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7" r:id="rId4"/>
    <p:sldId id="258" r:id="rId5"/>
    <p:sldId id="268" r:id="rId6"/>
    <p:sldId id="262" r:id="rId7"/>
    <p:sldId id="259" r:id="rId8"/>
    <p:sldId id="260" r:id="rId9"/>
    <p:sldId id="283" r:id="rId10"/>
    <p:sldId id="261" r:id="rId11"/>
    <p:sldId id="263" r:id="rId12"/>
    <p:sldId id="264" r:id="rId13"/>
    <p:sldId id="265" r:id="rId14"/>
    <p:sldId id="266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9" r:id="rId23"/>
    <p:sldId id="276" r:id="rId24"/>
    <p:sldId id="277" r:id="rId25"/>
    <p:sldId id="278" r:id="rId26"/>
    <p:sldId id="280" r:id="rId27"/>
    <p:sldId id="281" r:id="rId28"/>
    <p:sldId id="282" r:id="rId29"/>
    <p:sldId id="284" r:id="rId30"/>
    <p:sldId id="285" r:id="rId31"/>
    <p:sldId id="287" r:id="rId32"/>
    <p:sldId id="288" r:id="rId33"/>
    <p:sldId id="286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5118" autoAdjust="0"/>
  </p:normalViewPr>
  <p:slideViewPr>
    <p:cSldViewPr snapToGrid="0">
      <p:cViewPr varScale="1">
        <p:scale>
          <a:sx n="81" d="100"/>
          <a:sy n="81" d="100"/>
        </p:scale>
        <p:origin x="132" y="78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26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11/9/2020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zh.wikipedia.org/wiki/%E7%94%9F%E9%AD%9A%E7%89%87" TargetMode="External"/><Relationship Id="rId2" Type="http://schemas.openxmlformats.org/officeDocument/2006/relationships/hyperlink" Target="https://zh.wikipedia.org/wiki/%E6%97%A5%E6%9C%AC%E4%BA%BA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4A36FC-6FA7-4FB2-991E-3F99084E18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/>
              <a:t>Психологические механизмы восприятия других людей в МКК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CD2F364E-744C-47A3-9857-579EFB52B29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/>
              <a:t>Дисциплина «Психология межкультурных коммуникаций». Лекция 5.</a:t>
            </a:r>
          </a:p>
        </p:txBody>
      </p:sp>
    </p:spTree>
    <p:extLst>
      <p:ext uri="{BB962C8B-B14F-4D97-AF65-F5344CB8AC3E}">
        <p14:creationId xmlns:p14="http://schemas.microsoft.com/office/powerpoint/2010/main" val="1726198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4D910E3-7D9B-43C9-BEB8-63F02BFCC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Задание 1. </a:t>
            </a:r>
            <a:br>
              <a:rPr lang="ru-RU" dirty="0"/>
            </a:br>
            <a:r>
              <a:rPr lang="ru-RU" dirty="0"/>
              <a:t>Выберите правильный ответ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A33405-3BF9-486C-BBC4-442E706557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Толерантность – это готовность к сотрудничеству.</a:t>
            </a:r>
          </a:p>
          <a:p>
            <a:r>
              <a:rPr lang="ru-RU" dirty="0"/>
              <a:t>Толерантность – это способность принимать различия между людьми и правильно относиться к ним.</a:t>
            </a:r>
          </a:p>
          <a:p>
            <a:r>
              <a:rPr lang="ru-RU" dirty="0"/>
              <a:t>Толерантность – это невмешательство в конфликтные ситуации.</a:t>
            </a:r>
          </a:p>
          <a:p>
            <a:r>
              <a:rPr lang="ru-RU" dirty="0"/>
              <a:t>Толерантность – это попустительство.</a:t>
            </a:r>
          </a:p>
        </p:txBody>
      </p:sp>
    </p:spTree>
    <p:extLst>
      <p:ext uri="{BB962C8B-B14F-4D97-AF65-F5344CB8AC3E}">
        <p14:creationId xmlns:p14="http://schemas.microsoft.com/office/powerpoint/2010/main" val="2534452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22539DB0-A138-4AE1-9950-FC9B86DCA5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План лекции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ED4980BA-0839-4DCF-B74C-AECB2EED7F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1. Общепсихологические механизмы понимания и восприятия людьми друг друга в МКК. Модель «Айсберга».</a:t>
            </a:r>
          </a:p>
          <a:p>
            <a:r>
              <a:rPr lang="ru-RU" dirty="0"/>
              <a:t>2. Стереотипы в МКК, природа их возникновения.</a:t>
            </a:r>
          </a:p>
          <a:p>
            <a:r>
              <a:rPr lang="ru-RU" dirty="0"/>
              <a:t>3. Оценочные эталоны, шкалы, имплицитная теория личности в МКК.</a:t>
            </a:r>
          </a:p>
        </p:txBody>
      </p:sp>
    </p:spTree>
    <p:extLst>
      <p:ext uri="{BB962C8B-B14F-4D97-AF65-F5344CB8AC3E}">
        <p14:creationId xmlns:p14="http://schemas.microsoft.com/office/powerpoint/2010/main" val="34734329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Group 70">
            <a:extLst>
              <a:ext uri="{FF2B5EF4-FFF2-40B4-BE49-F238E27FC236}">
                <a16:creationId xmlns:a16="http://schemas.microsoft.com/office/drawing/2014/main" id="{88C9B83F-64CD-41C1-925F-A08801FFD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E1655065-0BD7-4422-BEC0-4401E99809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4DDD90AC-ABEC-4A76-9C9C-AD0A5F8FC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21A8AFEF-EC50-4C0B-9C64-814B76C82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CAFAA800-E117-4357-84E4-56B63EA03E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8DDFC9F4-3B45-402D-8AD7-60B3F08ED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F26A0854-FBE4-4587-B349-06BE192BD7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54A9C4C6-FF7D-470E-BFCA-CE4F60A1F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B1721EA8-4871-45D4-B78F-AE805A300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E5763971-E3A3-45C6-9BA8-2E032C7A5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32752E94-0E01-4AF5-A43A-F2FAD8737C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2D84DA40-6C5F-4D53-B1E2-062694FD302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60" t="8155" r="6168" b="1"/>
          <a:stretch/>
        </p:blipFill>
        <p:spPr bwMode="auto">
          <a:xfrm>
            <a:off x="4269854" y="-1"/>
            <a:ext cx="7922146" cy="6858001"/>
          </a:xfrm>
          <a:custGeom>
            <a:avLst/>
            <a:gdLst/>
            <a:ahLst/>
            <a:cxnLst/>
            <a:rect l="l" t="t" r="r" b="b"/>
            <a:pathLst>
              <a:path w="7922146" h="6858001">
                <a:moveTo>
                  <a:pt x="379987" y="0"/>
                </a:moveTo>
                <a:lnTo>
                  <a:pt x="5304971" y="0"/>
                </a:lnTo>
                <a:lnTo>
                  <a:pt x="7065281" y="0"/>
                </a:lnTo>
                <a:lnTo>
                  <a:pt x="7397540" y="0"/>
                </a:lnTo>
                <a:lnTo>
                  <a:pt x="7397540" y="1"/>
                </a:lnTo>
                <a:lnTo>
                  <a:pt x="7922146" y="1"/>
                </a:lnTo>
                <a:lnTo>
                  <a:pt x="7922146" y="6858001"/>
                </a:lnTo>
                <a:lnTo>
                  <a:pt x="7065281" y="6858001"/>
                </a:lnTo>
                <a:lnTo>
                  <a:pt x="7065281" y="6858000"/>
                </a:lnTo>
                <a:lnTo>
                  <a:pt x="5932989" y="6858000"/>
                </a:lnTo>
                <a:lnTo>
                  <a:pt x="5932989" y="6858001"/>
                </a:lnTo>
                <a:lnTo>
                  <a:pt x="27809" y="6858001"/>
                </a:lnTo>
                <a:lnTo>
                  <a:pt x="1803228" y="4521201"/>
                </a:lnTo>
                <a:close/>
                <a:moveTo>
                  <a:pt x="0" y="0"/>
                </a:moveTo>
                <a:lnTo>
                  <a:pt x="379987" y="0"/>
                </a:lnTo>
                <a:lnTo>
                  <a:pt x="0" y="407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C70249-1A5E-4BF5-A53C-29ECA4233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8867" y="1678666"/>
            <a:ext cx="4088190" cy="236909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2600" dirty="0" err="1"/>
              <a:t>Задание</a:t>
            </a:r>
            <a:r>
              <a:rPr lang="en-US" sz="2600" dirty="0"/>
              <a:t> 2. </a:t>
            </a:r>
            <a:br>
              <a:rPr lang="en-US" sz="2600" dirty="0"/>
            </a:br>
            <a:r>
              <a:rPr lang="en-US" sz="2600" dirty="0" err="1"/>
              <a:t>Перечислите</a:t>
            </a:r>
            <a:r>
              <a:rPr lang="en-US" sz="2600" dirty="0"/>
              <a:t> </a:t>
            </a:r>
            <a:r>
              <a:rPr lang="en-US" sz="2600" dirty="0" err="1"/>
              <a:t>известные</a:t>
            </a:r>
            <a:r>
              <a:rPr lang="en-US" sz="2600" dirty="0"/>
              <a:t> </a:t>
            </a:r>
            <a:r>
              <a:rPr lang="en-US" sz="2600" dirty="0" err="1"/>
              <a:t>вам</a:t>
            </a:r>
            <a:r>
              <a:rPr lang="en-US" sz="2600" dirty="0"/>
              <a:t> </a:t>
            </a:r>
            <a:r>
              <a:rPr lang="en-US" sz="2600" dirty="0" err="1"/>
              <a:t>механизмы</a:t>
            </a:r>
            <a:r>
              <a:rPr lang="en-US" sz="2600" dirty="0"/>
              <a:t> </a:t>
            </a:r>
            <a:r>
              <a:rPr lang="en-US" sz="2600" dirty="0" err="1"/>
              <a:t>восприятия</a:t>
            </a:r>
            <a:r>
              <a:rPr lang="en-US" sz="2600" dirty="0"/>
              <a:t> и </a:t>
            </a:r>
            <a:r>
              <a:rPr lang="en-US" sz="2600" dirty="0" err="1"/>
              <a:t>понимания</a:t>
            </a:r>
            <a:r>
              <a:rPr lang="en-US" sz="2600" dirty="0"/>
              <a:t> </a:t>
            </a:r>
            <a:r>
              <a:rPr lang="en-US" sz="2600" dirty="0" err="1"/>
              <a:t>людьми</a:t>
            </a:r>
            <a:r>
              <a:rPr lang="en-US" sz="2600" dirty="0"/>
              <a:t> </a:t>
            </a:r>
            <a:r>
              <a:rPr lang="en-US" sz="2600" dirty="0" err="1"/>
              <a:t>друг</a:t>
            </a:r>
            <a:r>
              <a:rPr lang="en-US" sz="2600" dirty="0"/>
              <a:t> </a:t>
            </a:r>
            <a:r>
              <a:rPr lang="en-US" sz="2600" dirty="0" err="1"/>
              <a:t>друга</a:t>
            </a:r>
            <a:r>
              <a:rPr lang="en-US" sz="2600" dirty="0"/>
              <a:t> в </a:t>
            </a:r>
            <a:r>
              <a:rPr lang="en-US" sz="2600" dirty="0" err="1"/>
              <a:t>процессе</a:t>
            </a:r>
            <a:r>
              <a:rPr lang="en-US" sz="2600" dirty="0"/>
              <a:t> </a:t>
            </a:r>
            <a:r>
              <a:rPr lang="en-US" sz="2600" dirty="0" err="1"/>
              <a:t>общения</a:t>
            </a:r>
            <a:endParaRPr lang="en-US" sz="2600" dirty="0"/>
          </a:p>
        </p:txBody>
      </p:sp>
      <p:cxnSp>
        <p:nvCxnSpPr>
          <p:cNvPr id="83" name="Straight Connector 82">
            <a:extLst>
              <a:ext uri="{FF2B5EF4-FFF2-40B4-BE49-F238E27FC236}">
                <a16:creationId xmlns:a16="http://schemas.microsoft.com/office/drawing/2014/main" id="{A57C1A16-B8AB-4D99-A195-A38F556A6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F8A9B20B-D1DD-4573-B5EC-5580295192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7" name="Rectangle 23">
            <a:extLst>
              <a:ext uri="{FF2B5EF4-FFF2-40B4-BE49-F238E27FC236}">
                <a16:creationId xmlns:a16="http://schemas.microsoft.com/office/drawing/2014/main" id="{66D61E08-70C3-48D8-BEA0-787111DC30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9" name="Rectangle 25">
            <a:extLst>
              <a:ext uri="{FF2B5EF4-FFF2-40B4-BE49-F238E27FC236}">
                <a16:creationId xmlns:a16="http://schemas.microsoft.com/office/drawing/2014/main" id="{FC55298F-0AE5-478E-AD2B-03C2614C58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1" name="Isosceles Triangle 24">
            <a:extLst>
              <a:ext uri="{FF2B5EF4-FFF2-40B4-BE49-F238E27FC236}">
                <a16:creationId xmlns:a16="http://schemas.microsoft.com/office/drawing/2014/main" id="{C180E4EA-0B63-4779-A895-7E90E71088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3" name="Rectangle 27">
            <a:extLst>
              <a:ext uri="{FF2B5EF4-FFF2-40B4-BE49-F238E27FC236}">
                <a16:creationId xmlns:a16="http://schemas.microsoft.com/office/drawing/2014/main" id="{CEE01D9D-3DE8-4EED-B0D3-8F3C79CC767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5" name="Rectangle 28">
            <a:extLst>
              <a:ext uri="{FF2B5EF4-FFF2-40B4-BE49-F238E27FC236}">
                <a16:creationId xmlns:a16="http://schemas.microsoft.com/office/drawing/2014/main" id="{89AF5CE9-607F-43F4-8983-DCD6DA4051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7" name="Rectangle 29">
            <a:extLst>
              <a:ext uri="{FF2B5EF4-FFF2-40B4-BE49-F238E27FC236}">
                <a16:creationId xmlns:a16="http://schemas.microsoft.com/office/drawing/2014/main" id="{6EEA2DBD-9E1E-4521-8C01-F32AD18A89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9" name="Isosceles Triangle 29">
            <a:extLst>
              <a:ext uri="{FF2B5EF4-FFF2-40B4-BE49-F238E27FC236}">
                <a16:creationId xmlns:a16="http://schemas.microsoft.com/office/drawing/2014/main" id="{15BBD2C1-BA9B-46A9-A27A-33498B1692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197843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F91637-15C0-4633-B321-AE5FE88A8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1. Общепсихологические механизмы восприятия и понимания людьми друг друга в межкультурной коммуникации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1A959C2-38D6-40F8-A14A-CC14E8C461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36586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4" name="Group 123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5" name="Straight Connector 124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Straight Connector 125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8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9" name="Isosceles Triangle 128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0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1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2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3" name="Isosceles Triangle 132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4" name="Isosceles Triangle 133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36" name="Rectangle 135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8" name="Group 137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40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1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2" name="Isosceles Triangle 141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3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4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5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6" name="Isosceles Triangle 145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7" name="Isosceles Triangle 146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49" name="Rectangle 148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Объект 2">
            <a:extLst>
              <a:ext uri="{FF2B5EF4-FFF2-40B4-BE49-F238E27FC236}">
                <a16:creationId xmlns:a16="http://schemas.microsoft.com/office/drawing/2014/main" id="{6E615448-46D3-4F60-8C22-28A528E4BC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6310" y="1221065"/>
            <a:ext cx="7003562" cy="441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133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2" name="Group 70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4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5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6" name="Isosceles Triangle 75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7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0" name="Isosceles Triangle 79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53" name="Rectangle 82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54" name="Group 84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8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9" name="Isosceles Triangle 88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0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1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2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3" name="Isosceles Triangle 92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4" name="Isosceles Triangle 93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55" name="Rectangle 95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F64BB03C-7930-4EBF-875A-17B07DEBB64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67834" y="1131994"/>
            <a:ext cx="6120514" cy="4590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79957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1" name="Group 200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2" name="Straight Connector 201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3" name="Straight Connector 202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4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5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6" name="Isosceles Triangle 205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7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8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9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0" name="Isosceles Triangle 209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1" name="Isosceles Triangle 210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3" name="Rectangle 212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15" name="Group 214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16" name="Straight Connector 215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7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8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9" name="Isosceles Triangle 218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0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1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2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3" name="Isosceles Triangle 222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4" name="Isosceles Triangle 223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6" name="Rectangle 225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76" name="Picture 4">
            <a:extLst>
              <a:ext uri="{FF2B5EF4-FFF2-40B4-BE49-F238E27FC236}">
                <a16:creationId xmlns:a16="http://schemas.microsoft.com/office/drawing/2014/main" id="{C30B2BD0-84F7-4A29-BDC5-8006745108F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67834" y="1131994"/>
            <a:ext cx="6120514" cy="4590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4070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" name="Group 102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4" name="Straight Connector 103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5" name="Straight Connector 104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7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8" name="Isosceles Triangle 107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9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0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1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2" name="Isosceles Triangle 111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3" name="Isosceles Triangle 112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15" name="Rectangle 114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17" name="Group 116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8" name="Straight Connector 117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9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0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1" name="Isosceles Triangle 120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2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3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4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5" name="Isosceles Triangle 124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6" name="Isosceles Triangle 125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28" name="Rectangle 127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Объект 2">
            <a:extLst>
              <a:ext uri="{FF2B5EF4-FFF2-40B4-BE49-F238E27FC236}">
                <a16:creationId xmlns:a16="http://schemas.microsoft.com/office/drawing/2014/main" id="{25E36598-2934-4143-A931-0C40C918CE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57599" y="1131994"/>
            <a:ext cx="6140984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08797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4" name="Group 93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95" name="Straight Connector 94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6" name="Straight Connector 95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7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8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9" name="Isosceles Triangle 98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2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3" name="Isosceles Triangle 102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4" name="Isosceles Triangle 103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6" name="Rectangle 105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8" name="Group 107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9" name="Straight Connector 108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1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2" name="Isosceles Triangle 111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3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4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5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6" name="Isosceles Triangle 115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7" name="Isosceles Triangle 116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19" name="Rectangle 118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21860CD9-395E-4A00-B71E-F7BB1CA80AF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67834" y="1131994"/>
            <a:ext cx="6120514" cy="4590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42286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4" name="Group 153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55" name="Straight Connector 154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Straight Connector 155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7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8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9" name="Isosceles Triangle 158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0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1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2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3" name="Isosceles Triangle 162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4" name="Isosceles Triangle 163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66" name="Rectangle 165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68" name="Group 167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69" name="Straight Connector 168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70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1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2" name="Isosceles Triangle 171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3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4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5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6" name="Isosceles Triangle 175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7" name="Isosceles Triangle 176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79" name="Rectangle 178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Объект 5">
            <a:extLst>
              <a:ext uri="{FF2B5EF4-FFF2-40B4-BE49-F238E27FC236}">
                <a16:creationId xmlns:a16="http://schemas.microsoft.com/office/drawing/2014/main" id="{13849371-F01F-4339-9F14-3C3AB59BDA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6310" y="1343627"/>
            <a:ext cx="7003562" cy="41671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5438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2" name="Group 191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3" name="Straight Connector 192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4" name="Straight Connector 193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5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6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7" name="Isosceles Triangle 196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8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9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0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1" name="Isosceles Triangle 200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2" name="Isosceles Triangle 201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03" name="Rectangle 202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04" name="Group 203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5" name="Straight Connector 204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06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7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8" name="Isosceles Triangle 207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9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0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1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2" name="Isosceles Triangle 211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3" name="Isosceles Triangle 212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4" name="Rectangle 213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B03FB31C-17EE-4AD7-99EC-AC94C9DD084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67834" y="1131994"/>
            <a:ext cx="6120514" cy="4590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7912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1" name="Group 90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92" name="Straight Connector 91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94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5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6" name="Isosceles Triangle 95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7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8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9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Isosceles Triangle 100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03" name="Rectangle 102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5" name="Group 104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6" name="Straight Connector 105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7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8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9" name="Isosceles Triangle 108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0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1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2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3" name="Isosceles Triangle 112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4" name="Isosceles Triangle 113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16" name="Rectangle 115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Объект 2">
            <a:extLst>
              <a:ext uri="{FF2B5EF4-FFF2-40B4-BE49-F238E27FC236}">
                <a16:creationId xmlns:a16="http://schemas.microsoft.com/office/drawing/2014/main" id="{E59D8608-050C-40D6-9A64-2227EC4F54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26310" y="1317364"/>
            <a:ext cx="7003562" cy="4219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9326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1" name="Group 120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22" name="Straight Connector 121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Straight Connector 122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4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5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6" name="Isosceles Triangle 125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7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8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9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0" name="Isosceles Triangle 129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1" name="Isosceles Triangle 130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33" name="Rectangle 132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8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9" name="Isosceles Triangle 138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0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1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2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3" name="Isosceles Triangle 142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4" name="Isosceles Triangle 143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46" name="Rectangle 145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F7D9A78-3AB6-4316-BB0A-D28C7506AD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40352" y="1131994"/>
            <a:ext cx="6775478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11574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86A5CE-0F9F-4041-AEC7-9326E0A3B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ru-RU"/>
              <a:t>Пример ситуации межкультурного конфликта (непонимания)</a:t>
            </a:r>
            <a:endParaRPr lang="ru-RU" dirty="0"/>
          </a:p>
        </p:txBody>
      </p:sp>
      <p:sp>
        <p:nvSpPr>
          <p:cNvPr id="10" name="Content Placeholder 7">
            <a:extLst>
              <a:ext uri="{FF2B5EF4-FFF2-40B4-BE49-F238E27FC236}">
                <a16:creationId xmlns:a16="http://schemas.microsoft.com/office/drawing/2014/main" id="{0657CB01-C78A-4214-820A-02525BE023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6039" y="2160589"/>
            <a:ext cx="2927185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500" dirty="0"/>
              <a:t>Ответьте на вопросы:</a:t>
            </a:r>
          </a:p>
          <a:p>
            <a:r>
              <a:rPr lang="ru-RU" sz="1500" dirty="0"/>
              <a:t>Что вызвало неудовольствие у гостя?</a:t>
            </a:r>
          </a:p>
          <a:p>
            <a:r>
              <a:rPr lang="ru-RU" sz="1500" dirty="0"/>
              <a:t>Чем были недовольны хозяева?</a:t>
            </a:r>
            <a:endParaRPr lang="en-US" sz="1500" dirty="0"/>
          </a:p>
          <a:p>
            <a:r>
              <a:rPr lang="ru-RU" sz="1500" dirty="0"/>
              <a:t>Какие максимы принципа вежливости были нарушены?</a:t>
            </a:r>
          </a:p>
        </p:txBody>
      </p:sp>
      <p:sp>
        <p:nvSpPr>
          <p:cNvPr id="5" name="Content Placeholder 7">
            <a:extLst>
              <a:ext uri="{FF2B5EF4-FFF2-40B4-BE49-F238E27FC236}">
                <a16:creationId xmlns:a16="http://schemas.microsoft.com/office/drawing/2014/main" id="{436B14A0-3C2E-4E73-9A0F-1006DE9D56AF}"/>
              </a:ext>
            </a:extLst>
          </p:cNvPr>
          <p:cNvSpPr txBox="1">
            <a:spLocks/>
          </p:cNvSpPr>
          <p:nvPr/>
        </p:nvSpPr>
        <p:spPr>
          <a:xfrm>
            <a:off x="1262148" y="2160588"/>
            <a:ext cx="2927185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sz="1500" dirty="0"/>
              <a:t>Задание 3.</a:t>
            </a:r>
          </a:p>
          <a:p>
            <a:r>
              <a:rPr lang="ru-RU" sz="1500" dirty="0"/>
              <a:t>Просмотрите видео по ссылке ниже:</a:t>
            </a:r>
          </a:p>
          <a:p>
            <a:pPr marL="0" indent="0">
              <a:buNone/>
            </a:pPr>
            <a:r>
              <a:rPr lang="en-US" sz="1500" dirty="0"/>
              <a:t>https://www.youtube.com/watch?v=bdeFdFEbuqk</a:t>
            </a:r>
          </a:p>
        </p:txBody>
      </p:sp>
    </p:spTree>
    <p:extLst>
      <p:ext uri="{BB962C8B-B14F-4D97-AF65-F5344CB8AC3E}">
        <p14:creationId xmlns:p14="http://schemas.microsoft.com/office/powerpoint/2010/main" val="3240183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Group 32">
            <a:extLst>
              <a:ext uri="{FF2B5EF4-FFF2-40B4-BE49-F238E27FC236}">
                <a16:creationId xmlns:a16="http://schemas.microsoft.com/office/drawing/2014/main" id="{88C9B83F-64CD-41C1-925F-A08801FFD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4" name="Straight Connector 33">
              <a:extLst>
                <a:ext uri="{FF2B5EF4-FFF2-40B4-BE49-F238E27FC236}">
                  <a16:creationId xmlns:a16="http://schemas.microsoft.com/office/drawing/2014/main" id="{E1655065-0BD7-4422-BEC0-4401E99809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34">
              <a:extLst>
                <a:ext uri="{FF2B5EF4-FFF2-40B4-BE49-F238E27FC236}">
                  <a16:creationId xmlns:a16="http://schemas.microsoft.com/office/drawing/2014/main" id="{4DDD90AC-ABEC-4A76-9C9C-AD0A5F8FC7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Rectangle 23">
              <a:extLst>
                <a:ext uri="{FF2B5EF4-FFF2-40B4-BE49-F238E27FC236}">
                  <a16:creationId xmlns:a16="http://schemas.microsoft.com/office/drawing/2014/main" id="{21A8AFEF-EC50-4C0B-9C64-814B76C820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0" name="Rectangle 25">
              <a:extLst>
                <a:ext uri="{FF2B5EF4-FFF2-40B4-BE49-F238E27FC236}">
                  <a16:creationId xmlns:a16="http://schemas.microsoft.com/office/drawing/2014/main" id="{CAFAA800-E117-4357-84E4-56B63EA03E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8" name="Isosceles Triangle 37">
              <a:extLst>
                <a:ext uri="{FF2B5EF4-FFF2-40B4-BE49-F238E27FC236}">
                  <a16:creationId xmlns:a16="http://schemas.microsoft.com/office/drawing/2014/main" id="{8DDFC9F4-3B45-402D-8AD7-60B3F08ED7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1" name="Rectangle 27">
              <a:extLst>
                <a:ext uri="{FF2B5EF4-FFF2-40B4-BE49-F238E27FC236}">
                  <a16:creationId xmlns:a16="http://schemas.microsoft.com/office/drawing/2014/main" id="{F26A0854-FBE4-4587-B349-06BE192BD7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Rectangle 28">
              <a:extLst>
                <a:ext uri="{FF2B5EF4-FFF2-40B4-BE49-F238E27FC236}">
                  <a16:creationId xmlns:a16="http://schemas.microsoft.com/office/drawing/2014/main" id="{54A9C4C6-FF7D-470E-BFCA-CE4F60A1F0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29">
              <a:extLst>
                <a:ext uri="{FF2B5EF4-FFF2-40B4-BE49-F238E27FC236}">
                  <a16:creationId xmlns:a16="http://schemas.microsoft.com/office/drawing/2014/main" id="{B1721EA8-4871-45D4-B78F-AE805A3004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2" name="Isosceles Triangle 41">
              <a:extLst>
                <a:ext uri="{FF2B5EF4-FFF2-40B4-BE49-F238E27FC236}">
                  <a16:creationId xmlns:a16="http://schemas.microsoft.com/office/drawing/2014/main" id="{E5763971-E3A3-45C6-9BA8-2E032C7A55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3" name="Isosceles Triangle 42">
              <a:extLst>
                <a:ext uri="{FF2B5EF4-FFF2-40B4-BE49-F238E27FC236}">
                  <a16:creationId xmlns:a16="http://schemas.microsoft.com/office/drawing/2014/main" id="{32752E94-0E01-4AF5-A43A-F2FAD8737C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pic>
        <p:nvPicPr>
          <p:cNvPr id="5" name="Объект 4" descr="Изображение выглядит как внутренний, стол, сидит, экран&#10;&#10;Автоматически созданное описание">
            <a:extLst>
              <a:ext uri="{FF2B5EF4-FFF2-40B4-BE49-F238E27FC236}">
                <a16:creationId xmlns:a16="http://schemas.microsoft.com/office/drawing/2014/main" id="{CEA51F3D-E61F-4785-9A08-1FDDBCB38A9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091" t="16198" b="15621"/>
          <a:stretch/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45" name="Isosceles Triangle 44">
            <a:extLst>
              <a:ext uri="{FF2B5EF4-FFF2-40B4-BE49-F238E27FC236}">
                <a16:creationId xmlns:a16="http://schemas.microsoft.com/office/drawing/2014/main" id="{3559A5F2-8BE0-4998-A1E4-1B145465A9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7" name="Parallelogram 46">
            <a:extLst>
              <a:ext uri="{FF2B5EF4-FFF2-40B4-BE49-F238E27FC236}">
                <a16:creationId xmlns:a16="http://schemas.microsoft.com/office/drawing/2014/main" id="{3A6596D4-D53C-424F-9F16-CC8686C079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84541" y="0"/>
            <a:ext cx="7315200" cy="6858000"/>
          </a:xfrm>
          <a:prstGeom prst="parallelogram">
            <a:avLst>
              <a:gd name="adj" fmla="val 14937"/>
            </a:avLst>
          </a:prstGeom>
          <a:solidFill>
            <a:schemeClr val="tx1">
              <a:alpha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81BB890B-70D4-42FE-A599-6AEF1A42D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371012" y="0"/>
            <a:ext cx="1219200" cy="6858000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3842D646-B58C-43C8-8152-01BC782B72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425267" y="3681413"/>
            <a:ext cx="4763558" cy="3176587"/>
          </a:xfrm>
          <a:prstGeom prst="line">
            <a:avLst/>
          </a:prstGeom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3" name="Rectangle 23">
            <a:extLst>
              <a:ext uri="{FF2B5EF4-FFF2-40B4-BE49-F238E27FC236}">
                <a16:creationId xmlns:a16="http://schemas.microsoft.com/office/drawing/2014/main" id="{9772CABD-4211-42AA-B349-D4002E52F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81476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5" name="Rectangle 25">
            <a:extLst>
              <a:ext uri="{FF2B5EF4-FFF2-40B4-BE49-F238E27FC236}">
                <a16:creationId xmlns:a16="http://schemas.microsoft.com/office/drawing/2014/main" id="{BBD91630-4DBA-4294-8016-FEB5C3B0C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3442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7" name="Isosceles Triangle 56">
            <a:extLst>
              <a:ext uri="{FF2B5EF4-FFF2-40B4-BE49-F238E27FC236}">
                <a16:creationId xmlns:a16="http://schemas.microsoft.com/office/drawing/2014/main" id="{E67D1587-504D-41BC-9D48-B61257BFBC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32333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6C4F25-FA92-4454-A913-FCEEB8B12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04200" y="1678665"/>
            <a:ext cx="4569803" cy="236913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>
              <a:lnSpc>
                <a:spcPct val="90000"/>
              </a:lnSpc>
            </a:pPr>
            <a:r>
              <a:rPr lang="en-US" sz="3000"/>
              <a:t>В основе межгрупповых конфликтов лежит возникающее ощущение угрозы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A0882156-17AC-4DE0-9EF6-74F50C209F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00964" y="4050832"/>
            <a:ext cx="4573037" cy="109689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r">
              <a:buNone/>
            </a:pPr>
            <a:r>
              <a:rPr lang="en-US">
                <a:solidFill>
                  <a:schemeClr val="bg1"/>
                </a:solidFill>
              </a:rPr>
              <a:t>Люди выражают негативное отношение к тем группам, которые вызывают у них ощущение угрозы.</a:t>
            </a:r>
          </a:p>
        </p:txBody>
      </p:sp>
      <p:sp>
        <p:nvSpPr>
          <p:cNvPr id="59" name="Rectangle 27">
            <a:extLst>
              <a:ext uri="{FF2B5EF4-FFF2-40B4-BE49-F238E27FC236}">
                <a16:creationId xmlns:a16="http://schemas.microsoft.com/office/drawing/2014/main" id="{8765DD1A-F044-4DE7-8A9B-7C30DC85A4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34500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47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1" name="Rectangle 28">
            <a:extLst>
              <a:ext uri="{FF2B5EF4-FFF2-40B4-BE49-F238E27FC236}">
                <a16:creationId xmlns:a16="http://schemas.microsoft.com/office/drawing/2014/main" id="{2FE2170D-72D6-48A8-8E9A-BFF3BF03D0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98730" y="-8467"/>
            <a:ext cx="1290094" cy="6866467"/>
          </a:xfrm>
          <a:custGeom>
            <a:avLst/>
            <a:gdLst/>
            <a:ahLst/>
            <a:cxnLst/>
            <a:rect l="l" t="t" r="r" b="b"/>
            <a:pathLst>
              <a:path w="1290094" h="6858000">
                <a:moveTo>
                  <a:pt x="1019735" y="0"/>
                </a:moveTo>
                <a:lnTo>
                  <a:pt x="1290094" y="0"/>
                </a:lnTo>
                <a:lnTo>
                  <a:pt x="1290094" y="6858000"/>
                </a:lnTo>
                <a:lnTo>
                  <a:pt x="0" y="6858000"/>
                </a:lnTo>
                <a:lnTo>
                  <a:pt x="1019735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3" name="Rectangle 29">
            <a:extLst>
              <a:ext uri="{FF2B5EF4-FFF2-40B4-BE49-F238E27FC236}">
                <a16:creationId xmlns:a16="http://schemas.microsoft.com/office/drawing/2014/main" id="{01D19436-094D-463D-AFEA-870FDBD03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938999" y="-8467"/>
            <a:ext cx="1249825" cy="6866467"/>
          </a:xfrm>
          <a:custGeom>
            <a:avLst/>
            <a:gdLst/>
            <a:ahLst/>
            <a:cxnLst/>
            <a:rect l="l" t="t" r="r" b="b"/>
            <a:pathLst>
              <a:path w="1249825" h="6858000">
                <a:moveTo>
                  <a:pt x="0" y="0"/>
                </a:moveTo>
                <a:lnTo>
                  <a:pt x="1249825" y="0"/>
                </a:lnTo>
                <a:lnTo>
                  <a:pt x="1249825" y="6858000"/>
                </a:lnTo>
                <a:lnTo>
                  <a:pt x="1109382" y="68580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5" name="Isosceles Triangle 64">
            <a:extLst>
              <a:ext uri="{FF2B5EF4-FFF2-40B4-BE49-F238E27FC236}">
                <a16:creationId xmlns:a16="http://schemas.microsoft.com/office/drawing/2014/main" id="{9A2DE6E0-967C-4C58-8558-EC08F1138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371666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523313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6C4F25-FA92-4454-A913-FCEEB8B120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36734" y="609600"/>
            <a:ext cx="3737268" cy="13208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000"/>
              <a:t>В основе межгрупповых конфликтов лежит возникающее ощущение угрозы</a:t>
            </a:r>
          </a:p>
        </p:txBody>
      </p:sp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43AEF8D4-D938-4660-A8EE-DC81108CCD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09563" y="2160589"/>
            <a:ext cx="4064439" cy="3880773"/>
          </a:xfrm>
        </p:spPr>
        <p:txBody>
          <a:bodyPr>
            <a:normAutofit/>
          </a:bodyPr>
          <a:lstStyle/>
          <a:p>
            <a:r>
              <a:rPr lang="ru-RU" dirty="0"/>
              <a:t>Реальная угроза: потеря группой своей власти, ресурсов, уровня благосостояния, нанесение ущерба – физического, материального.</a:t>
            </a:r>
          </a:p>
          <a:p>
            <a:r>
              <a:rPr lang="ru-RU" dirty="0"/>
              <a:t>Символическая (психологическая) угроза: самооценке, идентичности, ценностям, верованиям, мировоззрению, идеологии, потеря «лица», чести</a:t>
            </a:r>
            <a:endParaRPr lang="en-US" dirty="0"/>
          </a:p>
        </p:txBody>
      </p:sp>
      <p:pic>
        <p:nvPicPr>
          <p:cNvPr id="7" name="Объект 6" descr="Изображение выглядит как текст&#10;&#10;Автоматически созданное описание">
            <a:extLst>
              <a:ext uri="{FF2B5EF4-FFF2-40B4-BE49-F238E27FC236}">
                <a16:creationId xmlns:a16="http://schemas.microsoft.com/office/drawing/2014/main" id="{8E475CE6-46C0-484B-AE0F-7C0F6989338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47" r="19253"/>
          <a:stretch/>
        </p:blipFill>
        <p:spPr>
          <a:xfrm>
            <a:off x="20" y="-1"/>
            <a:ext cx="5394940" cy="6858001"/>
          </a:xfrm>
          <a:custGeom>
            <a:avLst/>
            <a:gdLst/>
            <a:ahLst/>
            <a:cxnLst/>
            <a:rect l="l" t="t" r="r" b="b"/>
            <a:pathLst>
              <a:path w="5394960" h="6858000">
                <a:moveTo>
                  <a:pt x="842596" y="0"/>
                </a:moveTo>
                <a:lnTo>
                  <a:pt x="5394960" y="0"/>
                </a:lnTo>
                <a:lnTo>
                  <a:pt x="5394960" y="21851"/>
                </a:lnTo>
                <a:lnTo>
                  <a:pt x="4365943" y="6858000"/>
                </a:lnTo>
                <a:lnTo>
                  <a:pt x="0" y="6858000"/>
                </a:lnTo>
                <a:lnTo>
                  <a:pt x="0" y="5666154"/>
                </a:lnTo>
                <a:close/>
              </a:path>
            </a:pathLst>
          </a:custGeom>
        </p:spPr>
      </p:pic>
      <p:sp>
        <p:nvSpPr>
          <p:cNvPr id="35" name="Isosceles Triangle 34">
            <a:extLst>
              <a:ext uri="{FF2B5EF4-FFF2-40B4-BE49-F238E27FC236}">
                <a16:creationId xmlns:a16="http://schemas.microsoft.com/office/drawing/2014/main" id="{3BCB5F6A-9EB0-40B0-9D13-3023E9A205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842596" cy="5666154"/>
          </a:xfrm>
          <a:prstGeom prst="triangle">
            <a:avLst>
              <a:gd name="adj" fmla="val 100000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5196165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D243EC-84ED-4F57-95A6-D7630B9A6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2. Стереотипы как барьер в МКК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8DD8C096-A160-4721-A4F1-D7D77A8B005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998" y="1560633"/>
            <a:ext cx="5551445" cy="4037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02599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D243EC-84ED-4F57-95A6-D7630B9A6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anchor="t">
            <a:normAutofit/>
          </a:bodyPr>
          <a:lstStyle/>
          <a:p>
            <a:r>
              <a:rPr lang="ru-RU" dirty="0"/>
              <a:t>2. Стереотипы как барьер в МКК</a:t>
            </a:r>
          </a:p>
        </p:txBody>
      </p:sp>
      <p:sp>
        <p:nvSpPr>
          <p:cNvPr id="7174" name="Content Placeholder 7173">
            <a:extLst>
              <a:ext uri="{FF2B5EF4-FFF2-40B4-BE49-F238E27FC236}">
                <a16:creationId xmlns:a16="http://schemas.microsoft.com/office/drawing/2014/main" id="{5ACB8BD2-60B3-4F74-AABE-EF366E71EF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36287" y="2160589"/>
            <a:ext cx="2934714" cy="3880773"/>
          </a:xfrm>
        </p:spPr>
        <p:txBody>
          <a:bodyPr>
            <a:normAutofit/>
          </a:bodyPr>
          <a:lstStyle/>
          <a:p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На </a:t>
            </a:r>
            <a:r>
              <a:rPr lang="ru-RU" dirty="0">
                <a:solidFill>
                  <a:srgbClr val="202122"/>
                </a:solidFill>
                <a:latin typeface="Arial" panose="020B0604020202020204" pitchFamily="34" charset="0"/>
              </a:rPr>
              <a:t>картинке </a:t>
            </a:r>
            <a:r>
              <a:rPr lang="ru-RU" b="0" i="0" dirty="0">
                <a:solidFill>
                  <a:srgbClr val="202122"/>
                </a:solidFill>
                <a:effectLst/>
                <a:latin typeface="Arial" panose="020B0604020202020204" pitchFamily="34" charset="0"/>
              </a:rPr>
              <a:t> Нидерландов XVIII века люди из Азии, Америки и Африки изображены варварами, а британцы, голландцы, немцы и французы выглядят как культурные люди.</a:t>
            </a:r>
            <a:endParaRPr lang="en-US" dirty="0"/>
          </a:p>
        </p:txBody>
      </p:sp>
      <p:pic>
        <p:nvPicPr>
          <p:cNvPr id="7170" name="Picture 2" descr="Изображение выглядит как фотография, закрытый, много, старый&#10;&#10;Автоматически созданное описание">
            <a:extLst>
              <a:ext uri="{FF2B5EF4-FFF2-40B4-BE49-F238E27FC236}">
                <a16:creationId xmlns:a16="http://schemas.microsoft.com/office/drawing/2014/main" id="{8DD8C096-A160-4721-A4F1-D7D77A8B005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1"/>
          <a:stretch/>
        </p:blipFill>
        <p:spPr bwMode="auto">
          <a:xfrm>
            <a:off x="677334" y="2159331"/>
            <a:ext cx="5423429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54285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6" name="Rectangle 74">
            <a:extLst>
              <a:ext uri="{FF2B5EF4-FFF2-40B4-BE49-F238E27FC236}">
                <a16:creationId xmlns:a16="http://schemas.microsoft.com/office/drawing/2014/main" id="{9F4444CE-BC8D-4D61-B303-4C05614E6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62423CA5-E2E1-4789-B759-9906C1C940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"/>
            <a:ext cx="4660126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sp>
        <p:nvSpPr>
          <p:cNvPr id="79" name="Isosceles Triangle 78">
            <a:extLst>
              <a:ext uri="{FF2B5EF4-FFF2-40B4-BE49-F238E27FC236}">
                <a16:creationId xmlns:a16="http://schemas.microsoft.com/office/drawing/2014/main" id="{73772B81-181F-48B7-8826-4D9686D15DF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4660127" y="-3"/>
            <a:ext cx="1056745" cy="6858001"/>
          </a:xfrm>
          <a:prstGeom prst="triangle">
            <a:avLst>
              <a:gd name="adj" fmla="val 100000"/>
            </a:avLst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D243EC-84ED-4F57-95A6-D7630B9A6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754" y="643467"/>
            <a:ext cx="4203045" cy="1375608"/>
          </a:xfrm>
        </p:spPr>
        <p:txBody>
          <a:bodyPr anchor="ctr">
            <a:normAutofit/>
          </a:bodyPr>
          <a:lstStyle/>
          <a:p>
            <a:r>
              <a:rPr lang="ru-RU">
                <a:solidFill>
                  <a:schemeClr val="bg1"/>
                </a:solidFill>
              </a:rPr>
              <a:t>2. Стереотипы как барьер в МКК</a:t>
            </a:r>
          </a:p>
        </p:txBody>
      </p:sp>
      <p:sp>
        <p:nvSpPr>
          <p:cNvPr id="7174" name="Content Placeholder 7173">
            <a:extLst>
              <a:ext uri="{FF2B5EF4-FFF2-40B4-BE49-F238E27FC236}">
                <a16:creationId xmlns:a16="http://schemas.microsoft.com/office/drawing/2014/main" id="{5ACB8BD2-60B3-4F74-AABE-EF366E71EF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754" y="2160590"/>
            <a:ext cx="3973943" cy="3440110"/>
          </a:xfrm>
        </p:spPr>
        <p:txBody>
          <a:bodyPr>
            <a:normAutofit/>
          </a:bodyPr>
          <a:lstStyle/>
          <a:p>
            <a:r>
              <a:rPr lang="ru-RU" b="0" i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В странах Северной Америки, таких как США, образ полиции, поедающей пончики, стал одним из устоявшихся стереотипов.</a:t>
            </a:r>
            <a:endParaRPr lang="en-US">
              <a:solidFill>
                <a:schemeClr val="bg1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BCC5D8-9CAB-4768-A181-07DF73E94C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1" y="1526077"/>
            <a:ext cx="5143500" cy="3793331"/>
          </a:xfrm>
          <a:prstGeom prst="rect">
            <a:avLst/>
          </a:prstGeom>
        </p:spPr>
      </p:pic>
      <p:sp>
        <p:nvSpPr>
          <p:cNvPr id="81" name="Isosceles Triangle 80">
            <a:extLst>
              <a:ext uri="{FF2B5EF4-FFF2-40B4-BE49-F238E27FC236}">
                <a16:creationId xmlns:a16="http://schemas.microsoft.com/office/drawing/2014/main" id="{B2205F6E-03C6-4E92-877C-E2482F6599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1755696" y="4013200"/>
            <a:ext cx="448733" cy="2844800"/>
          </a:xfrm>
          <a:prstGeom prst="triangle">
            <a:avLst>
              <a:gd name="adj" fmla="val 0"/>
            </a:avLst>
          </a:prstGeom>
          <a:solidFill>
            <a:schemeClr val="accent1">
              <a:alpha val="8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526874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86C16C40-7C29-4ACC-B851-7E08E459B5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id="{CDD733AE-DD5E-4C77-8BCD-72BF12A06B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51DE90A4-932E-4370-BA07-30F43254C0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6A19CA4A-B208-452A-8BE4-BC6940D33D4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rgbClr val="FFFFFF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Rectangle 23">
              <a:extLst>
                <a:ext uri="{FF2B5EF4-FFF2-40B4-BE49-F238E27FC236}">
                  <a16:creationId xmlns:a16="http://schemas.microsoft.com/office/drawing/2014/main" id="{B74F8D3E-E618-4DE3-A0CC-B4904BB5D5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6" name="Rectangle 25">
              <a:extLst>
                <a:ext uri="{FF2B5EF4-FFF2-40B4-BE49-F238E27FC236}">
                  <a16:creationId xmlns:a16="http://schemas.microsoft.com/office/drawing/2014/main" id="{299DA406-C54B-4E31-867D-FAF8DCE704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7" name="Isosceles Triangle 86">
              <a:extLst>
                <a:ext uri="{FF2B5EF4-FFF2-40B4-BE49-F238E27FC236}">
                  <a16:creationId xmlns:a16="http://schemas.microsoft.com/office/drawing/2014/main" id="{A1E16883-5140-47C4-A9AD-AD6598AC3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8" name="Rectangle 27">
              <a:extLst>
                <a:ext uri="{FF2B5EF4-FFF2-40B4-BE49-F238E27FC236}">
                  <a16:creationId xmlns:a16="http://schemas.microsoft.com/office/drawing/2014/main" id="{4CD848DC-8A2A-4093-9BDD-7AF4B6A278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9" name="Rectangle 28">
              <a:extLst>
                <a:ext uri="{FF2B5EF4-FFF2-40B4-BE49-F238E27FC236}">
                  <a16:creationId xmlns:a16="http://schemas.microsoft.com/office/drawing/2014/main" id="{34635A4D-E9CE-4B78-912A-479EA4512B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0" name="Rectangle 29">
              <a:extLst>
                <a:ext uri="{FF2B5EF4-FFF2-40B4-BE49-F238E27FC236}">
                  <a16:creationId xmlns:a16="http://schemas.microsoft.com/office/drawing/2014/main" id="{D663A5EE-5581-44F3-8F98-688755F63E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1" name="Isosceles Triangle 90">
              <a:extLst>
                <a:ext uri="{FF2B5EF4-FFF2-40B4-BE49-F238E27FC236}">
                  <a16:creationId xmlns:a16="http://schemas.microsoft.com/office/drawing/2014/main" id="{B1E84E6A-F5AE-4F4D-98F2-82FE4FCC26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2" name="Isosceles Triangle 91">
              <a:extLst>
                <a:ext uri="{FF2B5EF4-FFF2-40B4-BE49-F238E27FC236}">
                  <a16:creationId xmlns:a16="http://schemas.microsoft.com/office/drawing/2014/main" id="{DDE7DDC9-17D4-4686-833D-48F8733B49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D243EC-84ED-4F57-95A6-D7630B9A60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>
            <a:normAutofit/>
          </a:bodyPr>
          <a:lstStyle/>
          <a:p>
            <a:r>
              <a:rPr lang="ru-RU"/>
              <a:t>2. Стереотипы как барьер в МКК</a:t>
            </a:r>
          </a:p>
        </p:txBody>
      </p:sp>
      <p:sp>
        <p:nvSpPr>
          <p:cNvPr id="7174" name="Content Placeholder 7173">
            <a:extLst>
              <a:ext uri="{FF2B5EF4-FFF2-40B4-BE49-F238E27FC236}">
                <a16:creationId xmlns:a16="http://schemas.microsoft.com/office/drawing/2014/main" id="{5ACB8BD2-60B3-4F74-AABE-EF366E71EF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388077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sz="2400" b="0" i="0" dirty="0">
                <a:effectLst/>
                <a:latin typeface="Arial" panose="020B0604020202020204" pitchFamily="34" charset="0"/>
              </a:rPr>
              <a:t>«Франция – романтичная страна»  (стереотип, который ненавидят французы), «</a:t>
            </a:r>
            <a:r>
              <a:rPr lang="ru-RU" sz="2400" b="0" i="0" u="none" strike="noStrike" dirty="0">
                <a:effectLst/>
                <a:latin typeface="Arial" panose="020B0604020202020204" pitchFamily="34" charset="0"/>
                <a:hlinkClick r:id="rId2" tooltip="Японский"/>
              </a:rPr>
              <a:t>Японцы</a:t>
            </a:r>
            <a:r>
              <a:rPr lang="ru-RU" sz="2400" b="0" i="0" dirty="0">
                <a:effectLst/>
                <a:latin typeface="Arial" panose="020B0604020202020204" pitchFamily="34" charset="0"/>
              </a:rPr>
              <a:t> любят есть </a:t>
            </a:r>
            <a:r>
              <a:rPr lang="ru-RU" sz="2400" b="0" i="0" u="none" strike="noStrike" dirty="0">
                <a:effectLst/>
                <a:latin typeface="Arial" panose="020B0604020202020204" pitchFamily="34" charset="0"/>
                <a:hlinkClick r:id="rId3" tooltip="Сашими"/>
              </a:rPr>
              <a:t>сашими</a:t>
            </a:r>
            <a:r>
              <a:rPr lang="ru-RU" sz="2400" b="0" i="0" dirty="0">
                <a:effectLst/>
                <a:latin typeface="Arial" panose="020B0604020202020204" pitchFamily="34" charset="0"/>
              </a:rPr>
              <a:t> », «Американцы толстые», «Американцы расточительны», «Германия. Люди упрямы, свидания очень пунктуальны, «у черных низкий IQ», «только черные умеют играть </a:t>
            </a:r>
            <a:r>
              <a:rPr lang="ru-RU" sz="2400" dirty="0">
                <a:latin typeface="Arial" panose="020B0604020202020204" pitchFamily="34" charset="0"/>
              </a:rPr>
              <a:t>джаз</a:t>
            </a:r>
            <a:r>
              <a:rPr lang="ru-RU" sz="2400" b="0" i="0" dirty="0">
                <a:effectLst/>
                <a:latin typeface="Arial" panose="020B0604020202020204" pitchFamily="34" charset="0"/>
              </a:rPr>
              <a:t> »,« корейские красавицы – это пластическая хирургия!», «русские очень грубые и необузданные» («боевая нация»). Деревенские люди честны, горожане лукавят.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27047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8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9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0" name="Isosceles Triangle 139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1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2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3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4" name="Isosceles Triangle 143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5" name="Isosceles Triangle 144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47" name="Rectangle 146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9" name="Group 148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50" name="Straight Connector 149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51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2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3" name="Isosceles Triangle 152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4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5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6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7" name="Isosceles Triangle 156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8" name="Isosceles Triangle 157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160" name="Rectangle 159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1A9D4E0E-634C-4C46-AEC8-7644FF04A38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67834" y="1131994"/>
            <a:ext cx="6120514" cy="4590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0291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Group 42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7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8" name="Isosceles Triangle 47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0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1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2" name="Isosceles Triangle 51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3" name="Isosceles Triangle 52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69" name="Rectangle 54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0" name="Group 56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0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2" name="Isosceles Triangle 60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3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5" name="Isosceles Triangle 64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6" name="Isosceles Triangle 65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68" name="Rectangle 67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D0E0FD8B-29C3-4BED-8935-60796C79A3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4002" y="1131994"/>
            <a:ext cx="6488178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4943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A7EA22D4-E7F2-4780-9FFD-CE3C2199F1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0514" r="1" b="2967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77130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roup 38">
            <a:extLst>
              <a:ext uri="{FF2B5EF4-FFF2-40B4-BE49-F238E27FC236}">
                <a16:creationId xmlns:a16="http://schemas.microsoft.com/office/drawing/2014/main" id="{DDE8DE2B-61C1-46D5-BEB8-521321C182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E012C92A-B902-4B69-BDCF-CCA3021FCB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A2BDBC14-42A0-4182-BFBA-0751F6350CB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Rectangle 23">
              <a:extLst>
                <a:ext uri="{FF2B5EF4-FFF2-40B4-BE49-F238E27FC236}">
                  <a16:creationId xmlns:a16="http://schemas.microsoft.com/office/drawing/2014/main" id="{902DC474-5BCC-4188-ACDC-AD63E6B187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3" name="Rectangle 25">
              <a:extLst>
                <a:ext uri="{FF2B5EF4-FFF2-40B4-BE49-F238E27FC236}">
                  <a16:creationId xmlns:a16="http://schemas.microsoft.com/office/drawing/2014/main" id="{7B427019-8592-4032-931B-4F27104C9D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4" name="Isosceles Triangle 43">
              <a:extLst>
                <a:ext uri="{FF2B5EF4-FFF2-40B4-BE49-F238E27FC236}">
                  <a16:creationId xmlns:a16="http://schemas.microsoft.com/office/drawing/2014/main" id="{1D6E2CEA-A5BB-4CF7-B907-AE4DBF6748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5" name="Rectangle 27">
              <a:extLst>
                <a:ext uri="{FF2B5EF4-FFF2-40B4-BE49-F238E27FC236}">
                  <a16:creationId xmlns:a16="http://schemas.microsoft.com/office/drawing/2014/main" id="{78D09D5A-29CC-4B32-9CE1-72E607558A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6" name="Rectangle 28">
              <a:extLst>
                <a:ext uri="{FF2B5EF4-FFF2-40B4-BE49-F238E27FC236}">
                  <a16:creationId xmlns:a16="http://schemas.microsoft.com/office/drawing/2014/main" id="{6DF3A3FC-950B-40B0-923D-0F0BC1A542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7" name="Rectangle 29">
              <a:extLst>
                <a:ext uri="{FF2B5EF4-FFF2-40B4-BE49-F238E27FC236}">
                  <a16:creationId xmlns:a16="http://schemas.microsoft.com/office/drawing/2014/main" id="{BCA0F2E1-CD3D-4521-9CCB-41A5CC6C54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8" name="Isosceles Triangle 47">
              <a:extLst>
                <a:ext uri="{FF2B5EF4-FFF2-40B4-BE49-F238E27FC236}">
                  <a16:creationId xmlns:a16="http://schemas.microsoft.com/office/drawing/2014/main" id="{9BA4F16A-21DC-462A-AD37-0A93C8B79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49" name="Isosceles Triangle 48">
              <a:extLst>
                <a:ext uri="{FF2B5EF4-FFF2-40B4-BE49-F238E27FC236}">
                  <a16:creationId xmlns:a16="http://schemas.microsoft.com/office/drawing/2014/main" id="{FB75EBDD-038D-4572-A372-1149382957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67" name="Rectangle 50">
            <a:extLst>
              <a:ext uri="{FF2B5EF4-FFF2-40B4-BE49-F238E27FC236}">
                <a16:creationId xmlns:a16="http://schemas.microsoft.com/office/drawing/2014/main" id="{21029ED5-F105-4DD2-99C8-1E4422817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8" name="Group 52">
            <a:extLst>
              <a:ext uri="{FF2B5EF4-FFF2-40B4-BE49-F238E27FC236}">
                <a16:creationId xmlns:a16="http://schemas.microsoft.com/office/drawing/2014/main" id="{2D621E68-BF28-4A1C-B1A2-4E55E139E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54" name="Straight Connector 53">
              <a:extLst>
                <a:ext uri="{FF2B5EF4-FFF2-40B4-BE49-F238E27FC236}">
                  <a16:creationId xmlns:a16="http://schemas.microsoft.com/office/drawing/2014/main" id="{BE8BBE4D-F0DF-49B9-B75A-99DAC53ACA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5" name="Rectangle 23">
              <a:extLst>
                <a:ext uri="{FF2B5EF4-FFF2-40B4-BE49-F238E27FC236}">
                  <a16:creationId xmlns:a16="http://schemas.microsoft.com/office/drawing/2014/main" id="{E0F07DDC-34A6-46A1-9DE9-2BBE2931A5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6" name="Rectangle 25">
              <a:extLst>
                <a:ext uri="{FF2B5EF4-FFF2-40B4-BE49-F238E27FC236}">
                  <a16:creationId xmlns:a16="http://schemas.microsoft.com/office/drawing/2014/main" id="{2CEB2BF9-B8DB-45B9-86EA-D197B5B1AE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7" name="Isosceles Triangle 56">
              <a:extLst>
                <a:ext uri="{FF2B5EF4-FFF2-40B4-BE49-F238E27FC236}">
                  <a16:creationId xmlns:a16="http://schemas.microsoft.com/office/drawing/2014/main" id="{08B5BB34-3801-4E70-A981-FE007635E1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8" name="Rectangle 27">
              <a:extLst>
                <a:ext uri="{FF2B5EF4-FFF2-40B4-BE49-F238E27FC236}">
                  <a16:creationId xmlns:a16="http://schemas.microsoft.com/office/drawing/2014/main" id="{38432A75-2CEB-463C-A8F2-ABB50A79F4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59" name="Rectangle 28">
              <a:extLst>
                <a:ext uri="{FF2B5EF4-FFF2-40B4-BE49-F238E27FC236}">
                  <a16:creationId xmlns:a16="http://schemas.microsoft.com/office/drawing/2014/main" id="{E7E850B8-C050-4597-8BEB-113FEC9A27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0" name="Rectangle 29">
              <a:extLst>
                <a:ext uri="{FF2B5EF4-FFF2-40B4-BE49-F238E27FC236}">
                  <a16:creationId xmlns:a16="http://schemas.microsoft.com/office/drawing/2014/main" id="{24ACC798-9CEC-4B6F-A8DD-F8E6FCCCF1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60">
              <a:extLst>
                <a:ext uri="{FF2B5EF4-FFF2-40B4-BE49-F238E27FC236}">
                  <a16:creationId xmlns:a16="http://schemas.microsoft.com/office/drawing/2014/main" id="{1D58A8C6-1294-4CD9-89BC-F1E981A524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Isosceles Triangle 61">
              <a:extLst>
                <a:ext uri="{FF2B5EF4-FFF2-40B4-BE49-F238E27FC236}">
                  <a16:creationId xmlns:a16="http://schemas.microsoft.com/office/drawing/2014/main" id="{F32F2ED6-6143-46C4-A641-72D42732B6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69" name="Rectangle 63">
            <a:extLst>
              <a:ext uri="{FF2B5EF4-FFF2-40B4-BE49-F238E27FC236}">
                <a16:creationId xmlns:a16="http://schemas.microsoft.com/office/drawing/2014/main" id="{5C9652B3-A450-4ED6-8FBF-F536BA60B4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22225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D3F92788-6D7A-4B25-B77E-43ADF9AFE8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2797" b="1"/>
          <a:stretch/>
        </p:blipFill>
        <p:spPr>
          <a:xfrm>
            <a:off x="568452" y="571500"/>
            <a:ext cx="11055096" cy="571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6670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BD8D68-EBB0-4EA3-B216-0C42E0120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3. Оценочные эталоны, шкалы, имплицитная теория личности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3769589-3461-4D09-8D6A-44710E232E8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25806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BD8D68-EBB0-4EA3-B216-0C42E0120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Оценочный эталон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3D495D3B-212A-41C2-BE1E-9D6DA9FE1DD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3970" b="14715"/>
          <a:stretch/>
        </p:blipFill>
        <p:spPr>
          <a:xfrm>
            <a:off x="817474" y="2159331"/>
            <a:ext cx="5283289" cy="2317182"/>
          </a:xfrm>
          <a:prstGeom prst="rect">
            <a:avLst/>
          </a:prstGeom>
        </p:spPr>
      </p:pic>
      <p:sp>
        <p:nvSpPr>
          <p:cNvPr id="26" name="Content Placeholder 23">
            <a:extLst>
              <a:ext uri="{FF2B5EF4-FFF2-40B4-BE49-F238E27FC236}">
                <a16:creationId xmlns:a16="http://schemas.microsoft.com/office/drawing/2014/main" id="{5E8B3F6A-1E1C-434C-8A37-2E3E5937C3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6039" y="2160589"/>
            <a:ext cx="2927185" cy="3880773"/>
          </a:xfrm>
        </p:spPr>
        <p:txBody>
          <a:bodyPr>
            <a:normAutofit/>
          </a:bodyPr>
          <a:lstStyle/>
          <a:p>
            <a:r>
              <a:rPr lang="ru-RU" sz="1500" dirty="0"/>
              <a:t>Примеры оценочных эталонов:</a:t>
            </a:r>
          </a:p>
          <a:p>
            <a:r>
              <a:rPr lang="ru-RU" sz="1500" dirty="0"/>
              <a:t>Настоящий учитель</a:t>
            </a:r>
          </a:p>
          <a:p>
            <a:r>
              <a:rPr lang="ru-RU" sz="1500" dirty="0"/>
              <a:t>Идеал мужчины/женщины</a:t>
            </a:r>
          </a:p>
          <a:p>
            <a:r>
              <a:rPr lang="ru-RU" sz="1500" dirty="0"/>
              <a:t>Идеальный родитель</a:t>
            </a:r>
          </a:p>
          <a:p>
            <a:r>
              <a:rPr lang="ru-RU" sz="1500" dirty="0"/>
              <a:t>Идеальный ученик</a:t>
            </a:r>
          </a:p>
          <a:p>
            <a:r>
              <a:rPr lang="ru-RU" sz="1500" dirty="0"/>
              <a:t>Представитель этноса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5950815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BD8D68-EBB0-4EA3-B216-0C42E01208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9411046" cy="1320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Оценочн</a:t>
            </a:r>
            <a:r>
              <a:rPr lang="ru-RU"/>
              <a:t>ая шкала (личностный конструкт, Дж. Келли)</a:t>
            </a:r>
            <a:endParaRPr lang="en-US" dirty="0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6EAB1F3A-0887-48C8-99AD-947BF6F4F0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70877" y="2159331"/>
            <a:ext cx="5176482" cy="3882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Content Placeholder 23">
            <a:extLst>
              <a:ext uri="{FF2B5EF4-FFF2-40B4-BE49-F238E27FC236}">
                <a16:creationId xmlns:a16="http://schemas.microsoft.com/office/drawing/2014/main" id="{5E8B3F6A-1E1C-434C-8A37-2E3E5937C3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16039" y="2160589"/>
            <a:ext cx="2927185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500"/>
              <a:t>Примеры оценочных шкал:</a:t>
            </a:r>
          </a:p>
          <a:p>
            <a:r>
              <a:rPr lang="ru-RU" sz="1500"/>
              <a:t>Хороший – плохой</a:t>
            </a:r>
          </a:p>
          <a:p>
            <a:r>
              <a:rPr lang="ru-RU" sz="1500"/>
              <a:t>Добрый – злой</a:t>
            </a:r>
          </a:p>
          <a:p>
            <a:r>
              <a:rPr lang="ru-RU" sz="1500"/>
              <a:t>Умный – глупый</a:t>
            </a:r>
          </a:p>
          <a:p>
            <a:r>
              <a:rPr lang="ru-RU" sz="1500"/>
              <a:t>Талантливый - бестолковый</a:t>
            </a:r>
            <a:endParaRPr lang="ru-RU" sz="1500" dirty="0"/>
          </a:p>
        </p:txBody>
      </p:sp>
    </p:spTree>
    <p:extLst>
      <p:ext uri="{BB962C8B-B14F-4D97-AF65-F5344CB8AC3E}">
        <p14:creationId xmlns:p14="http://schemas.microsoft.com/office/powerpoint/2010/main" val="382135142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568BE5B-DB00-4393-A52E-795E96A62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199" y="4571999"/>
            <a:ext cx="7673801" cy="108765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Имплицитная теория личности</a:t>
            </a: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D606FE36-5956-4B8B-987C-785FF991AD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0201" y="609600"/>
            <a:ext cx="7141877" cy="3642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82209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Isosceles Triangle 13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1" name="Rectangle 20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4" name="Rectangle 33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8301227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CC55993B-2D1D-4B9F-8980-99229C19AD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25655" y="1131994"/>
            <a:ext cx="6604871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9517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4" name="Group 70">
            <a:extLst>
              <a:ext uri="{FF2B5EF4-FFF2-40B4-BE49-F238E27FC236}">
                <a16:creationId xmlns:a16="http://schemas.microsoft.com/office/drawing/2014/main" id="{B4DE830A-B531-4A3B-96F6-0ECE88B085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2813DF2C-461A-4A8F-9679-A172790D1F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54CD3A85-C039-4249-86E4-1EB9318B54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245" name="Rectangle 23">
              <a:extLst>
                <a:ext uri="{FF2B5EF4-FFF2-40B4-BE49-F238E27FC236}">
                  <a16:creationId xmlns:a16="http://schemas.microsoft.com/office/drawing/2014/main" id="{887EA6D2-2883-42C2-993D-094CA6D65DA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246" name="Rectangle 25">
              <a:extLst>
                <a:ext uri="{FF2B5EF4-FFF2-40B4-BE49-F238E27FC236}">
                  <a16:creationId xmlns:a16="http://schemas.microsoft.com/office/drawing/2014/main" id="{3B895046-636F-4D1B-ACA4-29AA0CB332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247" name="Isosceles Triangle 75">
              <a:extLst>
                <a:ext uri="{FF2B5EF4-FFF2-40B4-BE49-F238E27FC236}">
                  <a16:creationId xmlns:a16="http://schemas.microsoft.com/office/drawing/2014/main" id="{C6B0CDE3-E054-4EDD-A43B-F96843D8BF5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248" name="Rectangle 27">
              <a:extLst>
                <a:ext uri="{FF2B5EF4-FFF2-40B4-BE49-F238E27FC236}">
                  <a16:creationId xmlns:a16="http://schemas.microsoft.com/office/drawing/2014/main" id="{3B66B1A2-F145-4C9B-85CC-4BF30D58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249" name="Rectangle 28">
              <a:extLst>
                <a:ext uri="{FF2B5EF4-FFF2-40B4-BE49-F238E27FC236}">
                  <a16:creationId xmlns:a16="http://schemas.microsoft.com/office/drawing/2014/main" id="{5D4FC972-94B3-4035-8D31-E668C132B4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250" name="Rectangle 29">
              <a:extLst>
                <a:ext uri="{FF2B5EF4-FFF2-40B4-BE49-F238E27FC236}">
                  <a16:creationId xmlns:a16="http://schemas.microsoft.com/office/drawing/2014/main" id="{374B9941-AFBE-4A77-A50E-B6EA04A746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251" name="Isosceles Triangle 79">
              <a:extLst>
                <a:ext uri="{FF2B5EF4-FFF2-40B4-BE49-F238E27FC236}">
                  <a16:creationId xmlns:a16="http://schemas.microsoft.com/office/drawing/2014/main" id="{27A982C5-2C38-4CE9-BC18-94697AD657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252" name="Isosceles Triangle 80">
              <a:extLst>
                <a:ext uri="{FF2B5EF4-FFF2-40B4-BE49-F238E27FC236}">
                  <a16:creationId xmlns:a16="http://schemas.microsoft.com/office/drawing/2014/main" id="{0060D8D1-7BB1-498F-AFBB-ADAC130A9E9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85A54A0A-8976-4311-ADAE-1582AC99D0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199" y="4571999"/>
            <a:ext cx="7673801" cy="1087656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100" kern="120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Имплицитная теория личности</a:t>
            </a:r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FE0A74A2-855B-4CDD-8E22-8C3D5DF84CC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38"/>
          <a:stretch/>
        </p:blipFill>
        <p:spPr bwMode="auto">
          <a:xfrm>
            <a:off x="1600201" y="609600"/>
            <a:ext cx="6513336" cy="3642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53379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609316A9-990D-4EC3-A671-70EE5C1493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9B0C6109-9159-49CA-AD7A-F9035539DB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686F14F5-308C-4EB6-87AB-05DE9501B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Rectangle 23">
              <a:extLst>
                <a:ext uri="{FF2B5EF4-FFF2-40B4-BE49-F238E27FC236}">
                  <a16:creationId xmlns:a16="http://schemas.microsoft.com/office/drawing/2014/main" id="{BA032363-A188-47C5-9D59-9B788809DC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5">
              <a:extLst>
                <a:ext uri="{FF2B5EF4-FFF2-40B4-BE49-F238E27FC236}">
                  <a16:creationId xmlns:a16="http://schemas.microsoft.com/office/drawing/2014/main" id="{2C4077DF-6BB9-4069-AD28-6B1664EBB0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1D2B8B50-3419-41ED-9A9F-3CF9EEB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7">
              <a:extLst>
                <a:ext uri="{FF2B5EF4-FFF2-40B4-BE49-F238E27FC236}">
                  <a16:creationId xmlns:a16="http://schemas.microsoft.com/office/drawing/2014/main" id="{5C640498-2E73-4FA2-BEB6-C3596A458C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Rectangle 28">
              <a:extLst>
                <a:ext uri="{FF2B5EF4-FFF2-40B4-BE49-F238E27FC236}">
                  <a16:creationId xmlns:a16="http://schemas.microsoft.com/office/drawing/2014/main" id="{3240EEFC-4112-4C39-A816-C815774F6D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Rectangle 29">
              <a:extLst>
                <a:ext uri="{FF2B5EF4-FFF2-40B4-BE49-F238E27FC236}">
                  <a16:creationId xmlns:a16="http://schemas.microsoft.com/office/drawing/2014/main" id="{ADF362B0-03EA-4800-9FAA-9F128587E4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0BA84559-2F4C-4795-9246-4C563F942D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A77A1AA-CA47-4A91-A0A1-0A8CE31A98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03E8462A-FEBA-4848-81CC-3F8DA3E47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109F83F-40FE-4DB3-84CC-09FB3340D0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1DE492D7-C3C3-48FF-80C8-37021EA026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angle 23">
              <a:extLst>
                <a:ext uri="{FF2B5EF4-FFF2-40B4-BE49-F238E27FC236}">
                  <a16:creationId xmlns:a16="http://schemas.microsoft.com/office/drawing/2014/main" id="{0B30FF97-2E9A-490A-AED2-90BA2E0EC1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5">
              <a:extLst>
                <a:ext uri="{FF2B5EF4-FFF2-40B4-BE49-F238E27FC236}">
                  <a16:creationId xmlns:a16="http://schemas.microsoft.com/office/drawing/2014/main" id="{B6D53C7D-A312-47B6-A66A-230A19CFAC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>
              <a:extLst>
                <a:ext uri="{FF2B5EF4-FFF2-40B4-BE49-F238E27FC236}">
                  <a16:creationId xmlns:a16="http://schemas.microsoft.com/office/drawing/2014/main" id="{9329D58C-0D2E-4A2B-AD6A-9CEE506784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7">
              <a:extLst>
                <a:ext uri="{FF2B5EF4-FFF2-40B4-BE49-F238E27FC236}">
                  <a16:creationId xmlns:a16="http://schemas.microsoft.com/office/drawing/2014/main" id="{9D446EDE-C690-4461-8BF2-7634808FC8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8">
              <a:extLst>
                <a:ext uri="{FF2B5EF4-FFF2-40B4-BE49-F238E27FC236}">
                  <a16:creationId xmlns:a16="http://schemas.microsoft.com/office/drawing/2014/main" id="{323F3D34-6531-4AD7-A8C6-195A090281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Rectangle 29">
              <a:extLst>
                <a:ext uri="{FF2B5EF4-FFF2-40B4-BE49-F238E27FC236}">
                  <a16:creationId xmlns:a16="http://schemas.microsoft.com/office/drawing/2014/main" id="{B9B0AE3F-2350-435F-A9B0-C310BF8763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31">
              <a:extLst>
                <a:ext uri="{FF2B5EF4-FFF2-40B4-BE49-F238E27FC236}">
                  <a16:creationId xmlns:a16="http://schemas.microsoft.com/office/drawing/2014/main" id="{4EFA655C-9E50-4C14-A89E-AD7B648E4E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Isosceles Triangle 32">
              <a:extLst>
                <a:ext uri="{FF2B5EF4-FFF2-40B4-BE49-F238E27FC236}">
                  <a16:creationId xmlns:a16="http://schemas.microsoft.com/office/drawing/2014/main" id="{3E843863-7D25-4C01-9A17-E817CB6D99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7941F9B1-B01B-4A84-89D9-B169AEB4E4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Объект 2">
            <a:extLst>
              <a:ext uri="{FF2B5EF4-FFF2-40B4-BE49-F238E27FC236}">
                <a16:creationId xmlns:a16="http://schemas.microsoft.com/office/drawing/2014/main" id="{32815598-94F3-4F9C-96BD-AEA12BDC49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3" b="3592"/>
          <a:stretch/>
        </p:blipFill>
        <p:spPr>
          <a:xfrm>
            <a:off x="2890694" y="1131994"/>
            <a:ext cx="6412488" cy="459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7513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>
            <a:extLst>
              <a:ext uri="{FF2B5EF4-FFF2-40B4-BE49-F238E27FC236}">
                <a16:creationId xmlns:a16="http://schemas.microsoft.com/office/drawing/2014/main" id="{28460BD8-AE3F-4AC9-9D0B-717052AA5D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54420CFE-F482-466E-9E1E-C78513C0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5331032B-BD21-4BDA-920C-12E3580525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23">
              <a:extLst>
                <a:ext uri="{FF2B5EF4-FFF2-40B4-BE49-F238E27FC236}">
                  <a16:creationId xmlns:a16="http://schemas.microsoft.com/office/drawing/2014/main" id="{E7514DA3-59E7-409E-8A3B-AD097F6E56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Rectangle 25">
              <a:extLst>
                <a:ext uri="{FF2B5EF4-FFF2-40B4-BE49-F238E27FC236}">
                  <a16:creationId xmlns:a16="http://schemas.microsoft.com/office/drawing/2014/main" id="{57B9A2A6-3BE4-4599-9364-F71C5BFD61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4FD744C6-4ED8-4BC9-BF68-6BDF701C5D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Rectangle 27">
              <a:extLst>
                <a:ext uri="{FF2B5EF4-FFF2-40B4-BE49-F238E27FC236}">
                  <a16:creationId xmlns:a16="http://schemas.microsoft.com/office/drawing/2014/main" id="{092C5BAD-C911-4F8F-A1C5-470268BE668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28">
              <a:extLst>
                <a:ext uri="{FF2B5EF4-FFF2-40B4-BE49-F238E27FC236}">
                  <a16:creationId xmlns:a16="http://schemas.microsoft.com/office/drawing/2014/main" id="{B133D0C8-4EC4-424F-8E70-0482D5B1B6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Rectangle 29">
              <a:extLst>
                <a:ext uri="{FF2B5EF4-FFF2-40B4-BE49-F238E27FC236}">
                  <a16:creationId xmlns:a16="http://schemas.microsoft.com/office/drawing/2014/main" id="{7B1532A0-F4B3-4DE8-B18F-740CAAD25A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8EFDD162-BBBA-4062-8BBF-53DBA10913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Isosceles Triangle 17">
              <a:extLst>
                <a:ext uri="{FF2B5EF4-FFF2-40B4-BE49-F238E27FC236}">
                  <a16:creationId xmlns:a16="http://schemas.microsoft.com/office/drawing/2014/main" id="{DCFC9E65-3E19-4483-B952-25D29683CA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9179DE42-5613-4B35-A1E6-6CCBAA13C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EB898B32-3891-4C3A-8F58-C5969D2E90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48300" y="0"/>
            <a:ext cx="1219200" cy="6858000"/>
          </a:xfrm>
          <a:prstGeom prst="line">
            <a:avLst/>
          </a:prstGeom>
          <a:ln w="952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4AE4806D-B8F9-4679-A68A-9BD21C01A3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7175" y="3681413"/>
            <a:ext cx="4763558" cy="3176587"/>
          </a:xfrm>
          <a:prstGeom prst="line">
            <a:avLst/>
          </a:prstGeom>
          <a:ln w="9525">
            <a:solidFill>
              <a:schemeClr val="tx1">
                <a:lumMod val="50000"/>
                <a:lumOff val="50000"/>
                <a:alpha val="8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6" name="Rectangle 23">
            <a:extLst>
              <a:ext uri="{FF2B5EF4-FFF2-40B4-BE49-F238E27FC236}">
                <a16:creationId xmlns:a16="http://schemas.microsoft.com/office/drawing/2014/main" id="{52FB45E9-914E-4471-AC87-E475CD5176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58764" y="-8467"/>
            <a:ext cx="3007349" cy="6866467"/>
          </a:xfrm>
          <a:custGeom>
            <a:avLst/>
            <a:gdLst/>
            <a:ahLst/>
            <a:cxnLst/>
            <a:rect l="l" t="t" r="r" b="b"/>
            <a:pathLst>
              <a:path w="3007349" h="6866467">
                <a:moveTo>
                  <a:pt x="2045532" y="0"/>
                </a:moveTo>
                <a:lnTo>
                  <a:pt x="3007349" y="0"/>
                </a:lnTo>
                <a:lnTo>
                  <a:pt x="3007349" y="6866467"/>
                </a:lnTo>
                <a:lnTo>
                  <a:pt x="0" y="6866467"/>
                </a:lnTo>
                <a:lnTo>
                  <a:pt x="2045532" y="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8" name="Rectangle 25">
            <a:extLst>
              <a:ext uri="{FF2B5EF4-FFF2-40B4-BE49-F238E27FC236}">
                <a16:creationId xmlns:a16="http://schemas.microsoft.com/office/drawing/2014/main" id="{C310626D-5743-49D4-8F7D-88C4F8F057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80730" y="-8467"/>
            <a:ext cx="2588558" cy="6866467"/>
          </a:xfrm>
          <a:custGeom>
            <a:avLst/>
            <a:gdLst/>
            <a:ahLst/>
            <a:cxnLst/>
            <a:rect l="l" t="t" r="r" b="b"/>
            <a:pathLst>
              <a:path w="2573311" h="6866467">
                <a:moveTo>
                  <a:pt x="0" y="0"/>
                </a:moveTo>
                <a:lnTo>
                  <a:pt x="2573311" y="0"/>
                </a:lnTo>
                <a:lnTo>
                  <a:pt x="2573311" y="6866467"/>
                </a:lnTo>
                <a:lnTo>
                  <a:pt x="1202336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Isosceles Triangle 29">
            <a:extLst>
              <a:ext uri="{FF2B5EF4-FFF2-40B4-BE49-F238E27FC236}">
                <a16:creationId xmlns:a16="http://schemas.microsoft.com/office/drawing/2014/main" id="{3C195FC1-B568-4C72-9902-34CB35DDD7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09621" y="3048000"/>
            <a:ext cx="3259667" cy="3810000"/>
          </a:xfrm>
          <a:prstGeom prst="triangle">
            <a:avLst>
              <a:gd name="adj" fmla="val 100000"/>
            </a:avLst>
          </a:prstGeom>
          <a:solidFill>
            <a:schemeClr val="accent2">
              <a:alpha val="72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2" name="Rectangle 27">
            <a:extLst>
              <a:ext uri="{FF2B5EF4-FFF2-40B4-BE49-F238E27FC236}">
                <a16:creationId xmlns:a16="http://schemas.microsoft.com/office/drawing/2014/main" id="{EF2BDF77-362C-43F0-8CBB-A969EC2AE0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11788" y="-8467"/>
            <a:ext cx="2854326" cy="6866467"/>
          </a:xfrm>
          <a:custGeom>
            <a:avLst/>
            <a:gdLst/>
            <a:ahLst/>
            <a:cxnLst/>
            <a:rect l="l" t="t" r="r" b="b"/>
            <a:pathLst>
              <a:path w="2858013" h="6866467">
                <a:moveTo>
                  <a:pt x="0" y="0"/>
                </a:moveTo>
                <a:lnTo>
                  <a:pt x="2858013" y="0"/>
                </a:lnTo>
                <a:lnTo>
                  <a:pt x="2858013" y="6866467"/>
                </a:lnTo>
                <a:lnTo>
                  <a:pt x="2473942" y="686646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>
              <a:lumMod val="75000"/>
              <a:alpha val="7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4" name="Isosceles Triangle 33">
            <a:extLst>
              <a:ext uri="{FF2B5EF4-FFF2-40B4-BE49-F238E27FC236}">
                <a16:creationId xmlns:a16="http://schemas.microsoft.com/office/drawing/2014/main" id="{4BE96B01-3929-432D-B8C2-ADBCB74C2E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48954" y="3589867"/>
            <a:ext cx="1817159" cy="3268133"/>
          </a:xfrm>
          <a:prstGeom prst="triangle">
            <a:avLst>
              <a:gd name="adj" fmla="val 100000"/>
            </a:avLst>
          </a:prstGeom>
          <a:solidFill>
            <a:schemeClr val="accent1"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2A6FCDE6-CDE2-4C51-B18E-A95CFB6797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16287" y="-8467"/>
            <a:ext cx="9175713" cy="6866467"/>
          </a:xfrm>
          <a:custGeom>
            <a:avLst/>
            <a:gdLst>
              <a:gd name="connsiteX0" fmla="*/ 0 w 9175713"/>
              <a:gd name="connsiteY0" fmla="*/ 0 h 6866467"/>
              <a:gd name="connsiteX1" fmla="*/ 1249825 w 9175713"/>
              <a:gd name="connsiteY1" fmla="*/ 0 h 6866467"/>
              <a:gd name="connsiteX2" fmla="*/ 1249825 w 9175713"/>
              <a:gd name="connsiteY2" fmla="*/ 8467 h 6866467"/>
              <a:gd name="connsiteX3" fmla="*/ 9175713 w 9175713"/>
              <a:gd name="connsiteY3" fmla="*/ 8467 h 6866467"/>
              <a:gd name="connsiteX4" fmla="*/ 9175713 w 9175713"/>
              <a:gd name="connsiteY4" fmla="*/ 6866467 h 6866467"/>
              <a:gd name="connsiteX5" fmla="*/ 1249825 w 9175713"/>
              <a:gd name="connsiteY5" fmla="*/ 6866467 h 6866467"/>
              <a:gd name="connsiteX6" fmla="*/ 1109382 w 9175713"/>
              <a:gd name="connsiteY6" fmla="*/ 6866467 h 6866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75713" h="6866467">
                <a:moveTo>
                  <a:pt x="0" y="0"/>
                </a:moveTo>
                <a:lnTo>
                  <a:pt x="1249825" y="0"/>
                </a:lnTo>
                <a:lnTo>
                  <a:pt x="1249825" y="8467"/>
                </a:lnTo>
                <a:lnTo>
                  <a:pt x="9175713" y="8467"/>
                </a:lnTo>
                <a:lnTo>
                  <a:pt x="9175713" y="6866467"/>
                </a:lnTo>
                <a:lnTo>
                  <a:pt x="1249825" y="6866467"/>
                </a:lnTo>
                <a:lnTo>
                  <a:pt x="1109382" y="686646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59CC81-D43A-45D7-A543-9E5AEE1F4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19136" y="1020871"/>
            <a:ext cx="6960759" cy="2849671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700">
                <a:solidFill>
                  <a:srgbClr val="FFFFFF"/>
                </a:solidFill>
              </a:rPr>
              <a:t>По какому критерию вы поймёте, что перед вами представитель данной культуры?</a:t>
            </a:r>
          </a:p>
        </p:txBody>
      </p:sp>
      <p:sp>
        <p:nvSpPr>
          <p:cNvPr id="38" name="Isosceles Triangle 37">
            <a:extLst>
              <a:ext uri="{FF2B5EF4-FFF2-40B4-BE49-F238E27FC236}">
                <a16:creationId xmlns:a16="http://schemas.microsoft.com/office/drawing/2014/main" id="{9D2E8756-2465-473A-BA2A-2DB1D6224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062562" y="3271487"/>
            <a:ext cx="220660" cy="186439"/>
          </a:xfrm>
          <a:prstGeom prst="triangle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2722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Аспект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462</TotalTime>
  <Words>480</Words>
  <Application>Microsoft Office PowerPoint</Application>
  <PresentationFormat>Широкоэкранный</PresentationFormat>
  <Paragraphs>50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7" baseType="lpstr">
      <vt:lpstr>Arial</vt:lpstr>
      <vt:lpstr>Trebuchet MS</vt:lpstr>
      <vt:lpstr>Wingdings 3</vt:lpstr>
      <vt:lpstr>Аспект</vt:lpstr>
      <vt:lpstr>Психологические механизмы восприятия других людей в МКК</vt:lpstr>
      <vt:lpstr>Задание 1.  Выберите правильный ответ</vt:lpstr>
      <vt:lpstr>План лекции</vt:lpstr>
      <vt:lpstr>Задание 2.  Перечислите известные вам механизмы восприятия и понимания людьми друг друга в процессе общения</vt:lpstr>
      <vt:lpstr>1. Общепсихологические механизмы восприятия и понимания людьми друг друга в межкультурной коммуникации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Пример ситуации межкультурного конфликта (непонимания)</vt:lpstr>
      <vt:lpstr>В основе межгрупповых конфликтов лежит возникающее ощущение угрозы</vt:lpstr>
      <vt:lpstr>В основе межгрупповых конфликтов лежит возникающее ощущение угрозы</vt:lpstr>
      <vt:lpstr>2. Стереотипы как барьер в МКК</vt:lpstr>
      <vt:lpstr>2. Стереотипы как барьер в МКК</vt:lpstr>
      <vt:lpstr>2. Стереотипы как барьер в МКК</vt:lpstr>
      <vt:lpstr>2. Стереотипы как барьер в МКК</vt:lpstr>
      <vt:lpstr>Презентация PowerPoint</vt:lpstr>
      <vt:lpstr>Презентация PowerPoint</vt:lpstr>
      <vt:lpstr>Презентация PowerPoint</vt:lpstr>
      <vt:lpstr>Презентация PowerPoint</vt:lpstr>
      <vt:lpstr>3. Оценочные эталоны, шкалы, имплицитная теория личности</vt:lpstr>
      <vt:lpstr>Оценочный эталон</vt:lpstr>
      <vt:lpstr>Оценочная шкала (личностный конструкт, Дж. Келли)</vt:lpstr>
      <vt:lpstr>Имплицитная теория личности</vt:lpstr>
      <vt:lpstr>Презентация PowerPoint</vt:lpstr>
      <vt:lpstr>Имплицитная теория личности</vt:lpstr>
      <vt:lpstr>Презентация PowerPoint</vt:lpstr>
      <vt:lpstr>По какому критерию вы поймёте, что перед вами представитель данной культуры?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Психологические механизмы восприятия других людей в МКК</dc:title>
  <dc:creator>Михаил Тихомиров</dc:creator>
  <cp:lastModifiedBy>Михаил Тихомиров</cp:lastModifiedBy>
  <cp:revision>5</cp:revision>
  <dcterms:created xsi:type="dcterms:W3CDTF">2020-10-21T08:46:49Z</dcterms:created>
  <dcterms:modified xsi:type="dcterms:W3CDTF">2020-11-09T09:02:12Z</dcterms:modified>
</cp:coreProperties>
</file>