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4" r:id="rId4"/>
    <p:sldId id="258" r:id="rId5"/>
    <p:sldId id="259" r:id="rId6"/>
    <p:sldId id="281" r:id="rId7"/>
    <p:sldId id="282" r:id="rId8"/>
    <p:sldId id="302" r:id="rId9"/>
    <p:sldId id="283" r:id="rId10"/>
    <p:sldId id="285" r:id="rId11"/>
    <p:sldId id="260" r:id="rId12"/>
    <p:sldId id="261" r:id="rId13"/>
    <p:sldId id="263" r:id="rId14"/>
    <p:sldId id="286" r:id="rId15"/>
    <p:sldId id="287" r:id="rId16"/>
    <p:sldId id="290" r:id="rId17"/>
    <p:sldId id="291" r:id="rId18"/>
    <p:sldId id="292" r:id="rId19"/>
    <p:sldId id="288" r:id="rId20"/>
    <p:sldId id="289" r:id="rId21"/>
    <p:sldId id="298" r:id="rId22"/>
    <p:sldId id="299" r:id="rId23"/>
    <p:sldId id="300" r:id="rId24"/>
    <p:sldId id="293" r:id="rId25"/>
    <p:sldId id="294" r:id="rId26"/>
    <p:sldId id="295" r:id="rId27"/>
    <p:sldId id="296" r:id="rId28"/>
    <p:sldId id="264" r:id="rId29"/>
    <p:sldId id="297" r:id="rId30"/>
    <p:sldId id="301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D1703C9-5F19-4CA8-988A-5E9A5760D652}" type="datetimeFigureOut">
              <a:rPr lang="ru-RU" smtClean="0"/>
              <a:pPr/>
              <a:t>16.03.2016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bkrs.info/slovo.php?ch=%E6%84%9F%E6%80%A7%E8%AE%A4%E8%AF%86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bkrs.info/slovo.php?ch=%E5%86%85%E6%84%9F" TargetMode="Externa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3200400"/>
            <a:ext cx="7632848" cy="16002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Психические процессы. </a:t>
            </a:r>
            <a:r>
              <a:rPr lang="ja-JP" altLang="en-US" smtClean="0"/>
              <a:t>心理过程</a:t>
            </a:r>
            <a:endParaRPr lang="ru-RU" altLang="ja-JP" dirty="0" smtClean="0"/>
          </a:p>
          <a:p>
            <a:r>
              <a:rPr lang="ru-RU" dirty="0" smtClean="0"/>
              <a:t>Восприятие и ощущение </a:t>
            </a:r>
            <a:r>
              <a:rPr lang="ja-JP" altLang="en-US" smtClean="0"/>
              <a:t>知觉和感觉</a:t>
            </a:r>
            <a:endParaRPr lang="ru-RU" dirty="0" smtClean="0"/>
          </a:p>
          <a:p>
            <a:r>
              <a:rPr lang="ru-RU" dirty="0" smtClean="0"/>
              <a:t>ощущения </a:t>
            </a:r>
            <a:r>
              <a:rPr lang="ja-JP" altLang="en-US" smtClean="0"/>
              <a:t>感觉 </a:t>
            </a:r>
            <a:r>
              <a:rPr lang="en-US" dirty="0" err="1" smtClean="0"/>
              <a:t>gǎnjué</a:t>
            </a:r>
            <a:r>
              <a:rPr lang="ru-RU" dirty="0" smtClean="0"/>
              <a:t> </a:t>
            </a:r>
          </a:p>
          <a:p>
            <a:r>
              <a:rPr lang="ru-RU" dirty="0" smtClean="0"/>
              <a:t>восприятия </a:t>
            </a:r>
            <a:r>
              <a:rPr lang="ja-JP" altLang="en-US" smtClean="0"/>
              <a:t>知觉 </a:t>
            </a:r>
            <a:r>
              <a:rPr lang="en-US" dirty="0" err="1" smtClean="0"/>
              <a:t>zhījué</a:t>
            </a:r>
            <a:endParaRPr lang="ru-RU" dirty="0" smtClean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Психология человека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Ощущение и восприятие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447800"/>
            <a:ext cx="3907864" cy="4572000"/>
          </a:xfrm>
        </p:spPr>
        <p:txBody>
          <a:bodyPr>
            <a:normAutofit/>
          </a:bodyPr>
          <a:lstStyle/>
          <a:p>
            <a:r>
              <a:rPr lang="ru-RU" dirty="0" smtClean="0"/>
              <a:t>Отражение (</a:t>
            </a:r>
            <a:r>
              <a:rPr lang="ja-JP" altLang="en-US" smtClean="0"/>
              <a:t>反映 </a:t>
            </a:r>
            <a:r>
              <a:rPr lang="en-US" dirty="0" err="1" smtClean="0"/>
              <a:t>fǎnyìng</a:t>
            </a:r>
            <a:r>
              <a:rPr lang="ru-RU" dirty="0" smtClean="0"/>
              <a:t>) в сознании </a:t>
            </a:r>
            <a:r>
              <a:rPr lang="ru-RU" b="1" dirty="0" smtClean="0"/>
              <a:t>отдельных</a:t>
            </a:r>
            <a:r>
              <a:rPr lang="ru-RU" dirty="0" smtClean="0"/>
              <a:t> </a:t>
            </a:r>
            <a:r>
              <a:rPr lang="ru-RU" b="1" dirty="0" smtClean="0"/>
              <a:t>свойств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ja-JP" altLang="en-US" smtClean="0"/>
              <a:t>性质 </a:t>
            </a:r>
            <a:r>
              <a:rPr lang="en-US" dirty="0" err="1" smtClean="0"/>
              <a:t>xìngzhì</a:t>
            </a:r>
            <a:r>
              <a:rPr lang="ru-RU" dirty="0" smtClean="0"/>
              <a:t>) предметов и явлений.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Отражение (</a:t>
            </a:r>
            <a:r>
              <a:rPr lang="ja-JP" altLang="en-US" smtClean="0"/>
              <a:t>反映 </a:t>
            </a:r>
            <a:r>
              <a:rPr lang="en-US" dirty="0" err="1" smtClean="0"/>
              <a:t>fǎnyìng</a:t>
            </a:r>
            <a:r>
              <a:rPr lang="ru-RU" dirty="0" smtClean="0"/>
              <a:t> ) в сознании </a:t>
            </a:r>
            <a:r>
              <a:rPr lang="ru-RU" b="1" dirty="0" smtClean="0"/>
              <a:t>целостных</a:t>
            </a:r>
            <a:r>
              <a:rPr lang="ru-RU" dirty="0" smtClean="0"/>
              <a:t> </a:t>
            </a:r>
            <a:r>
              <a:rPr lang="ru-RU" b="1" dirty="0" smtClean="0"/>
              <a:t>образов</a:t>
            </a:r>
            <a:br>
              <a:rPr lang="ru-RU" b="1" dirty="0" smtClean="0"/>
            </a:br>
            <a:r>
              <a:rPr lang="ja-JP" altLang="en-US" smtClean="0"/>
              <a:t>想象 </a:t>
            </a:r>
            <a:r>
              <a:rPr lang="en-US" dirty="0" err="1" smtClean="0"/>
              <a:t>xiǎngxiàng</a:t>
            </a:r>
            <a:r>
              <a:rPr lang="ru-RU" dirty="0" smtClean="0"/>
              <a:t> предметов и явлений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Ощущение и восприятие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Ощущения и восприятия называют первой ступенью познания – чувственным познанием</a:t>
            </a:r>
          </a:p>
          <a:p>
            <a:r>
              <a:rPr lang="ru-RU" dirty="0" smtClean="0">
                <a:hlinkClick r:id="rId2"/>
              </a:rPr>
              <a:t>感性认识</a:t>
            </a:r>
            <a:endParaRPr lang="ru-RU" dirty="0" smtClean="0"/>
          </a:p>
          <a:p>
            <a:r>
              <a:rPr lang="ru-RU" dirty="0" err="1" smtClean="0"/>
              <a:t>gǎnxìng</a:t>
            </a:r>
            <a:r>
              <a:rPr lang="ru-RU" dirty="0" smtClean="0"/>
              <a:t> </a:t>
            </a:r>
            <a:r>
              <a:rPr lang="ru-RU" dirty="0" err="1" smtClean="0"/>
              <a:t>rènshi</a:t>
            </a:r>
            <a:endParaRPr lang="ru-RU" dirty="0" smtClean="0"/>
          </a:p>
          <a:p>
            <a:r>
              <a:rPr lang="ru-RU" dirty="0" smtClean="0"/>
              <a:t>чувственное </a:t>
            </a:r>
            <a:r>
              <a:rPr lang="ru-RU" b="1" dirty="0" smtClean="0"/>
              <a:t>восприятие</a:t>
            </a:r>
            <a:r>
              <a:rPr lang="ru-RU" dirty="0" smtClean="0"/>
              <a:t> (познание); чувственный опыт 通过感觉器官对客观事物的片面的、 现象的和外部联系的认识。 感觉、 知觉、 表象等是感性认识的形式。 感性认识是认识过程中的低级阶段。 要认识事物的全体、 本质和内部联系, 必须把感性认识上升为理性认识。 参看"理性认识"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Пример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dirty="0" smtClean="0"/>
              <a:t>Свойства данного предмета:</a:t>
            </a:r>
          </a:p>
          <a:p>
            <a:r>
              <a:rPr lang="ru-RU" dirty="0" smtClean="0"/>
              <a:t>Кислый</a:t>
            </a:r>
          </a:p>
          <a:p>
            <a:r>
              <a:rPr lang="ru-RU" dirty="0" smtClean="0"/>
              <a:t>Желтый</a:t>
            </a:r>
          </a:p>
          <a:p>
            <a:r>
              <a:rPr lang="ru-RU" dirty="0" smtClean="0"/>
              <a:t>Мягкий</a:t>
            </a:r>
          </a:p>
          <a:p>
            <a:r>
              <a:rPr lang="ru-RU" dirty="0" smtClean="0"/>
              <a:t>Легкий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Content Placeholder 4" descr="i (2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049385" y="1772816"/>
            <a:ext cx="5483055" cy="409325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ощущений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Ощущения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Модальность (тип) </a:t>
            </a:r>
            <a:r>
              <a:rPr lang="ja-JP" altLang="en-US" smtClean="0"/>
              <a:t>形式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b="1" dirty="0" smtClean="0"/>
              <a:t>Кислый</a:t>
            </a:r>
          </a:p>
          <a:p>
            <a:r>
              <a:rPr lang="ru-RU" dirty="0" smtClean="0"/>
              <a:t>Желтый</a:t>
            </a:r>
          </a:p>
          <a:p>
            <a:r>
              <a:rPr lang="ru-RU" dirty="0" smtClean="0"/>
              <a:t>Мягкий</a:t>
            </a:r>
          </a:p>
          <a:p>
            <a:r>
              <a:rPr lang="ru-RU" dirty="0" smtClean="0"/>
              <a:t>Лёгкий</a:t>
            </a:r>
            <a:endParaRPr lang="ru-RU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r>
              <a:rPr lang="ru-RU" dirty="0" smtClean="0"/>
              <a:t>六味</a:t>
            </a:r>
          </a:p>
          <a:p>
            <a:r>
              <a:rPr lang="ru-RU" dirty="0" err="1" smtClean="0"/>
              <a:t>liùwèi</a:t>
            </a:r>
            <a:r>
              <a:rPr lang="ru-RU" dirty="0" smtClean="0"/>
              <a:t>	вкусовые ощущения (сладкий, </a:t>
            </a:r>
            <a:r>
              <a:rPr lang="ru-RU" b="1" dirty="0" smtClean="0"/>
              <a:t>кислый</a:t>
            </a:r>
            <a:r>
              <a:rPr lang="ru-RU" dirty="0" smtClean="0"/>
              <a:t>, солёный, горький, острый, пресный)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ощущений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Ощущения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Модальность (тип) </a:t>
            </a:r>
            <a:r>
              <a:rPr lang="ja-JP" altLang="en-US" smtClean="0"/>
              <a:t>形式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 smtClean="0"/>
              <a:t>Кислый</a:t>
            </a:r>
          </a:p>
          <a:p>
            <a:r>
              <a:rPr lang="ru-RU" b="1" dirty="0" smtClean="0"/>
              <a:t>Желтый</a:t>
            </a:r>
          </a:p>
          <a:p>
            <a:r>
              <a:rPr lang="ru-RU" dirty="0" smtClean="0"/>
              <a:t>Мягкий</a:t>
            </a:r>
          </a:p>
          <a:p>
            <a:r>
              <a:rPr lang="ru-RU" dirty="0" smtClean="0"/>
              <a:t>Лёгкий</a:t>
            </a:r>
            <a:endParaRPr lang="ru-RU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r>
              <a:rPr lang="ru-RU" dirty="0" smtClean="0"/>
              <a:t>Цветовые ощущения</a:t>
            </a:r>
          </a:p>
          <a:p>
            <a:r>
              <a:rPr lang="ja-JP" altLang="en-US" smtClean="0"/>
              <a:t>颜色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ощущений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Ощущения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Модальность (тип) </a:t>
            </a:r>
            <a:r>
              <a:rPr lang="ja-JP" altLang="en-US" smtClean="0"/>
              <a:t>形式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 smtClean="0"/>
              <a:t>Кислый</a:t>
            </a:r>
          </a:p>
          <a:p>
            <a:r>
              <a:rPr lang="ru-RU" dirty="0" smtClean="0"/>
              <a:t>Желтый</a:t>
            </a:r>
          </a:p>
          <a:p>
            <a:r>
              <a:rPr lang="ru-RU" b="1" dirty="0" smtClean="0"/>
              <a:t>Мягкий</a:t>
            </a:r>
          </a:p>
          <a:p>
            <a:r>
              <a:rPr lang="ru-RU" dirty="0" smtClean="0"/>
              <a:t>Легкий</a:t>
            </a:r>
            <a:endParaRPr lang="ru-RU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4499992" y="2247900"/>
            <a:ext cx="4392488" cy="3886200"/>
          </a:xfrm>
        </p:spPr>
        <p:txBody>
          <a:bodyPr/>
          <a:lstStyle/>
          <a:p>
            <a:r>
              <a:rPr lang="ja-JP" altLang="en-US" smtClean="0"/>
              <a:t>触觉的</a:t>
            </a:r>
            <a:r>
              <a:rPr lang="ru-RU" altLang="ja-JP" dirty="0" smtClean="0"/>
              <a:t>тактильные</a:t>
            </a:r>
            <a:r>
              <a:rPr lang="ru-RU" dirty="0" smtClean="0"/>
              <a:t> </a:t>
            </a:r>
            <a:r>
              <a:rPr lang="ru-RU" b="1" dirty="0" smtClean="0"/>
              <a:t>ощущения</a:t>
            </a: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ощущений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Ощущения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Модальность (тип) </a:t>
            </a:r>
            <a:r>
              <a:rPr lang="ja-JP" altLang="en-US" smtClean="0"/>
              <a:t>形式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 smtClean="0"/>
              <a:t>Кислый</a:t>
            </a:r>
          </a:p>
          <a:p>
            <a:r>
              <a:rPr lang="ru-RU" dirty="0" smtClean="0"/>
              <a:t>Желтый</a:t>
            </a:r>
          </a:p>
          <a:p>
            <a:r>
              <a:rPr lang="ru-RU" dirty="0" smtClean="0"/>
              <a:t>Мягкий</a:t>
            </a:r>
          </a:p>
          <a:p>
            <a:r>
              <a:rPr lang="ru-RU" b="1" dirty="0" smtClean="0"/>
              <a:t>Легкий</a:t>
            </a:r>
            <a:endParaRPr lang="ru-RU" b="1" dirty="0" smtClean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4499992" y="2247900"/>
            <a:ext cx="4392488" cy="3886200"/>
          </a:xfrm>
        </p:spPr>
        <p:txBody>
          <a:bodyPr/>
          <a:lstStyle/>
          <a:p>
            <a:r>
              <a:rPr lang="ru-RU" dirty="0" smtClean="0">
                <a:hlinkClick r:id="rId2"/>
              </a:rPr>
              <a:t>内感</a:t>
            </a:r>
            <a:endParaRPr lang="ru-RU" dirty="0" smtClean="0"/>
          </a:p>
          <a:p>
            <a:r>
              <a:rPr lang="ru-RU" dirty="0" err="1" smtClean="0"/>
              <a:t>nèigǎn</a:t>
            </a:r>
            <a:endParaRPr lang="ru-RU" dirty="0" smtClean="0"/>
          </a:p>
          <a:p>
            <a:r>
              <a:rPr lang="ru-RU" dirty="0" smtClean="0"/>
              <a:t>внутренние </a:t>
            </a:r>
            <a:r>
              <a:rPr lang="ru-RU" b="1" dirty="0" smtClean="0"/>
              <a:t>ощущения</a:t>
            </a:r>
            <a:r>
              <a:rPr lang="ru-RU" dirty="0" smtClean="0"/>
              <a:t>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(</a:t>
            </a:r>
            <a:r>
              <a:rPr lang="ru-RU" dirty="0" err="1" smtClean="0"/>
              <a:t>проприоцептивные</a:t>
            </a:r>
            <a:r>
              <a:rPr lang="ru-RU" dirty="0" smtClean="0"/>
              <a:t>)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восприятий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Зрительные </a:t>
            </a:r>
          </a:p>
          <a:p>
            <a:r>
              <a:rPr lang="ru-RU" dirty="0" smtClean="0"/>
              <a:t>Тактильные</a:t>
            </a:r>
          </a:p>
          <a:p>
            <a:r>
              <a:rPr lang="ru-RU" dirty="0" smtClean="0"/>
              <a:t>Слуховые</a:t>
            </a:r>
          </a:p>
          <a:p>
            <a:r>
              <a:rPr lang="ru-RU" dirty="0" smtClean="0"/>
              <a:t>Двигательные</a:t>
            </a:r>
          </a:p>
          <a:p>
            <a:r>
              <a:rPr lang="ru-RU" dirty="0" err="1" smtClean="0"/>
              <a:t>Проприоцептивные</a:t>
            </a:r>
            <a:endParaRPr lang="ru-RU" dirty="0" smtClean="0"/>
          </a:p>
          <a:p>
            <a:r>
              <a:rPr lang="ru-RU" dirty="0" smtClean="0"/>
              <a:t>Вкусовые</a:t>
            </a:r>
            <a:endParaRPr lang="en-US" dirty="0" smtClean="0"/>
          </a:p>
          <a:p>
            <a:r>
              <a:rPr lang="ru-RU" dirty="0" smtClean="0"/>
              <a:t>Обонятельные</a:t>
            </a:r>
            <a:endParaRPr lang="ru-RU" dirty="0" smtClean="0"/>
          </a:p>
          <a:p>
            <a:r>
              <a:rPr lang="ru-RU" dirty="0" smtClean="0"/>
              <a:t>Времени</a:t>
            </a:r>
          </a:p>
          <a:p>
            <a:r>
              <a:rPr lang="ru-RU" dirty="0" smtClean="0"/>
              <a:t>Пространства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Результат восприятий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Зрительные </a:t>
            </a:r>
          </a:p>
          <a:p>
            <a:r>
              <a:rPr lang="ru-RU" dirty="0" smtClean="0"/>
              <a:t>Тактильные</a:t>
            </a:r>
          </a:p>
          <a:p>
            <a:r>
              <a:rPr lang="ru-RU" dirty="0" smtClean="0"/>
              <a:t>Слуховые</a:t>
            </a:r>
          </a:p>
          <a:p>
            <a:r>
              <a:rPr lang="ru-RU" dirty="0" smtClean="0"/>
              <a:t>Двигательные</a:t>
            </a:r>
          </a:p>
          <a:p>
            <a:r>
              <a:rPr lang="ru-RU" dirty="0" err="1" smtClean="0"/>
              <a:t>Проприоцептивные</a:t>
            </a:r>
            <a:endParaRPr lang="ru-RU" dirty="0" smtClean="0"/>
          </a:p>
          <a:p>
            <a:r>
              <a:rPr lang="ru-RU" dirty="0" smtClean="0"/>
              <a:t>Вкусовые</a:t>
            </a:r>
          </a:p>
          <a:p>
            <a:r>
              <a:rPr lang="ru-RU" dirty="0" smtClean="0"/>
              <a:t>Обонятельные</a:t>
            </a:r>
            <a:endParaRPr lang="ru-RU" dirty="0" smtClean="0"/>
          </a:p>
          <a:p>
            <a:r>
              <a:rPr lang="ru-RU" dirty="0" smtClean="0"/>
              <a:t>Пространственные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образы </a:t>
            </a:r>
            <a:r>
              <a:rPr lang="ja-JP" altLang="en-US" smtClean="0"/>
              <a:t> 想象 </a:t>
            </a:r>
            <a:r>
              <a:rPr lang="en-US" dirty="0" err="1" smtClean="0"/>
              <a:t>xiǎngxiàng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предметов или явлений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Трудности изучения феномена</a:t>
            </a:r>
            <a:endParaRPr lang="ru-RU" dirty="0"/>
          </a:p>
        </p:txBody>
      </p:sp>
      <p:pic>
        <p:nvPicPr>
          <p:cNvPr id="4" name="Content Placeholder 3" descr="i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04818"/>
            <a:ext cx="6546940" cy="49045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772400" cy="796950"/>
          </a:xfrm>
        </p:spPr>
        <p:txBody>
          <a:bodyPr/>
          <a:lstStyle/>
          <a:p>
            <a:r>
              <a:rPr lang="ru-RU" dirty="0" smtClean="0"/>
              <a:t>Трудности изучения феномена</a:t>
            </a:r>
            <a:endParaRPr lang="ru-RU" dirty="0"/>
          </a:p>
        </p:txBody>
      </p:sp>
      <p:pic>
        <p:nvPicPr>
          <p:cNvPr id="6" name="Content Placeholder 5" descr="img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1611" y="1186086"/>
            <a:ext cx="7250789" cy="54380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1. Какие ощущения были у мудрецов?</a:t>
            </a:r>
          </a:p>
          <a:p>
            <a:r>
              <a:rPr lang="ru-RU" dirty="0" smtClean="0"/>
              <a:t>2. Каких ощущений не было у мудрецов?</a:t>
            </a:r>
          </a:p>
          <a:p>
            <a:r>
              <a:rPr lang="ru-RU" dirty="0" smtClean="0"/>
              <a:t>3. Говоря о том, что такое слон, они называли образы или ощущения?</a:t>
            </a:r>
          </a:p>
          <a:p>
            <a:endParaRPr lang="ru-RU" dirty="0" smtClean="0"/>
          </a:p>
          <a:p>
            <a:r>
              <a:rPr lang="ru-RU" dirty="0" smtClean="0"/>
              <a:t>Запишите свои ответы в тетради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1. У мудрецов были: </a:t>
            </a:r>
            <a:r>
              <a:rPr lang="ru-RU" b="1" dirty="0" smtClean="0"/>
              <a:t>тактильные</a:t>
            </a:r>
            <a:r>
              <a:rPr lang="ru-RU" dirty="0" smtClean="0"/>
              <a:t> ощущения, </a:t>
            </a:r>
            <a:r>
              <a:rPr lang="ru-RU" b="1" dirty="0" smtClean="0"/>
              <a:t>болевые</a:t>
            </a:r>
            <a:r>
              <a:rPr lang="ru-RU" dirty="0" smtClean="0"/>
              <a:t> ощущения, </a:t>
            </a:r>
            <a:r>
              <a:rPr lang="ru-RU" b="1" dirty="0" smtClean="0"/>
              <a:t>слуховые</a:t>
            </a:r>
            <a:r>
              <a:rPr lang="ru-RU" dirty="0" smtClean="0"/>
              <a:t> ощущения, </a:t>
            </a:r>
            <a:r>
              <a:rPr lang="ru-RU" b="1" dirty="0" err="1" smtClean="0"/>
              <a:t>проприоцептивные</a:t>
            </a:r>
            <a:r>
              <a:rPr lang="ru-RU" dirty="0" smtClean="0"/>
              <a:t> ощущения, </a:t>
            </a:r>
            <a:r>
              <a:rPr lang="ru-RU" b="1" dirty="0" smtClean="0"/>
              <a:t>пространственные</a:t>
            </a:r>
            <a:r>
              <a:rPr lang="ru-RU" dirty="0" smtClean="0"/>
              <a:t> ощущения.</a:t>
            </a:r>
          </a:p>
          <a:p>
            <a:r>
              <a:rPr lang="ru-RU" dirty="0" smtClean="0"/>
              <a:t>2. У мудрецов не было </a:t>
            </a:r>
            <a:r>
              <a:rPr lang="ru-RU" b="1" dirty="0" smtClean="0"/>
              <a:t>зрительных</a:t>
            </a:r>
            <a:r>
              <a:rPr lang="ru-RU" dirty="0" smtClean="0"/>
              <a:t> ощущений, </a:t>
            </a:r>
            <a:r>
              <a:rPr lang="ru-RU" b="1" dirty="0" smtClean="0"/>
              <a:t>вкусовых</a:t>
            </a:r>
            <a:r>
              <a:rPr lang="ru-RU" dirty="0" smtClean="0"/>
              <a:t> </a:t>
            </a:r>
            <a:r>
              <a:rPr lang="ru-RU" dirty="0" smtClean="0"/>
              <a:t>ощущений, </a:t>
            </a:r>
            <a:r>
              <a:rPr lang="ru-RU" b="1" dirty="0" smtClean="0"/>
              <a:t>обонятельных</a:t>
            </a:r>
            <a:r>
              <a:rPr lang="ru-RU" dirty="0" smtClean="0"/>
              <a:t> ощущений. </a:t>
            </a:r>
            <a:endParaRPr lang="ru-RU" dirty="0" smtClean="0"/>
          </a:p>
          <a:p>
            <a:r>
              <a:rPr lang="ru-RU" dirty="0" smtClean="0"/>
              <a:t>3. Говоря о том, что есть слон, они называли </a:t>
            </a:r>
            <a:r>
              <a:rPr lang="ru-RU" b="1" dirty="0" smtClean="0"/>
              <a:t>образы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Оцените свои ответы.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фигура и фон</a:t>
            </a:r>
            <a:endParaRPr lang="ru-RU" dirty="0"/>
          </a:p>
        </p:txBody>
      </p:sp>
      <p:pic>
        <p:nvPicPr>
          <p:cNvPr id="5" name="Content Placeholder 4" descr="2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48706" y="1447800"/>
            <a:ext cx="3103787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целостность</a:t>
            </a:r>
            <a:endParaRPr lang="ru-RU" dirty="0"/>
          </a:p>
        </p:txBody>
      </p:sp>
      <p:pic>
        <p:nvPicPr>
          <p:cNvPr id="5" name="Content Placeholder 4" descr="0016-016-Illjuzii-vosprijatij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447800"/>
            <a:ext cx="6660976" cy="49957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целостность</a:t>
            </a:r>
            <a:endParaRPr lang="ru-RU" dirty="0"/>
          </a:p>
        </p:txBody>
      </p:sp>
      <p:pic>
        <p:nvPicPr>
          <p:cNvPr id="6" name="Content Placeholder 5" descr="5091933_1_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8186" y="1447800"/>
            <a:ext cx="7024828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иллюзии</a:t>
            </a:r>
            <a:endParaRPr lang="ru-RU" dirty="0"/>
          </a:p>
        </p:txBody>
      </p:sp>
      <p:pic>
        <p:nvPicPr>
          <p:cNvPr id="5" name="Content Placeholder 4" descr="20bb73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09134" y="1573124"/>
            <a:ext cx="5483146" cy="49594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оптические иллюзии</a:t>
            </a:r>
            <a:r>
              <a:rPr lang="ja-JP" altLang="en-US" smtClean="0"/>
              <a:t>视错觉</a:t>
            </a:r>
            <a:endParaRPr lang="ru-RU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Какой отрезок больше?</a:t>
            </a:r>
            <a:endParaRPr lang="ru-R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Линии параллельны?</a:t>
            </a:r>
            <a:endParaRPr lang="ru-RU" dirty="0"/>
          </a:p>
        </p:txBody>
      </p:sp>
      <p:pic>
        <p:nvPicPr>
          <p:cNvPr id="6" name="Content Placeholder 5" descr="0004-004-Vosprijatie-razmera-Illjuzii-chasto-privodjat-k-sovershenno-nevernym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60994" t="55740" r="13058" b="15428"/>
          <a:stretch>
            <a:fillRect/>
          </a:stretch>
        </p:blipFill>
        <p:spPr>
          <a:xfrm>
            <a:off x="899592" y="2492896"/>
            <a:ext cx="3672408" cy="3060340"/>
          </a:xfrm>
        </p:spPr>
      </p:pic>
      <p:sp>
        <p:nvSpPr>
          <p:cNvPr id="11" name="Content Placeholder 10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Content Placeholder 5" descr="0004-004-Vosprijatie-razmera-Illjuzii-chasto-privodjat-k-sovershenno-nevernym.jpg"/>
          <p:cNvPicPr>
            <a:picLocks noChangeAspect="1"/>
          </p:cNvPicPr>
          <p:nvPr/>
        </p:nvPicPr>
        <p:blipFill>
          <a:blip r:embed="rId2" cstate="print"/>
          <a:srcRect l="54596" t="8806" b="51569"/>
          <a:stretch>
            <a:fillRect/>
          </a:stretch>
        </p:blipFill>
        <p:spPr>
          <a:xfrm>
            <a:off x="4932040" y="2492896"/>
            <a:ext cx="3960440" cy="3024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фигура и фон</a:t>
            </a:r>
            <a:endParaRPr lang="ru-RU" dirty="0"/>
          </a:p>
        </p:txBody>
      </p:sp>
      <p:pic>
        <p:nvPicPr>
          <p:cNvPr id="6" name="Content Placeholder 5" descr="0004-004-Vosprijatie-razmera-Illjuzii-chasto-privodjat-k-sovershenno-nevernym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9731" y="260648"/>
            <a:ext cx="8722749" cy="6542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иллюзия Мюллера - </a:t>
            </a:r>
            <a:r>
              <a:rPr lang="ru-RU" dirty="0" err="1" smtClean="0"/>
              <a:t>Лайера</a:t>
            </a:r>
            <a:endParaRPr lang="ru-RU" dirty="0"/>
          </a:p>
        </p:txBody>
      </p:sp>
      <p:pic>
        <p:nvPicPr>
          <p:cNvPr id="5" name="Content Placeholder 4" descr="Beyond-Illusion-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712244" y="1447800"/>
            <a:ext cx="4176712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иллюзия Мюллера - </a:t>
            </a:r>
            <a:r>
              <a:rPr lang="ru-RU" dirty="0" err="1" smtClean="0"/>
              <a:t>Лайера</a:t>
            </a:r>
            <a:endParaRPr lang="ru-RU" dirty="0"/>
          </a:p>
        </p:txBody>
      </p:sp>
      <p:pic>
        <p:nvPicPr>
          <p:cNvPr id="8" name="Content Placeholder 7" descr="img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245455"/>
            <a:ext cx="7126412" cy="53333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иллюзия Мюллера - </a:t>
            </a:r>
            <a:r>
              <a:rPr lang="ru-RU" dirty="0" err="1" smtClean="0"/>
              <a:t>Лайера</a:t>
            </a:r>
            <a:endParaRPr lang="ru-RU" dirty="0"/>
          </a:p>
        </p:txBody>
      </p:sp>
      <p:pic>
        <p:nvPicPr>
          <p:cNvPr id="5" name="Content Placeholder 4" descr="mYCjpjNRmWk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93771" y="1504957"/>
            <a:ext cx="8254693" cy="46603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иллюзии движения</a:t>
            </a:r>
            <a:endParaRPr lang="ru-RU" dirty="0"/>
          </a:p>
        </p:txBody>
      </p:sp>
      <p:pic>
        <p:nvPicPr>
          <p:cNvPr id="6" name="Content Placeholder 5" descr="0022-022-Illjuzii-vosprijatij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иллюзии движения</a:t>
            </a:r>
            <a:endParaRPr lang="ru-RU" dirty="0"/>
          </a:p>
        </p:txBody>
      </p:sp>
      <p:pic>
        <p:nvPicPr>
          <p:cNvPr id="5" name="Content Placeholder 4" descr="Gira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556791"/>
            <a:ext cx="7296236" cy="486415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иллюзии движения</a:t>
            </a:r>
            <a:endParaRPr lang="ru-RU" dirty="0"/>
          </a:p>
        </p:txBody>
      </p:sp>
      <p:pic>
        <p:nvPicPr>
          <p:cNvPr id="6" name="Content Placeholder 5" descr="img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4204" t="8732" r="4112" b="9408"/>
          <a:stretch>
            <a:fillRect/>
          </a:stretch>
        </p:blipFill>
        <p:spPr>
          <a:xfrm>
            <a:off x="216956" y="332656"/>
            <a:ext cx="8817620" cy="61926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оптические иллюзии</a:t>
            </a:r>
            <a:endParaRPr lang="ru-RU" dirty="0"/>
          </a:p>
        </p:txBody>
      </p:sp>
      <p:pic>
        <p:nvPicPr>
          <p:cNvPr id="5" name="Content Placeholder 4" descr="img2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20263" t="21284" r="20675" b="17292"/>
          <a:stretch>
            <a:fillRect/>
          </a:stretch>
        </p:blipFill>
        <p:spPr>
          <a:xfrm>
            <a:off x="1619671" y="1353729"/>
            <a:ext cx="6814911" cy="53156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практическое применение</a:t>
            </a:r>
            <a:endParaRPr lang="ru-RU" dirty="0"/>
          </a:p>
        </p:txBody>
      </p:sp>
      <p:pic>
        <p:nvPicPr>
          <p:cNvPr id="7" name="Content Placeholder 6" descr="(23)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2699" t="27590" r="1936" b="13632"/>
          <a:stretch>
            <a:fillRect/>
          </a:stretch>
        </p:blipFill>
        <p:spPr>
          <a:xfrm>
            <a:off x="204493" y="1772816"/>
            <a:ext cx="8723255" cy="40324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практическое применение</a:t>
            </a:r>
            <a:endParaRPr lang="ru-RU" dirty="0"/>
          </a:p>
        </p:txBody>
      </p:sp>
      <p:pic>
        <p:nvPicPr>
          <p:cNvPr id="5" name="Content Placeholder 4" descr="x_d8e82f8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303546"/>
            <a:ext cx="7128792" cy="5391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практическое применение</a:t>
            </a:r>
            <a:endParaRPr lang="ru-RU" dirty="0"/>
          </a:p>
        </p:txBody>
      </p:sp>
      <p:pic>
        <p:nvPicPr>
          <p:cNvPr id="6" name="Content Placeholder 5" descr="img9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30648" t="16597" r="25785"/>
          <a:stretch>
            <a:fillRect/>
          </a:stretch>
        </p:blipFill>
        <p:spPr>
          <a:xfrm>
            <a:off x="2123728" y="378919"/>
            <a:ext cx="4464496" cy="64099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203</TotalTime>
  <Words>356</Words>
  <Application>Microsoft Office PowerPoint</Application>
  <PresentationFormat>On-screen Show (4:3)</PresentationFormat>
  <Paragraphs>111</Paragraphs>
  <Slides>30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Equity</vt:lpstr>
      <vt:lpstr>Психология человека</vt:lpstr>
      <vt:lpstr>Ощущение и восприятие</vt:lpstr>
      <vt:lpstr>Ощущение и восприятие</vt:lpstr>
      <vt:lpstr>Пример</vt:lpstr>
      <vt:lpstr>Виды ощущений</vt:lpstr>
      <vt:lpstr>Виды ощущений</vt:lpstr>
      <vt:lpstr>Виды ощущений</vt:lpstr>
      <vt:lpstr>Виды ощущений</vt:lpstr>
      <vt:lpstr>Виды восприятий</vt:lpstr>
      <vt:lpstr>Результат восприятий</vt:lpstr>
      <vt:lpstr>Трудности изучения феномена</vt:lpstr>
      <vt:lpstr>Трудности изучения феномена</vt:lpstr>
      <vt:lpstr>Вопросы</vt:lpstr>
      <vt:lpstr>Ответы</vt:lpstr>
      <vt:lpstr>Свойства восприятий: фигура и фон</vt:lpstr>
      <vt:lpstr>Свойства восприятий: целостность</vt:lpstr>
      <vt:lpstr>Свойства восприятий: целостность</vt:lpstr>
      <vt:lpstr>Свойства восприятий: иллюзии</vt:lpstr>
      <vt:lpstr>Свойства восприятий: оптические иллюзии视错觉</vt:lpstr>
      <vt:lpstr>Свойства восприятий: фигура и фон</vt:lpstr>
      <vt:lpstr>Свойства восприятий: иллюзия Мюллера - Лайера</vt:lpstr>
      <vt:lpstr>Свойства восприятий: иллюзия Мюллера - Лайера</vt:lpstr>
      <vt:lpstr>Свойства восприятий: иллюзия Мюллера - Лайера</vt:lpstr>
      <vt:lpstr>Свойства восприятий: иллюзии движения</vt:lpstr>
      <vt:lpstr>Свойства восприятий: иллюзии движения</vt:lpstr>
      <vt:lpstr>Свойства восприятий: иллюзии движения</vt:lpstr>
      <vt:lpstr>Свойства восприятий: оптические иллюзии</vt:lpstr>
      <vt:lpstr>Свойства восприятий: практическое применение</vt:lpstr>
      <vt:lpstr>Свойства восприятий: практическое применение</vt:lpstr>
      <vt:lpstr>Свойства восприятий: практическое применение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человека</dc:title>
  <dc:creator>user</dc:creator>
  <cp:lastModifiedBy>user</cp:lastModifiedBy>
  <cp:revision>40</cp:revision>
  <dcterms:created xsi:type="dcterms:W3CDTF">2016-03-11T04:10:40Z</dcterms:created>
  <dcterms:modified xsi:type="dcterms:W3CDTF">2016-03-16T15:45:30Z</dcterms:modified>
</cp:coreProperties>
</file>