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sldIdLst>
    <p:sldId id="256" r:id="rId2"/>
    <p:sldId id="473" r:id="rId3"/>
    <p:sldId id="474" r:id="rId4"/>
    <p:sldId id="267" r:id="rId5"/>
    <p:sldId id="444" r:id="rId6"/>
    <p:sldId id="455" r:id="rId7"/>
    <p:sldId id="448" r:id="rId8"/>
    <p:sldId id="449" r:id="rId9"/>
    <p:sldId id="450" r:id="rId10"/>
    <p:sldId id="452" r:id="rId11"/>
    <p:sldId id="454" r:id="rId12"/>
    <p:sldId id="453" r:id="rId13"/>
    <p:sldId id="451" r:id="rId14"/>
    <p:sldId id="461" r:id="rId15"/>
    <p:sldId id="370" r:id="rId16"/>
    <p:sldId id="476" r:id="rId17"/>
    <p:sldId id="428" r:id="rId18"/>
    <p:sldId id="463" r:id="rId19"/>
    <p:sldId id="464" r:id="rId20"/>
    <p:sldId id="465" r:id="rId21"/>
    <p:sldId id="472" r:id="rId22"/>
    <p:sldId id="475" r:id="rId23"/>
    <p:sldId id="466" r:id="rId24"/>
    <p:sldId id="467" r:id="rId25"/>
    <p:sldId id="469" r:id="rId26"/>
    <p:sldId id="471" r:id="rId27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87599" autoAdjust="0"/>
  </p:normalViewPr>
  <p:slideViewPr>
    <p:cSldViewPr>
      <p:cViewPr varScale="1">
        <p:scale>
          <a:sx n="83" d="100"/>
          <a:sy n="83" d="100"/>
        </p:scale>
        <p:origin x="76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0F1E85B-76EC-4BF9-B15E-40D1D6D37550}" type="datetimeFigureOut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73C330-F353-4532-AAA9-15E77AC4018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Rectangl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17412" name="Rectangl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00F848-93F7-44DF-AFA9-7D86615F469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478338"/>
            <a:ext cx="9144000" cy="66516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9"/>
          <p:cNvSpPr/>
          <p:nvPr/>
        </p:nvSpPr>
        <p:spPr>
          <a:xfrm>
            <a:off x="-9525" y="4540250"/>
            <a:ext cx="2249488" cy="5349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0"/>
          <p:cNvSpPr/>
          <p:nvPr/>
        </p:nvSpPr>
        <p:spPr>
          <a:xfrm>
            <a:off x="2359025" y="4533900"/>
            <a:ext cx="6784975" cy="5334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 eaLnBrk="1" latinLnBrk="0" hangingPunct="1">
              <a:buNone/>
              <a:defRPr kumimoji="0" lang="ru-RU" sz="2800">
                <a:solidFill>
                  <a:srgbClr val="FFFFFF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/>
          <a:lstStyle>
            <a:lvl1pPr eaLnBrk="1" latinLnBrk="0" hangingPunct="1">
              <a:defRPr kumimoji="0" lang="ru-RU" cap="all" baseline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363"/>
            <a:ext cx="2057400" cy="514350"/>
          </a:xfrm>
        </p:spPr>
        <p:txBody>
          <a:bodyPr>
            <a:noAutofit/>
          </a:bodyPr>
          <a:lstStyle>
            <a:lvl1pPr algn="ctr" eaLnBrk="1" latinLnBrk="0" hangingPunct="1">
              <a:defRPr kumimoji="0" lang="ru-RU" sz="20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DEF5457-3BFA-449F-A665-4F7DCBE76A22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177800"/>
            <a:ext cx="5867400" cy="273050"/>
          </a:xfrm>
        </p:spPr>
        <p:txBody>
          <a:bodyPr/>
          <a:lstStyle>
            <a:lvl1pPr algn="r"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0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3FBC347-1097-4A1A-9FB7-12977BB7F05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45664-8B9E-4B9E-A32E-43D33A7D5FB1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31DA6-DE81-4D90-A2D0-632D9F938BC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/>
          <a:lstStyle>
            <a:lvl1pPr eaLnBrk="1" latinLnBrk="0" hangingPunct="1">
              <a:buNone/>
              <a:defRPr kumimoji="0" lang="ru-RU" sz="28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ru-RU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ru-RU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ru-RU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 eaLnBrk="1" latinLnBrk="0" hangingPunct="1">
              <a:buNone/>
              <a:defRPr kumimoji="0" lang="ru-RU"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88D688-C117-492E-BEFA-A9D8600499EE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7050"/>
          </a:xfrm>
        </p:spPr>
        <p:txBody>
          <a:bodyPr>
            <a:noAutofit/>
          </a:bodyPr>
          <a:lstStyle>
            <a:lvl1pPr eaLnBrk="1" latinLnBrk="0" hangingPunct="1">
              <a:defRPr kumimoji="0" lang="ru-RU" sz="240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8056705-C21D-4C20-ACE5-3F1736EBF15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F8B16215-4D5C-4E0D-80E1-9FCA13D38087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D8F02487-9797-443A-867A-6A89E58D8DD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/>
          <a:lstStyle>
            <a:lvl1pPr eaLnBrk="1" latinLnBrk="0" hangingPunct="1">
              <a:defRPr kumimoji="0" lang="ru-RU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 eaLnBrk="1" latinLnBrk="0" hangingPunct="1">
              <a:buFontTx/>
              <a:buNone/>
              <a:defRPr kumimoji="0" lang="ru-RU"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58B47C40-6B04-42C5-A116-736E377742E8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9D5602AF-423E-45C0-935A-65092B204FE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22"/>
          </p:nvPr>
        </p:nvSpPr>
        <p:spPr/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CCFA1-BA65-44CB-8E7F-96A7387908EB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0AF68-0A5C-4C0F-9EF4-CBAD5F9CB36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44767E-8A95-48E7-9F0C-38D81A9E8E8B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 eaLnBrk="1" latinLnBrk="0" hangingPunct="1">
              <a:defRPr kumimoji="0" lang="ru-RU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EF9C9C01-1BEC-47A3-9A01-81A0EC92E35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/>
          <a:lstStyle>
            <a:lvl1pPr algn="l" eaLnBrk="1" latinLnBrk="0" hangingPunct="1">
              <a:buNone/>
              <a:defRPr kumimoji="0" lang="ru-RU" sz="4200" b="0"/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 eaLnBrk="1" latinLnBrk="0" hangingPunct="1">
              <a:spcAft>
                <a:spcPts val="1000"/>
              </a:spcAft>
              <a:buNone/>
              <a:defRPr kumimoji="0" lang="ru-RU" sz="1800"/>
            </a:lvl1pPr>
            <a:lvl2pPr eaLnBrk="1" latinLnBrk="0" hangingPunct="1">
              <a:buNone/>
              <a:defRPr kumimoji="0" lang="ru-RU" sz="1200"/>
            </a:lvl2pPr>
            <a:lvl3pPr eaLnBrk="1" latinLnBrk="0" hangingPunct="1">
              <a:buNone/>
              <a:defRPr kumimoji="0" lang="ru-RU" sz="1000"/>
            </a:lvl3pPr>
            <a:lvl4pPr eaLnBrk="1" latinLnBrk="0" hangingPunct="1">
              <a:buNone/>
              <a:defRPr kumimoji="0" lang="ru-RU" sz="900"/>
            </a:lvl4pPr>
            <a:lvl5pPr eaLnBrk="1" latinLnBrk="0" hangingPunct="1"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5C061-47FC-4BAB-84D1-CBE84C499D89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EE41-81ED-4FD8-8FCE-77FF8595FC4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-9525" y="3429000"/>
            <a:ext cx="9144000" cy="6651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8"/>
          <p:cNvSpPr/>
          <p:nvPr/>
        </p:nvSpPr>
        <p:spPr>
          <a:xfrm>
            <a:off x="-9525" y="3497263"/>
            <a:ext cx="1463675" cy="5349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Rectangle 9"/>
          <p:cNvSpPr/>
          <p:nvPr/>
        </p:nvSpPr>
        <p:spPr>
          <a:xfrm>
            <a:off x="1544638" y="3490913"/>
            <a:ext cx="7589837" cy="5349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10"/>
          <p:cNvSpPr/>
          <p:nvPr/>
        </p:nvSpPr>
        <p:spPr>
          <a:xfrm>
            <a:off x="1447800" y="0"/>
            <a:ext cx="100013" cy="51498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>
            <a:normAutofit/>
          </a:bodyPr>
          <a:lstStyle>
            <a:lvl1pPr eaLnBrk="1" latinLnBrk="0" hangingPunct="1">
              <a:buNone/>
              <a:defRPr kumimoji="0" lang="ru-RU"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ru-RU" sz="1700"/>
            </a:lvl1pPr>
            <a:lvl2pPr eaLnBrk="1" latinLnBrk="0" hangingPunct="1">
              <a:buFontTx/>
              <a:buNone/>
              <a:defRPr kumimoji="0" lang="ru-RU" sz="1200"/>
            </a:lvl2pPr>
            <a:lvl3pPr eaLnBrk="1" latinLnBrk="0" hangingPunct="1">
              <a:buFontTx/>
              <a:buNone/>
              <a:defRPr kumimoji="0" lang="ru-RU" sz="1000"/>
            </a:lvl3pPr>
            <a:lvl4pPr eaLnBrk="1" latinLnBrk="0" hangingPunct="1">
              <a:buFontTx/>
              <a:buNone/>
              <a:defRPr kumimoji="0" lang="ru-RU" sz="900"/>
            </a:lvl4pPr>
            <a:lvl5pPr eaLnBrk="1" latinLnBrk="0" hangingPunct="1">
              <a:buFontTx/>
              <a:buNone/>
              <a:defRPr kumimoji="0" lang="ru-RU" sz="900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 eaLnBrk="1" latinLnBrk="0" hangingPunct="1">
              <a:buNone/>
              <a:defRPr kumimoji="0" lang="ru-RU"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4638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fld id="{2C7E137D-C316-4067-B8FF-C17FD4A1C5C2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8"/>
            <a:ext cx="1447800" cy="498475"/>
          </a:xfrm>
        </p:spPr>
        <p:txBody>
          <a:bodyPr rtlCol="0"/>
          <a:lstStyle>
            <a:lvl1pPr eaLnBrk="1" latinLnBrk="0" hangingPunct="1">
              <a:defRPr kumimoji="0" lang="ru-RU" sz="2800"/>
            </a:lvl1pPr>
            <a:extLst/>
          </a:lstStyle>
          <a:p>
            <a:pPr>
              <a:defRPr/>
            </a:pPr>
            <a:fld id="{DDCBA99D-488C-4572-B5E7-906D96107525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300"/>
            <a:ext cx="4572000" cy="273050"/>
          </a:xfrm>
        </p:spPr>
        <p:txBody>
          <a:bodyPr rtlCol="0"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352550"/>
            <a:ext cx="8153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4638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1EC8DC7-1B0A-4A1D-A5A6-27F109673396}" type="datetime1">
              <a:rPr lang="ru-RU"/>
              <a:pPr>
                <a:defRPr/>
              </a:pPr>
              <a:t>14.06.2020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4686300"/>
            <a:ext cx="5421313" cy="273050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1095375"/>
            <a:ext cx="9144000" cy="2397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128713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128713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950"/>
            <a:ext cx="533400" cy="182563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400" b="1">
                <a:solidFill>
                  <a:srgbClr val="FFFFFF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72BF25A-0069-4E5E-BD8D-987A54240A8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033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117475"/>
            <a:ext cx="815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1" r:id="rId2"/>
    <p:sldLayoutId id="2147483735" r:id="rId3"/>
    <p:sldLayoutId id="2147483736" r:id="rId4"/>
    <p:sldLayoutId id="2147483737" r:id="rId5"/>
    <p:sldLayoutId id="2147483732" r:id="rId6"/>
    <p:sldLayoutId id="2147483738" r:id="rId7"/>
    <p:sldLayoutId id="2147483733" r:id="rId8"/>
    <p:sldLayoutId id="2147483739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ru-RU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alibri" pitchFamily="34" charset="0"/>
        </a:defRPr>
      </a:lvl9pPr>
      <a:extLst/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lang="ru-RU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lang="ru-RU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lang="ru-RU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B641B"/>
        </a:buClr>
        <a:buSzPct val="7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39639D"/>
        </a:buClr>
        <a:buSzPct val="65000"/>
        <a:buFont typeface="Wingdings" pitchFamily="2" charset="2"/>
        <a:buChar char="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lang="ru-RU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http://counter.rambler.ru/top100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Задания к ЗАЧЕТУ</a:t>
            </a:r>
            <a:endParaRPr dirty="0"/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>
          <a:xfrm>
            <a:off x="2362200" y="4537075"/>
            <a:ext cx="6515100" cy="5143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ru-RU" dirty="0"/>
              <a:t>Практическое занятие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A247C61D-AF09-4E68-BFA5-DC34FF348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2057400"/>
          </a:xfrm>
        </p:spPr>
        <p:txBody>
          <a:bodyPr wrap="square" anchor="t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ru-RU" sz="2200" dirty="0"/>
              <a:t>Вам будут даны задания. Они разбиты на три группы. Для каждой группы задания предусмотрена разная шкала оценки. Правильные ответы на 1 группу заданий дадут 8 баллов, на 2 группу заданий – 8 баллов, на 3 группу – 16 баллов. Преодоление порога  50% правильных ответов дают еще по 2, 2 и 4 балла. Общее количество баллов – 40.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D8E5A96-ECFA-453C-90DF-E2677A9A1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 wrap="square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ru-RU" dirty="0"/>
              <a:t>Общая инструкция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54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A247C61D-AF09-4E68-BFA5-DC34FF348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205740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200" dirty="0"/>
              <a:t>Задания нужно выполнить на время. Время на выполнение 1 задания – 8 минут,</a:t>
            </a:r>
          </a:p>
          <a:p>
            <a:pPr>
              <a:lnSpc>
                <a:spcPct val="90000"/>
              </a:lnSpc>
            </a:pPr>
            <a:r>
              <a:rPr lang="ru-RU" sz="2200" dirty="0"/>
              <a:t>			2 задания – 16 минут,</a:t>
            </a:r>
          </a:p>
          <a:p>
            <a:pPr>
              <a:lnSpc>
                <a:spcPct val="90000"/>
              </a:lnSpc>
            </a:pPr>
            <a:r>
              <a:rPr lang="ru-RU" sz="2200" dirty="0"/>
              <a:t>			3 задания – 20 минут.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D8E5A96-ECFA-453C-90DF-E2677A9A1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200150"/>
            <a:ext cx="7620000" cy="742950"/>
          </a:xfrm>
        </p:spPr>
        <p:txBody>
          <a:bodyPr wrap="square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ru-RU" dirty="0"/>
              <a:t>Общая инструкция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748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sz="2400" dirty="0"/>
              <a:t>Нужно определить психический процесс.</a:t>
            </a:r>
          </a:p>
          <a:p>
            <a:r>
              <a:rPr lang="ru-RU" sz="2400" dirty="0"/>
              <a:t>Правильный ответ – 1 балл.</a:t>
            </a:r>
          </a:p>
          <a:p>
            <a:r>
              <a:rPr lang="ru-RU" sz="2400" dirty="0"/>
              <a:t>Время на ответ – 1 минута.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Задание 1.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ru-RU" sz="1600">
                <a:solidFill>
                  <a:srgbClr val="000060"/>
                </a:solidFill>
              </a:rPr>
              <a:t>Юношеский возраст</a:t>
            </a:r>
            <a:br>
              <a:rPr lang="ru-RU" sz="900"/>
            </a:br>
            <a:r>
              <a:rPr lang="ru-RU">
                <a:hlinkClick r:id="rId2"/>
              </a:rPr>
              <a:t>  </a:t>
            </a:r>
            <a:r>
              <a:rPr lang="ru-RU"/>
              <a:t>        </a:t>
            </a:r>
            <a:br>
              <a:rPr lang="ru-RU"/>
            </a:br>
            <a:r>
              <a:rPr lang="ru-RU"/>
              <a:t>  </a:t>
            </a:r>
            <a:r>
              <a:rPr lang="ru-RU" sz="18000"/>
              <a:t> </a:t>
            </a:r>
            <a:r>
              <a:rPr lang="ru-RU" sz="15900"/>
              <a:t> </a:t>
            </a:r>
            <a:r>
              <a:rPr lang="ru-RU"/>
              <a:t>                  </a:t>
            </a:r>
            <a:endParaRPr lang="ru-RU" sz="15900"/>
          </a:p>
        </p:txBody>
      </p:sp>
      <p:pic>
        <p:nvPicPr>
          <p:cNvPr id="11269" name="Picture 2" descr="Rambler's Top1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http://hit.hotlog.ru/cgi-bin/hotlog/count?0.5900617128161978&amp;s=7648&amp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&amp;pg=http%3A//psi.webzone.ru/st/124800.htm&amp;c=Y&amp;j=Y&amp;wh=1280x800&amp;px=32&amp;js=1.3&amp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http://hit.hotlog.ru/cgi-bin/hotlog/count?s=76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http://top.list.ru/counter?id=228876;js=13;r=http%3A//yandex.ru/yandsearch%3Ftext%3D%25D0%25BF%25D1%2581%25D0%25B8%25D1%2585%25D0%25BE%25D0%25BB%25D0%25BE%25D0%25B3%25D0%25B8%25D1%258F+%25D1%258E%25D0%25BD%25D0%25BE%25D1%2588%25D0%25B5%25D1%2581%25D0%25BA%25D0%25BE%25D0%25B3%25D0%25BE+%25D0%25B2%25D0%25BE%25D0%25B7%25D1%2580%25D0%25B0%25D1%2581%25D1%2582%25D0%25B0%26lr%3D38%26stpar2%3D%252Fh1%252Ftm16%252Fs3%26stpar4%3D%252Fs3%26stpar1%3D%252Fu1%26stpar3%3D%252Fm1%252Ftc30%252Fnc1;j=true;s=1280*800;d=32;rand=0.61983855003931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4000" y="-138588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6" descr="http://psi.webzone.ru/pict/l600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500" y="-1385888"/>
            <a:ext cx="56864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7" descr="http://psi.webzone.ru/pict/l300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00" y="-1111250"/>
            <a:ext cx="495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9" descr="http://psi.webzone.ru/pict/p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01888" y="-1111250"/>
            <a:ext cx="476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Placeholder 1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Эмоции</a:t>
            </a:r>
          </a:p>
        </p:txBody>
      </p:sp>
      <p:pic>
        <p:nvPicPr>
          <p:cNvPr id="14" name="Content Placeholder 13" descr="249676_html_m4bb1a20b.png"/>
          <p:cNvPicPr>
            <a:picLocks noGrp="1" noChangeAspect="1"/>
          </p:cNvPicPr>
          <p:nvPr>
            <p:ph sz="quarter" idx="4294967295"/>
          </p:nvPr>
        </p:nvPicPr>
        <p:blipFill>
          <a:blip r:embed="rId10" cstate="print"/>
          <a:stretch>
            <a:fillRect/>
          </a:stretch>
        </p:blipFill>
        <p:spPr>
          <a:xfrm>
            <a:off x="1115616" y="339502"/>
            <a:ext cx="7488832" cy="436428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>
                <a:latin typeface="Calibri" pitchFamily="34" charset="0"/>
              </a:rPr>
              <a:t>Пример задания 1. О каком психическом процессе идет речь?</a:t>
            </a:r>
            <a:endParaRPr sz="36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r>
              <a:rPr lang="ru-RU" dirty="0">
                <a:latin typeface="Calibri" pitchFamily="34" charset="0"/>
              </a:rPr>
              <a:t>Это - эмоции. На рисунке – плачущая девочка.</a:t>
            </a:r>
            <a:endParaRPr dirty="0">
              <a:latin typeface="Calibri" pitchFamily="34" charset="0"/>
            </a:endParaRPr>
          </a:p>
        </p:txBody>
      </p:sp>
      <p:pic>
        <p:nvPicPr>
          <p:cNvPr id="5" name="Content Placeholder 4" descr="547356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5429250" y="1919288"/>
            <a:ext cx="2628900" cy="2628900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ru-RU" dirty="0"/>
              <a:t>Правильный ответ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ru-RU" dirty="0"/>
              <a:t>Пример задания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7475"/>
            <a:ext cx="8655496" cy="870099"/>
          </a:xfrm>
        </p:spPr>
        <p:txBody>
          <a:bodyPr/>
          <a:lstStyle/>
          <a:p>
            <a:r>
              <a:rPr lang="ru-RU" dirty="0"/>
              <a:t>1.1.Какой это психический процесс?</a:t>
            </a:r>
          </a:p>
        </p:txBody>
      </p:sp>
      <p:pic>
        <p:nvPicPr>
          <p:cNvPr id="4" name="Content Placeholder 3" descr="56212_html_m4c87ec54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897272" y="1369448"/>
            <a:ext cx="3578056" cy="324280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7475"/>
            <a:ext cx="8583488" cy="1014115"/>
          </a:xfrm>
        </p:spPr>
        <p:txBody>
          <a:bodyPr/>
          <a:lstStyle/>
          <a:p>
            <a:r>
              <a:rPr lang="ru-RU" dirty="0"/>
              <a:t>1.2.Какой это психический процесс?</a:t>
            </a:r>
          </a:p>
        </p:txBody>
      </p:sp>
      <p:pic>
        <p:nvPicPr>
          <p:cNvPr id="6" name="Content Placeholder 5" descr="5091933_1_l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169070" y="1352550"/>
            <a:ext cx="5034460" cy="32766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475"/>
            <a:ext cx="5258544" cy="2310259"/>
          </a:xfrm>
        </p:spPr>
        <p:txBody>
          <a:bodyPr/>
          <a:lstStyle/>
          <a:p>
            <a:r>
              <a:rPr lang="ru-RU" dirty="0"/>
              <a:t>1.3.Какой это психический процесс?</a:t>
            </a:r>
          </a:p>
        </p:txBody>
      </p:sp>
      <p:pic>
        <p:nvPicPr>
          <p:cNvPr id="4" name="Content Placeholder 3" descr="DSCN0799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t="5140" r="727" b="2559"/>
          <a:stretch>
            <a:fillRect/>
          </a:stretch>
        </p:blipFill>
        <p:spPr>
          <a:xfrm rot="5400000">
            <a:off x="3236316" y="1099122"/>
            <a:ext cx="4543576" cy="316835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7475"/>
            <a:ext cx="8583488" cy="1006475"/>
          </a:xfrm>
        </p:spPr>
        <p:txBody>
          <a:bodyPr/>
          <a:lstStyle/>
          <a:p>
            <a:r>
              <a:rPr lang="ru-RU" dirty="0"/>
              <a:t>1.4. Какой это психический процесс?</a:t>
            </a:r>
          </a:p>
        </p:txBody>
      </p:sp>
      <p:pic>
        <p:nvPicPr>
          <p:cNvPr id="4" name="Content Placeholder 3" descr="DSCN0800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2501900" y="1352550"/>
            <a:ext cx="4368800" cy="32766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7475"/>
            <a:ext cx="8583488" cy="1011238"/>
          </a:xfrm>
        </p:spPr>
        <p:txBody>
          <a:bodyPr/>
          <a:lstStyle/>
          <a:p>
            <a:r>
              <a:rPr lang="ru-RU" dirty="0"/>
              <a:t>1.5. Какой это психический процесс?</a:t>
            </a:r>
          </a:p>
        </p:txBody>
      </p:sp>
      <p:pic>
        <p:nvPicPr>
          <p:cNvPr id="6" name="Content Placeholder 5" descr="i (2)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314700" y="1966912"/>
            <a:ext cx="2743200" cy="204787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475"/>
            <a:ext cx="4106416" cy="2814315"/>
          </a:xfrm>
        </p:spPr>
        <p:txBody>
          <a:bodyPr/>
          <a:lstStyle/>
          <a:p>
            <a:r>
              <a:rPr lang="ru-RU" dirty="0"/>
              <a:t>1.6. Какой это психический процесс?</a:t>
            </a:r>
          </a:p>
        </p:txBody>
      </p:sp>
      <p:pic>
        <p:nvPicPr>
          <p:cNvPr id="4" name="Content Placeholder 3" descr="DSCN0801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lum bright="10000"/>
          </a:blip>
          <a:srcRect l="1233" t="2047" r="3169" b="5652"/>
          <a:stretch>
            <a:fillRect/>
          </a:stretch>
        </p:blipFill>
        <p:spPr>
          <a:xfrm rot="5400000">
            <a:off x="4283968" y="987574"/>
            <a:ext cx="4176464" cy="3024336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7475"/>
            <a:ext cx="8583488" cy="870099"/>
          </a:xfrm>
        </p:spPr>
        <p:txBody>
          <a:bodyPr/>
          <a:lstStyle/>
          <a:p>
            <a:r>
              <a:rPr lang="ru-RU" dirty="0"/>
              <a:t>1.7. Какой это психический процесс?</a:t>
            </a:r>
          </a:p>
        </p:txBody>
      </p:sp>
      <p:pic>
        <p:nvPicPr>
          <p:cNvPr id="6" name="Content Placeholder 5" descr="6_html_m4a994a67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843442" y="2057269"/>
            <a:ext cx="7685715" cy="1867161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7475"/>
            <a:ext cx="8583488" cy="942107"/>
          </a:xfrm>
        </p:spPr>
        <p:txBody>
          <a:bodyPr/>
          <a:lstStyle/>
          <a:p>
            <a:r>
              <a:rPr lang="ru-RU" dirty="0"/>
              <a:t>1.8. Какой это психический процесс?</a:t>
            </a:r>
          </a:p>
        </p:txBody>
      </p:sp>
      <p:pic>
        <p:nvPicPr>
          <p:cNvPr id="5" name="Content Placeholder 4" descr="50.bmp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3495827" y="1352550"/>
            <a:ext cx="2380946" cy="32766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altLang="ja-JP" sz="2400" dirty="0">
                <a:latin typeface="Calibri" pitchFamily="34" charset="0"/>
              </a:rPr>
              <a:t>Какие психологические процессы и явления есть на слайдах?</a:t>
            </a:r>
          </a:p>
          <a:p>
            <a:r>
              <a:rPr lang="ru-RU" altLang="ja-JP" sz="2400" dirty="0">
                <a:latin typeface="Calibri" pitchFamily="34" charset="0"/>
              </a:rPr>
              <a:t>Правильный ответ – 2 балла.</a:t>
            </a:r>
          </a:p>
          <a:p>
            <a:r>
              <a:rPr lang="ru-RU" altLang="ja-JP" sz="2400" dirty="0">
                <a:latin typeface="Calibri" pitchFamily="34" charset="0"/>
              </a:rPr>
              <a:t>Время на ответ – 2 минуты.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Задание 2.</a:t>
            </a:r>
            <a:endParaRPr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latin typeface="Calibri" pitchFamily="34" charset="0"/>
              </a:rPr>
              <a:t>Пример задания 2. Какие психологические явления представлены на слайде?</a:t>
            </a:r>
            <a:endParaRPr sz="28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r>
              <a:rPr lang="ru-RU" dirty="0">
                <a:latin typeface="Calibri" pitchFamily="34" charset="0"/>
              </a:rPr>
              <a:t>Фрустрация, стресс, конфликт, кризис, общение</a:t>
            </a:r>
            <a:endParaRPr dirty="0">
              <a:latin typeface="Calibri" pitchFamily="34" charset="0"/>
            </a:endParaRPr>
          </a:p>
        </p:txBody>
      </p:sp>
      <p:pic>
        <p:nvPicPr>
          <p:cNvPr id="5" name="Content Placeholder 4" descr="547356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5429250" y="1919288"/>
            <a:ext cx="2628900" cy="2628900"/>
          </a:xfrm>
        </p:spPr>
      </p:pic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ru-RU" dirty="0"/>
              <a:t>Правильный ответ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ru-RU" dirty="0"/>
              <a:t>Пример задания</a:t>
            </a:r>
          </a:p>
        </p:txBody>
      </p:sp>
    </p:spTree>
    <p:extLst>
      <p:ext uri="{BB962C8B-B14F-4D97-AF65-F5344CB8AC3E}">
        <p14:creationId xmlns:p14="http://schemas.microsoft.com/office/powerpoint/2010/main" val="29586878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latin typeface="Calibri" pitchFamily="34" charset="0"/>
              </a:rPr>
              <a:t>2.1.Назовите несколько психических явлений</a:t>
            </a:r>
            <a:endParaRPr sz="28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5" name="Picture 4" descr="738a8f622ec7b90ae1c3d5b52a200d97.gif"/>
          <p:cNvPicPr>
            <a:picLocks noChangeAspect="1"/>
          </p:cNvPicPr>
          <p:nvPr/>
        </p:nvPicPr>
        <p:blipFill>
          <a:blip r:embed="rId2" cstate="print"/>
          <a:srcRect b="27600"/>
          <a:stretch>
            <a:fillRect/>
          </a:stretch>
        </p:blipFill>
        <p:spPr>
          <a:xfrm>
            <a:off x="1914525" y="1285875"/>
            <a:ext cx="5314950" cy="186193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latin typeface="Calibri" pitchFamily="34" charset="0"/>
              </a:rPr>
              <a:t>2.2.Назовите несколько психических явлений</a:t>
            </a:r>
            <a:endParaRPr sz="32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Picture 5" descr="400-04564569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347614"/>
            <a:ext cx="3826649" cy="358313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latin typeface="Calibri" pitchFamily="34" charset="0"/>
              </a:rPr>
              <a:t>2.3. Назовите несколько психических явлений</a:t>
            </a:r>
            <a:endParaRPr sz="28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5" name="Picture 4" descr="i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7216" y="1547811"/>
            <a:ext cx="4291008" cy="325995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>
                <a:latin typeface="Calibri" pitchFamily="34" charset="0"/>
              </a:rPr>
              <a:t>2.4. Назовите несколько психических явлений</a:t>
            </a:r>
            <a:endParaRPr sz="2800" dirty="0">
              <a:latin typeface="Calibri" pitchFamily="34" charset="0"/>
            </a:endParaRPr>
          </a:p>
        </p:txBody>
      </p:sp>
      <p:sp>
        <p:nvSpPr>
          <p:cNvPr id="10242" name="Текс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pic>
        <p:nvPicPr>
          <p:cNvPr id="6" name="Picture 5" descr="97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1347614"/>
            <a:ext cx="3157140" cy="359959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altLang="ja-JP" sz="2400" dirty="0">
                <a:latin typeface="Calibri" pitchFamily="34" charset="0"/>
              </a:rPr>
              <a:t>Нужно самостоятельно сформулировать вопрос по пройденной теме ( 2 балла) и дать правильный ответ ( 2 балла).</a:t>
            </a:r>
          </a:p>
          <a:p>
            <a:r>
              <a:rPr lang="ru-RU" altLang="ja-JP" sz="2400" dirty="0">
                <a:latin typeface="Calibri" pitchFamily="34" charset="0"/>
              </a:rPr>
              <a:t>Время на ответ – 5 минут.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Задание 3.</a:t>
            </a:r>
            <a:endParaRPr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7980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Текст 1"/>
          <p:cNvSpPr>
            <a:spLocks noGrp="1"/>
          </p:cNvSpPr>
          <p:nvPr>
            <p:ph type="body" idx="1"/>
          </p:nvPr>
        </p:nvSpPr>
        <p:spPr>
          <a:xfrm>
            <a:off x="395536" y="2057400"/>
            <a:ext cx="8496944" cy="2657475"/>
          </a:xfrm>
        </p:spPr>
        <p:txBody>
          <a:bodyPr/>
          <a:lstStyle/>
          <a:p>
            <a:r>
              <a:rPr lang="ru-RU" altLang="ja-JP" sz="2400" dirty="0">
                <a:latin typeface="Calibri" pitchFamily="34" charset="0"/>
              </a:rPr>
              <a:t>Вопрос по теме «Мышление»</a:t>
            </a:r>
          </a:p>
          <a:p>
            <a:r>
              <a:rPr lang="ru-RU" altLang="ja-JP" sz="2400" dirty="0">
                <a:latin typeface="Calibri" pitchFamily="34" charset="0"/>
              </a:rPr>
              <a:t>Что такое анализ? – Анализ – это мысленное или реальное расчленение объекта (предмета или явления) на части.</a:t>
            </a:r>
          </a:p>
          <a:p>
            <a:endParaRPr lang="ru-RU" sz="2400" dirty="0">
              <a:latin typeface="Calibri" pitchFamily="34" charset="0"/>
            </a:endParaRPr>
          </a:p>
          <a:p>
            <a:endParaRPr dirty="0">
              <a:latin typeface="Calibri" pitchFamily="34" charset="0"/>
            </a:endParaRPr>
          </a:p>
        </p:txBody>
      </p:sp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Calibri" pitchFamily="34" charset="0"/>
              </a:rPr>
              <a:t>Пример решения задания 3</a:t>
            </a:r>
            <a:endParaRPr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4814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240" y="123478"/>
            <a:ext cx="8871520" cy="1006475"/>
          </a:xfrm>
        </p:spPr>
        <p:txBody>
          <a:bodyPr/>
          <a:lstStyle/>
          <a:p>
            <a:pPr algn="ctr"/>
            <a:r>
              <a:rPr lang="ru-RU" dirty="0"/>
              <a:t>3. Составьте вопросы самостоятельно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3.1. Вопрос по теме «Житейская и научная психология»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7475"/>
            <a:ext cx="8763000" cy="1006475"/>
          </a:xfrm>
        </p:spPr>
        <p:txBody>
          <a:bodyPr/>
          <a:lstStyle/>
          <a:p>
            <a:pPr algn="ctr"/>
            <a:r>
              <a:rPr lang="ru-RU" dirty="0"/>
              <a:t>3. Составьте вопросы самостоятельно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3.2. Вопрос по теме «Развитие памяти (закономерности памяти)»</a:t>
            </a:r>
          </a:p>
        </p:txBody>
      </p:sp>
    </p:spTree>
    <p:extLst>
      <p:ext uri="{BB962C8B-B14F-4D97-AF65-F5344CB8AC3E}">
        <p14:creationId xmlns:p14="http://schemas.microsoft.com/office/powerpoint/2010/main" val="2411169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3.3. Вопрос по теме «Деятельность»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C55D15-C988-4552-8506-804F0CC00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7475"/>
            <a:ext cx="8763000" cy="870099"/>
          </a:xfrm>
        </p:spPr>
        <p:txBody>
          <a:bodyPr/>
          <a:lstStyle/>
          <a:p>
            <a:pPr algn="ctr"/>
            <a:r>
              <a:rPr lang="ru-RU" dirty="0"/>
              <a:t>3. Составьте вопросы самостоятельно</a:t>
            </a:r>
          </a:p>
        </p:txBody>
      </p:sp>
    </p:spTree>
    <p:extLst>
      <p:ext uri="{BB962C8B-B14F-4D97-AF65-F5344CB8AC3E}">
        <p14:creationId xmlns:p14="http://schemas.microsoft.com/office/powerpoint/2010/main" val="3117794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8763000" cy="1123950"/>
          </a:xfrm>
        </p:spPr>
        <p:txBody>
          <a:bodyPr/>
          <a:lstStyle/>
          <a:p>
            <a:pPr algn="ctr"/>
            <a:r>
              <a:rPr lang="ru-RU" dirty="0"/>
              <a:t>3. Составьте вопросы самостоятельно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3.4. Вопрос по теме «Чувства».</a:t>
            </a:r>
          </a:p>
        </p:txBody>
      </p:sp>
    </p:spTree>
    <p:extLst>
      <p:ext uri="{BB962C8B-B14F-4D97-AF65-F5344CB8AC3E}">
        <p14:creationId xmlns:p14="http://schemas.microsoft.com/office/powerpoint/2010/main" val="1703299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411</Words>
  <Application>Microsoft Office PowerPoint</Application>
  <PresentationFormat>Экран (16:9)</PresentationFormat>
  <Paragraphs>55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Tw Cen MT</vt:lpstr>
      <vt:lpstr>Wingdings</vt:lpstr>
      <vt:lpstr>Wingdings 2</vt:lpstr>
      <vt:lpstr>WidescreenPresentation</vt:lpstr>
      <vt:lpstr>Задания к ЗАЧЕТУ</vt:lpstr>
      <vt:lpstr>Общая инструкция</vt:lpstr>
      <vt:lpstr>Общая инструкция</vt:lpstr>
      <vt:lpstr>Задание 1.</vt:lpstr>
      <vt:lpstr>Эмоции</vt:lpstr>
      <vt:lpstr>Пример задания 1. О каком психическом процессе идет речь?</vt:lpstr>
      <vt:lpstr>1.1.Какой это психический процесс?</vt:lpstr>
      <vt:lpstr>1.2.Какой это психический процесс?</vt:lpstr>
      <vt:lpstr>1.3.Какой это психический процесс?</vt:lpstr>
      <vt:lpstr>1.4. Какой это психический процесс?</vt:lpstr>
      <vt:lpstr>1.5. Какой это психический процесс?</vt:lpstr>
      <vt:lpstr>1.6. Какой это психический процесс?</vt:lpstr>
      <vt:lpstr>1.7. Какой это психический процесс?</vt:lpstr>
      <vt:lpstr>1.8. Какой это психический процесс?</vt:lpstr>
      <vt:lpstr>Задание 2.</vt:lpstr>
      <vt:lpstr>Пример задания 2. Какие психологические явления представлены на слайде?</vt:lpstr>
      <vt:lpstr>2.1.Назовите несколько психических явлений</vt:lpstr>
      <vt:lpstr>2.2.Назовите несколько психических явлений</vt:lpstr>
      <vt:lpstr>2.3. Назовите несколько психических явлений</vt:lpstr>
      <vt:lpstr>2.4. Назовите несколько психических явлений</vt:lpstr>
      <vt:lpstr>Задание 3.</vt:lpstr>
      <vt:lpstr>Пример решения задания 3</vt:lpstr>
      <vt:lpstr>3. Составьте вопросы самостоятельно</vt:lpstr>
      <vt:lpstr>3. Составьте вопросы самостоятельно</vt:lpstr>
      <vt:lpstr>3. Составьте вопросы самостоятельно</vt:lpstr>
      <vt:lpstr>3. Составьте вопросы самостоятельно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2020-06-14T10:29:12Z</dcterms:created>
  <dcterms:modified xsi:type="dcterms:W3CDTF">2020-06-14T10:44:21Z</dcterms:modified>
</cp:coreProperties>
</file>