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351" r:id="rId3"/>
    <p:sldId id="257" r:id="rId4"/>
    <p:sldId id="270" r:id="rId5"/>
    <p:sldId id="260" r:id="rId6"/>
    <p:sldId id="280" r:id="rId7"/>
    <p:sldId id="285" r:id="rId8"/>
    <p:sldId id="256" r:id="rId9"/>
    <p:sldId id="268" r:id="rId10"/>
    <p:sldId id="274" r:id="rId11"/>
    <p:sldId id="259" r:id="rId12"/>
    <p:sldId id="276" r:id="rId13"/>
    <p:sldId id="261" r:id="rId14"/>
    <p:sldId id="281" r:id="rId15"/>
    <p:sldId id="264" r:id="rId16"/>
    <p:sldId id="269" r:id="rId17"/>
    <p:sldId id="258" r:id="rId18"/>
    <p:sldId id="273" r:id="rId19"/>
    <p:sldId id="262" r:id="rId20"/>
    <p:sldId id="266" r:id="rId21"/>
    <p:sldId id="278" r:id="rId22"/>
    <p:sldId id="265" r:id="rId23"/>
    <p:sldId id="272" r:id="rId24"/>
    <p:sldId id="283" r:id="rId25"/>
    <p:sldId id="286" r:id="rId26"/>
    <p:sldId id="311" r:id="rId27"/>
    <p:sldId id="312" r:id="rId28"/>
    <p:sldId id="317" r:id="rId29"/>
    <p:sldId id="294" r:id="rId30"/>
    <p:sldId id="313" r:id="rId31"/>
    <p:sldId id="348" r:id="rId32"/>
    <p:sldId id="314" r:id="rId33"/>
    <p:sldId id="299" r:id="rId34"/>
    <p:sldId id="315" r:id="rId35"/>
    <p:sldId id="316" r:id="rId36"/>
    <p:sldId id="349" r:id="rId37"/>
    <p:sldId id="318" r:id="rId38"/>
    <p:sldId id="319" r:id="rId39"/>
    <p:sldId id="320" r:id="rId40"/>
    <p:sldId id="321" r:id="rId41"/>
    <p:sldId id="298" r:id="rId42"/>
    <p:sldId id="301" r:id="rId43"/>
    <p:sldId id="322" r:id="rId44"/>
    <p:sldId id="295" r:id="rId45"/>
    <p:sldId id="323" r:id="rId46"/>
    <p:sldId id="324" r:id="rId47"/>
    <p:sldId id="325" r:id="rId48"/>
    <p:sldId id="296" r:id="rId49"/>
    <p:sldId id="326" r:id="rId50"/>
    <p:sldId id="327" r:id="rId51"/>
    <p:sldId id="350" r:id="rId52"/>
    <p:sldId id="338" r:id="rId53"/>
    <p:sldId id="328" r:id="rId54"/>
    <p:sldId id="335" r:id="rId55"/>
    <p:sldId id="334" r:id="rId56"/>
    <p:sldId id="337" r:id="rId57"/>
    <p:sldId id="339" r:id="rId58"/>
    <p:sldId id="340" r:id="rId59"/>
    <p:sldId id="343" r:id="rId60"/>
    <p:sldId id="344" r:id="rId61"/>
    <p:sldId id="345" r:id="rId62"/>
    <p:sldId id="346" r:id="rId63"/>
    <p:sldId id="336" r:id="rId64"/>
    <p:sldId id="284" r:id="rId65"/>
    <p:sldId id="277" r:id="rId66"/>
    <p:sldId id="279" r:id="rId67"/>
    <p:sldId id="267" r:id="rId68"/>
    <p:sldId id="282" r:id="rId6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82" autoAdjust="0"/>
    <p:restoredTop sz="94249" autoAdjust="0"/>
  </p:normalViewPr>
  <p:slideViewPr>
    <p:cSldViewPr snapToGrid="0">
      <p:cViewPr varScale="1">
        <p:scale>
          <a:sx n="63" d="100"/>
          <a:sy n="63" d="100"/>
        </p:scale>
        <p:origin x="96" y="17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2BBD4D-63C5-4C13-896D-E720C033683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4F841C-C75E-41B8-AC3C-70993936134B}">
      <dgm:prSet/>
      <dgm:spPr/>
      <dgm:t>
        <a:bodyPr/>
        <a:lstStyle/>
        <a:p>
          <a:pPr rtl="0"/>
          <a:r>
            <a:rPr lang="ru-RU" dirty="0"/>
            <a:t>«статические компоненты»</a:t>
          </a:r>
        </a:p>
      </dgm:t>
    </dgm:pt>
    <dgm:pt modelId="{36F2E1D9-7EBD-4BED-A61B-CCC9BCAB2236}" type="parTrans" cxnId="{BF838F18-A167-462C-B4BB-668F0682F4AD}">
      <dgm:prSet/>
      <dgm:spPr/>
      <dgm:t>
        <a:bodyPr/>
        <a:lstStyle/>
        <a:p>
          <a:endParaRPr lang="ru-RU"/>
        </a:p>
      </dgm:t>
    </dgm:pt>
    <dgm:pt modelId="{AFCAED54-0E1E-4C2D-8230-8243BCB5EE0E}" type="sibTrans" cxnId="{BF838F18-A167-462C-B4BB-668F0682F4AD}">
      <dgm:prSet/>
      <dgm:spPr/>
      <dgm:t>
        <a:bodyPr/>
        <a:lstStyle/>
        <a:p>
          <a:endParaRPr lang="ru-RU"/>
        </a:p>
      </dgm:t>
    </dgm:pt>
    <dgm:pt modelId="{9D85316B-F374-4918-A82B-BF8D380579FF}">
      <dgm:prSet/>
      <dgm:spPr/>
      <dgm:t>
        <a:bodyPr/>
        <a:lstStyle/>
        <a:p>
          <a:pPr rtl="0"/>
          <a:r>
            <a:rPr lang="ru-RU" dirty="0"/>
            <a:t>«динамические компоненты»</a:t>
          </a:r>
        </a:p>
      </dgm:t>
    </dgm:pt>
    <dgm:pt modelId="{69FF4585-758E-4DF9-BB82-F7554200AC1D}" type="parTrans" cxnId="{14106CC2-41F0-4E73-B614-851B130C2372}">
      <dgm:prSet/>
      <dgm:spPr/>
      <dgm:t>
        <a:bodyPr/>
        <a:lstStyle/>
        <a:p>
          <a:endParaRPr lang="ru-RU"/>
        </a:p>
      </dgm:t>
    </dgm:pt>
    <dgm:pt modelId="{35E20F6F-EE76-4698-B5C4-E145ACE22DCC}" type="sibTrans" cxnId="{14106CC2-41F0-4E73-B614-851B130C2372}">
      <dgm:prSet/>
      <dgm:spPr/>
      <dgm:t>
        <a:bodyPr/>
        <a:lstStyle/>
        <a:p>
          <a:endParaRPr lang="ru-RU"/>
        </a:p>
      </dgm:t>
    </dgm:pt>
    <dgm:pt modelId="{D222D2FA-DA31-42AB-B40B-FB8B222378D4}" type="pres">
      <dgm:prSet presAssocID="{B52BBD4D-63C5-4C13-896D-E720C033683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04079AC-1CE8-41C6-9CDB-6BE227F4BBED}" type="pres">
      <dgm:prSet presAssocID="{CA4F841C-C75E-41B8-AC3C-70993936134B}" presName="hierRoot1" presStyleCnt="0">
        <dgm:presLayoutVars>
          <dgm:hierBranch val="init"/>
        </dgm:presLayoutVars>
      </dgm:prSet>
      <dgm:spPr/>
    </dgm:pt>
    <dgm:pt modelId="{BE903C08-1376-4BAA-9042-247E0A1348D4}" type="pres">
      <dgm:prSet presAssocID="{CA4F841C-C75E-41B8-AC3C-70993936134B}" presName="rootComposite1" presStyleCnt="0"/>
      <dgm:spPr/>
    </dgm:pt>
    <dgm:pt modelId="{6428C9E2-89A7-49A5-97E7-19D900C05405}" type="pres">
      <dgm:prSet presAssocID="{CA4F841C-C75E-41B8-AC3C-70993936134B}" presName="rootText1" presStyleLbl="node0" presStyleIdx="0" presStyleCnt="2">
        <dgm:presLayoutVars>
          <dgm:chPref val="3"/>
        </dgm:presLayoutVars>
      </dgm:prSet>
      <dgm:spPr/>
    </dgm:pt>
    <dgm:pt modelId="{2DA0EA74-83B8-42BE-BCA7-6949B2EF781B}" type="pres">
      <dgm:prSet presAssocID="{CA4F841C-C75E-41B8-AC3C-70993936134B}" presName="rootConnector1" presStyleLbl="node1" presStyleIdx="0" presStyleCnt="0"/>
      <dgm:spPr/>
    </dgm:pt>
    <dgm:pt modelId="{9D3220C3-DBC9-4FCA-BCAE-0CE45C70D563}" type="pres">
      <dgm:prSet presAssocID="{CA4F841C-C75E-41B8-AC3C-70993936134B}" presName="hierChild2" presStyleCnt="0"/>
      <dgm:spPr/>
    </dgm:pt>
    <dgm:pt modelId="{2617F468-F647-4B8A-A5FC-712E2E2EDC8E}" type="pres">
      <dgm:prSet presAssocID="{CA4F841C-C75E-41B8-AC3C-70993936134B}" presName="hierChild3" presStyleCnt="0"/>
      <dgm:spPr/>
    </dgm:pt>
    <dgm:pt modelId="{079903B2-4CAC-4F3C-882E-BE88CB68AC28}" type="pres">
      <dgm:prSet presAssocID="{9D85316B-F374-4918-A82B-BF8D380579FF}" presName="hierRoot1" presStyleCnt="0">
        <dgm:presLayoutVars>
          <dgm:hierBranch val="init"/>
        </dgm:presLayoutVars>
      </dgm:prSet>
      <dgm:spPr/>
    </dgm:pt>
    <dgm:pt modelId="{0CB69FC1-3B64-4805-92BA-B64989B10D94}" type="pres">
      <dgm:prSet presAssocID="{9D85316B-F374-4918-A82B-BF8D380579FF}" presName="rootComposite1" presStyleCnt="0"/>
      <dgm:spPr/>
    </dgm:pt>
    <dgm:pt modelId="{AEF53665-8959-4803-A296-798CF78C16D6}" type="pres">
      <dgm:prSet presAssocID="{9D85316B-F374-4918-A82B-BF8D380579FF}" presName="rootText1" presStyleLbl="node0" presStyleIdx="1" presStyleCnt="2">
        <dgm:presLayoutVars>
          <dgm:chPref val="3"/>
        </dgm:presLayoutVars>
      </dgm:prSet>
      <dgm:spPr/>
    </dgm:pt>
    <dgm:pt modelId="{FBD3EADF-8CD8-4DA1-A0C2-1F7C181732B4}" type="pres">
      <dgm:prSet presAssocID="{9D85316B-F374-4918-A82B-BF8D380579FF}" presName="rootConnector1" presStyleLbl="node1" presStyleIdx="0" presStyleCnt="0"/>
      <dgm:spPr/>
    </dgm:pt>
    <dgm:pt modelId="{15BAF0B9-F3C4-4682-B3A5-17C5343ACF5C}" type="pres">
      <dgm:prSet presAssocID="{9D85316B-F374-4918-A82B-BF8D380579FF}" presName="hierChild2" presStyleCnt="0"/>
      <dgm:spPr/>
    </dgm:pt>
    <dgm:pt modelId="{7B7AB3AB-004F-4D7C-80A0-87026C666F67}" type="pres">
      <dgm:prSet presAssocID="{9D85316B-F374-4918-A82B-BF8D380579FF}" presName="hierChild3" presStyleCnt="0"/>
      <dgm:spPr/>
    </dgm:pt>
  </dgm:ptLst>
  <dgm:cxnLst>
    <dgm:cxn modelId="{3A35E00F-DD4C-4F72-B994-3463738BB8E6}" type="presOf" srcId="{9D85316B-F374-4918-A82B-BF8D380579FF}" destId="{AEF53665-8959-4803-A296-798CF78C16D6}" srcOrd="0" destOrd="0" presId="urn:microsoft.com/office/officeart/2005/8/layout/orgChart1"/>
    <dgm:cxn modelId="{BF838F18-A167-462C-B4BB-668F0682F4AD}" srcId="{B52BBD4D-63C5-4C13-896D-E720C033683D}" destId="{CA4F841C-C75E-41B8-AC3C-70993936134B}" srcOrd="0" destOrd="0" parTransId="{36F2E1D9-7EBD-4BED-A61B-CCC9BCAB2236}" sibTransId="{AFCAED54-0E1E-4C2D-8230-8243BCB5EE0E}"/>
    <dgm:cxn modelId="{5B5D1320-7F90-48DA-8394-21A7FA5B5814}" type="presOf" srcId="{CA4F841C-C75E-41B8-AC3C-70993936134B}" destId="{6428C9E2-89A7-49A5-97E7-19D900C05405}" srcOrd="0" destOrd="0" presId="urn:microsoft.com/office/officeart/2005/8/layout/orgChart1"/>
    <dgm:cxn modelId="{0FA8F223-787B-4786-BA7F-D308D1329DA7}" type="presOf" srcId="{9D85316B-F374-4918-A82B-BF8D380579FF}" destId="{FBD3EADF-8CD8-4DA1-A0C2-1F7C181732B4}" srcOrd="1" destOrd="0" presId="urn:microsoft.com/office/officeart/2005/8/layout/orgChart1"/>
    <dgm:cxn modelId="{14106CC2-41F0-4E73-B614-851B130C2372}" srcId="{B52BBD4D-63C5-4C13-896D-E720C033683D}" destId="{9D85316B-F374-4918-A82B-BF8D380579FF}" srcOrd="1" destOrd="0" parTransId="{69FF4585-758E-4DF9-BB82-F7554200AC1D}" sibTransId="{35E20F6F-EE76-4698-B5C4-E145ACE22DCC}"/>
    <dgm:cxn modelId="{C562C4D0-812E-413D-AA5D-FC8644E0F8A4}" type="presOf" srcId="{CA4F841C-C75E-41B8-AC3C-70993936134B}" destId="{2DA0EA74-83B8-42BE-BCA7-6949B2EF781B}" srcOrd="1" destOrd="0" presId="urn:microsoft.com/office/officeart/2005/8/layout/orgChart1"/>
    <dgm:cxn modelId="{57BF3AFA-75FD-4DB9-B53B-8A547F42F16C}" type="presOf" srcId="{B52BBD4D-63C5-4C13-896D-E720C033683D}" destId="{D222D2FA-DA31-42AB-B40B-FB8B222378D4}" srcOrd="0" destOrd="0" presId="urn:microsoft.com/office/officeart/2005/8/layout/orgChart1"/>
    <dgm:cxn modelId="{FB68DFA4-A097-46D5-B659-9B9AA3D12736}" type="presParOf" srcId="{D222D2FA-DA31-42AB-B40B-FB8B222378D4}" destId="{704079AC-1CE8-41C6-9CDB-6BE227F4BBED}" srcOrd="0" destOrd="0" presId="urn:microsoft.com/office/officeart/2005/8/layout/orgChart1"/>
    <dgm:cxn modelId="{12124A88-B765-4465-9E01-ACD17E95B977}" type="presParOf" srcId="{704079AC-1CE8-41C6-9CDB-6BE227F4BBED}" destId="{BE903C08-1376-4BAA-9042-247E0A1348D4}" srcOrd="0" destOrd="0" presId="urn:microsoft.com/office/officeart/2005/8/layout/orgChart1"/>
    <dgm:cxn modelId="{6C9BE530-1929-472D-9ED8-A136475B81B6}" type="presParOf" srcId="{BE903C08-1376-4BAA-9042-247E0A1348D4}" destId="{6428C9E2-89A7-49A5-97E7-19D900C05405}" srcOrd="0" destOrd="0" presId="urn:microsoft.com/office/officeart/2005/8/layout/orgChart1"/>
    <dgm:cxn modelId="{D8B93448-0A83-4CCE-845D-B4BEE5D57512}" type="presParOf" srcId="{BE903C08-1376-4BAA-9042-247E0A1348D4}" destId="{2DA0EA74-83B8-42BE-BCA7-6949B2EF781B}" srcOrd="1" destOrd="0" presId="urn:microsoft.com/office/officeart/2005/8/layout/orgChart1"/>
    <dgm:cxn modelId="{CD439A0E-33F4-4FD9-ADE1-F8F190C3C681}" type="presParOf" srcId="{704079AC-1CE8-41C6-9CDB-6BE227F4BBED}" destId="{9D3220C3-DBC9-4FCA-BCAE-0CE45C70D563}" srcOrd="1" destOrd="0" presId="urn:microsoft.com/office/officeart/2005/8/layout/orgChart1"/>
    <dgm:cxn modelId="{2E9B98AC-D9C2-47D9-AC84-76723875F7A6}" type="presParOf" srcId="{704079AC-1CE8-41C6-9CDB-6BE227F4BBED}" destId="{2617F468-F647-4B8A-A5FC-712E2E2EDC8E}" srcOrd="2" destOrd="0" presId="urn:microsoft.com/office/officeart/2005/8/layout/orgChart1"/>
    <dgm:cxn modelId="{D64C33F7-D867-47AD-9159-144809D6984B}" type="presParOf" srcId="{D222D2FA-DA31-42AB-B40B-FB8B222378D4}" destId="{079903B2-4CAC-4F3C-882E-BE88CB68AC28}" srcOrd="1" destOrd="0" presId="urn:microsoft.com/office/officeart/2005/8/layout/orgChart1"/>
    <dgm:cxn modelId="{67BAC448-EAC6-42D8-AD33-9923E9620F87}" type="presParOf" srcId="{079903B2-4CAC-4F3C-882E-BE88CB68AC28}" destId="{0CB69FC1-3B64-4805-92BA-B64989B10D94}" srcOrd="0" destOrd="0" presId="urn:microsoft.com/office/officeart/2005/8/layout/orgChart1"/>
    <dgm:cxn modelId="{148965AE-E9B5-468E-A383-6C0B75EF8629}" type="presParOf" srcId="{0CB69FC1-3B64-4805-92BA-B64989B10D94}" destId="{AEF53665-8959-4803-A296-798CF78C16D6}" srcOrd="0" destOrd="0" presId="urn:microsoft.com/office/officeart/2005/8/layout/orgChart1"/>
    <dgm:cxn modelId="{BBEDD62F-95EA-406F-A4FB-E490CBD3EA2F}" type="presParOf" srcId="{0CB69FC1-3B64-4805-92BA-B64989B10D94}" destId="{FBD3EADF-8CD8-4DA1-A0C2-1F7C181732B4}" srcOrd="1" destOrd="0" presId="urn:microsoft.com/office/officeart/2005/8/layout/orgChart1"/>
    <dgm:cxn modelId="{7452235B-50BF-418D-9A74-7AA56826E7F8}" type="presParOf" srcId="{079903B2-4CAC-4F3C-882E-BE88CB68AC28}" destId="{15BAF0B9-F3C4-4682-B3A5-17C5343ACF5C}" srcOrd="1" destOrd="0" presId="urn:microsoft.com/office/officeart/2005/8/layout/orgChart1"/>
    <dgm:cxn modelId="{28130148-F519-48A0-BBDA-90FBAE2EF1E1}" type="presParOf" srcId="{079903B2-4CAC-4F3C-882E-BE88CB68AC28}" destId="{7B7AB3AB-004F-4D7C-80A0-87026C666F6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6E6B82E-A772-4173-B8F3-079EFCBADF0D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584716BB-E6FF-4529-8BC3-3A9976495477}">
      <dgm:prSet/>
      <dgm:spPr/>
      <dgm:t>
        <a:bodyPr/>
        <a:lstStyle/>
        <a:p>
          <a:pPr rtl="0"/>
          <a:r>
            <a:rPr lang="ru-RU"/>
            <a:t>НАЦИОНАЛЬНЫЙ ХАРАКТЕР</a:t>
          </a:r>
        </a:p>
      </dgm:t>
    </dgm:pt>
    <dgm:pt modelId="{56FFEBB5-D008-4EC0-9EAC-090613457B94}" type="parTrans" cxnId="{6C45CE43-CE32-4595-A1A3-96C21C502DCD}">
      <dgm:prSet/>
      <dgm:spPr/>
      <dgm:t>
        <a:bodyPr/>
        <a:lstStyle/>
        <a:p>
          <a:endParaRPr lang="ru-RU"/>
        </a:p>
      </dgm:t>
    </dgm:pt>
    <dgm:pt modelId="{76E2AA02-CB43-4838-AA64-E8B2D0D3EBDF}" type="sibTrans" cxnId="{6C45CE43-CE32-4595-A1A3-96C21C502DCD}">
      <dgm:prSet/>
      <dgm:spPr/>
      <dgm:t>
        <a:bodyPr/>
        <a:lstStyle/>
        <a:p>
          <a:endParaRPr lang="ru-RU"/>
        </a:p>
      </dgm:t>
    </dgm:pt>
    <dgm:pt modelId="{A6B02597-7C60-4CEC-9771-8CF33B336905}">
      <dgm:prSet/>
      <dgm:spPr/>
      <dgm:t>
        <a:bodyPr/>
        <a:lstStyle/>
        <a:p>
          <a:pPr rtl="0"/>
          <a:r>
            <a:rPr lang="ru-RU"/>
            <a:t>НАЦИОНАЛЬНЫЕ ЧУВСТВА И НАСТРОЕНИЯ</a:t>
          </a:r>
          <a:endParaRPr lang="ru-RU" dirty="0"/>
        </a:p>
      </dgm:t>
    </dgm:pt>
    <dgm:pt modelId="{972F6880-854D-4871-8138-C4DF00D004A8}" type="parTrans" cxnId="{893AE469-8AF1-49A8-9188-2B8C29B02FC9}">
      <dgm:prSet/>
      <dgm:spPr/>
      <dgm:t>
        <a:bodyPr/>
        <a:lstStyle/>
        <a:p>
          <a:endParaRPr lang="ru-RU"/>
        </a:p>
      </dgm:t>
    </dgm:pt>
    <dgm:pt modelId="{24526537-0C50-4BAF-A28B-8042DF079320}" type="sibTrans" cxnId="{893AE469-8AF1-49A8-9188-2B8C29B02FC9}">
      <dgm:prSet/>
      <dgm:spPr/>
      <dgm:t>
        <a:bodyPr/>
        <a:lstStyle/>
        <a:p>
          <a:endParaRPr lang="ru-RU"/>
        </a:p>
      </dgm:t>
    </dgm:pt>
    <dgm:pt modelId="{DF34C474-247F-40E2-9502-FF53350F88E2}">
      <dgm:prSet/>
      <dgm:spPr/>
      <dgm:t>
        <a:bodyPr/>
        <a:lstStyle/>
        <a:p>
          <a:pPr rtl="0"/>
          <a:r>
            <a:rPr lang="ru-RU"/>
            <a:t>НАЦИОНАЛЬНЫЕ ТРАДИЦИИ И ПРИВЫЧКИ</a:t>
          </a:r>
          <a:endParaRPr lang="ru-RU" dirty="0"/>
        </a:p>
      </dgm:t>
    </dgm:pt>
    <dgm:pt modelId="{C8F9A965-6D91-47DA-B396-8C82119FB1A6}" type="parTrans" cxnId="{F2CA0A3F-408C-482F-B907-369FF6A0EC30}">
      <dgm:prSet/>
      <dgm:spPr/>
    </dgm:pt>
    <dgm:pt modelId="{BEB276DB-3AAB-49C8-BC7E-9D1AE6B78CF8}" type="sibTrans" cxnId="{F2CA0A3F-408C-482F-B907-369FF6A0EC30}">
      <dgm:prSet/>
      <dgm:spPr/>
    </dgm:pt>
    <dgm:pt modelId="{E66746BA-AB13-4A3F-89E8-B323EAE60BF9}">
      <dgm:prSet/>
      <dgm:spPr/>
      <dgm:t>
        <a:bodyPr/>
        <a:lstStyle/>
        <a:p>
          <a:pPr rtl="0"/>
          <a:r>
            <a:rPr lang="ru-RU"/>
            <a:t>НАЦИОНАЛЬНЫЙ СКЛАД УМА</a:t>
          </a:r>
        </a:p>
      </dgm:t>
    </dgm:pt>
    <dgm:pt modelId="{62CD231F-C8F0-46F4-8485-D18EF647F02F}" type="sibTrans" cxnId="{75F077ED-0450-4012-A4FE-98029017B8D5}">
      <dgm:prSet/>
      <dgm:spPr/>
      <dgm:t>
        <a:bodyPr/>
        <a:lstStyle/>
        <a:p>
          <a:endParaRPr lang="ru-RU"/>
        </a:p>
      </dgm:t>
    </dgm:pt>
    <dgm:pt modelId="{77C562A0-B35F-40B2-A6B0-535E3E994987}" type="parTrans" cxnId="{75F077ED-0450-4012-A4FE-98029017B8D5}">
      <dgm:prSet/>
      <dgm:spPr/>
      <dgm:t>
        <a:bodyPr/>
        <a:lstStyle/>
        <a:p>
          <a:endParaRPr lang="ru-RU"/>
        </a:p>
      </dgm:t>
    </dgm:pt>
    <dgm:pt modelId="{8417400E-8F74-43BC-8525-651145315716}">
      <dgm:prSet/>
      <dgm:spPr/>
      <dgm:t>
        <a:bodyPr/>
        <a:lstStyle/>
        <a:p>
          <a:pPr rtl="0"/>
          <a:r>
            <a:rPr lang="ru-RU"/>
            <a:t>НАЦИОНАЛЬНЫЙ ТЕМПЕРАМЕНТ</a:t>
          </a:r>
        </a:p>
      </dgm:t>
    </dgm:pt>
    <dgm:pt modelId="{E7A1399B-8455-4685-BB2A-E1858E4F657A}" type="sibTrans" cxnId="{198E97AA-2F3B-4EC4-B85E-5A395707886F}">
      <dgm:prSet/>
      <dgm:spPr/>
      <dgm:t>
        <a:bodyPr/>
        <a:lstStyle/>
        <a:p>
          <a:endParaRPr lang="ru-RU"/>
        </a:p>
      </dgm:t>
    </dgm:pt>
    <dgm:pt modelId="{B8C31491-4D1B-492D-AC58-6A40B810F6A1}" type="parTrans" cxnId="{198E97AA-2F3B-4EC4-B85E-5A395707886F}">
      <dgm:prSet/>
      <dgm:spPr/>
      <dgm:t>
        <a:bodyPr/>
        <a:lstStyle/>
        <a:p>
          <a:endParaRPr lang="ru-RU"/>
        </a:p>
      </dgm:t>
    </dgm:pt>
    <dgm:pt modelId="{CA81ACC1-FDA8-4801-B114-978311246FD7}" type="pres">
      <dgm:prSet presAssocID="{56E6B82E-A772-4173-B8F3-079EFCBADF0D}" presName="outerComposite" presStyleCnt="0">
        <dgm:presLayoutVars>
          <dgm:chMax val="5"/>
          <dgm:dir/>
          <dgm:resizeHandles val="exact"/>
        </dgm:presLayoutVars>
      </dgm:prSet>
      <dgm:spPr/>
    </dgm:pt>
    <dgm:pt modelId="{40ABEDB0-AA07-4D85-B32D-C76473732C9E}" type="pres">
      <dgm:prSet presAssocID="{56E6B82E-A772-4173-B8F3-079EFCBADF0D}" presName="dummyMaxCanvas" presStyleCnt="0">
        <dgm:presLayoutVars/>
      </dgm:prSet>
      <dgm:spPr/>
    </dgm:pt>
    <dgm:pt modelId="{8C8C42B5-04AD-4ECC-9739-7076056DC6D7}" type="pres">
      <dgm:prSet presAssocID="{56E6B82E-A772-4173-B8F3-079EFCBADF0D}" presName="FiveNodes_1" presStyleLbl="node1" presStyleIdx="0" presStyleCnt="5">
        <dgm:presLayoutVars>
          <dgm:bulletEnabled val="1"/>
        </dgm:presLayoutVars>
      </dgm:prSet>
      <dgm:spPr/>
    </dgm:pt>
    <dgm:pt modelId="{3DCCD983-1BA6-4F78-A696-23D65C581448}" type="pres">
      <dgm:prSet presAssocID="{56E6B82E-A772-4173-B8F3-079EFCBADF0D}" presName="FiveNodes_2" presStyleLbl="node1" presStyleIdx="1" presStyleCnt="5">
        <dgm:presLayoutVars>
          <dgm:bulletEnabled val="1"/>
        </dgm:presLayoutVars>
      </dgm:prSet>
      <dgm:spPr/>
    </dgm:pt>
    <dgm:pt modelId="{E59D27B7-3284-4DC2-9A8B-0E51115A2DF3}" type="pres">
      <dgm:prSet presAssocID="{56E6B82E-A772-4173-B8F3-079EFCBADF0D}" presName="FiveNodes_3" presStyleLbl="node1" presStyleIdx="2" presStyleCnt="5">
        <dgm:presLayoutVars>
          <dgm:bulletEnabled val="1"/>
        </dgm:presLayoutVars>
      </dgm:prSet>
      <dgm:spPr/>
    </dgm:pt>
    <dgm:pt modelId="{79757992-11CC-4A2E-A86E-3F3FEF2DA352}" type="pres">
      <dgm:prSet presAssocID="{56E6B82E-A772-4173-B8F3-079EFCBADF0D}" presName="FiveNodes_4" presStyleLbl="node1" presStyleIdx="3" presStyleCnt="5">
        <dgm:presLayoutVars>
          <dgm:bulletEnabled val="1"/>
        </dgm:presLayoutVars>
      </dgm:prSet>
      <dgm:spPr/>
    </dgm:pt>
    <dgm:pt modelId="{DD81BD5C-299B-4E3C-B3A3-6551B2A86EEA}" type="pres">
      <dgm:prSet presAssocID="{56E6B82E-A772-4173-B8F3-079EFCBADF0D}" presName="FiveNodes_5" presStyleLbl="node1" presStyleIdx="4" presStyleCnt="5">
        <dgm:presLayoutVars>
          <dgm:bulletEnabled val="1"/>
        </dgm:presLayoutVars>
      </dgm:prSet>
      <dgm:spPr/>
    </dgm:pt>
    <dgm:pt modelId="{A03568F7-6282-45A9-B0DE-A50EBD670CC7}" type="pres">
      <dgm:prSet presAssocID="{56E6B82E-A772-4173-B8F3-079EFCBADF0D}" presName="FiveConn_1-2" presStyleLbl="fgAccFollowNode1" presStyleIdx="0" presStyleCnt="4">
        <dgm:presLayoutVars>
          <dgm:bulletEnabled val="1"/>
        </dgm:presLayoutVars>
      </dgm:prSet>
      <dgm:spPr/>
    </dgm:pt>
    <dgm:pt modelId="{278C0117-15FC-4564-A2CB-9A4991D9D68B}" type="pres">
      <dgm:prSet presAssocID="{56E6B82E-A772-4173-B8F3-079EFCBADF0D}" presName="FiveConn_2-3" presStyleLbl="fgAccFollowNode1" presStyleIdx="1" presStyleCnt="4">
        <dgm:presLayoutVars>
          <dgm:bulletEnabled val="1"/>
        </dgm:presLayoutVars>
      </dgm:prSet>
      <dgm:spPr/>
    </dgm:pt>
    <dgm:pt modelId="{8644CE7E-8CC7-4631-BFE3-5AB93D57A479}" type="pres">
      <dgm:prSet presAssocID="{56E6B82E-A772-4173-B8F3-079EFCBADF0D}" presName="FiveConn_3-4" presStyleLbl="fgAccFollowNode1" presStyleIdx="2" presStyleCnt="4">
        <dgm:presLayoutVars>
          <dgm:bulletEnabled val="1"/>
        </dgm:presLayoutVars>
      </dgm:prSet>
      <dgm:spPr/>
    </dgm:pt>
    <dgm:pt modelId="{F48C3A92-CCF4-43B4-B611-F12A79C27D2A}" type="pres">
      <dgm:prSet presAssocID="{56E6B82E-A772-4173-B8F3-079EFCBADF0D}" presName="FiveConn_4-5" presStyleLbl="fgAccFollowNode1" presStyleIdx="3" presStyleCnt="4">
        <dgm:presLayoutVars>
          <dgm:bulletEnabled val="1"/>
        </dgm:presLayoutVars>
      </dgm:prSet>
      <dgm:spPr/>
    </dgm:pt>
    <dgm:pt modelId="{DCDB8204-AC91-4334-B828-435C253F72C5}" type="pres">
      <dgm:prSet presAssocID="{56E6B82E-A772-4173-B8F3-079EFCBADF0D}" presName="FiveNodes_1_text" presStyleLbl="node1" presStyleIdx="4" presStyleCnt="5">
        <dgm:presLayoutVars>
          <dgm:bulletEnabled val="1"/>
        </dgm:presLayoutVars>
      </dgm:prSet>
      <dgm:spPr/>
    </dgm:pt>
    <dgm:pt modelId="{5613AEA9-4DC2-461F-94A7-67219CC81B31}" type="pres">
      <dgm:prSet presAssocID="{56E6B82E-A772-4173-B8F3-079EFCBADF0D}" presName="FiveNodes_2_text" presStyleLbl="node1" presStyleIdx="4" presStyleCnt="5">
        <dgm:presLayoutVars>
          <dgm:bulletEnabled val="1"/>
        </dgm:presLayoutVars>
      </dgm:prSet>
      <dgm:spPr/>
    </dgm:pt>
    <dgm:pt modelId="{247F0090-12E1-403B-B294-4D2F7CDD0A42}" type="pres">
      <dgm:prSet presAssocID="{56E6B82E-A772-4173-B8F3-079EFCBADF0D}" presName="FiveNodes_3_text" presStyleLbl="node1" presStyleIdx="4" presStyleCnt="5">
        <dgm:presLayoutVars>
          <dgm:bulletEnabled val="1"/>
        </dgm:presLayoutVars>
      </dgm:prSet>
      <dgm:spPr/>
    </dgm:pt>
    <dgm:pt modelId="{273BF5FE-5C63-4DCC-9153-8D2BE87C9ABE}" type="pres">
      <dgm:prSet presAssocID="{56E6B82E-A772-4173-B8F3-079EFCBADF0D}" presName="FiveNodes_4_text" presStyleLbl="node1" presStyleIdx="4" presStyleCnt="5">
        <dgm:presLayoutVars>
          <dgm:bulletEnabled val="1"/>
        </dgm:presLayoutVars>
      </dgm:prSet>
      <dgm:spPr/>
    </dgm:pt>
    <dgm:pt modelId="{EE4E9815-EC22-4E0D-858F-638A75A779EE}" type="pres">
      <dgm:prSet presAssocID="{56E6B82E-A772-4173-B8F3-079EFCBADF0D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C1094D18-0B62-42DB-8DB2-6BB0242A395C}" type="presOf" srcId="{8417400E-8F74-43BC-8525-651145315716}" destId="{5613AEA9-4DC2-461F-94A7-67219CC81B31}" srcOrd="1" destOrd="0" presId="urn:microsoft.com/office/officeart/2005/8/layout/vProcess5"/>
    <dgm:cxn modelId="{CEA1E733-6484-4329-B073-8D266D664A43}" type="presOf" srcId="{DF34C474-247F-40E2-9502-FF53350F88E2}" destId="{DD81BD5C-299B-4E3C-B3A3-6551B2A86EEA}" srcOrd="0" destOrd="0" presId="urn:microsoft.com/office/officeart/2005/8/layout/vProcess5"/>
    <dgm:cxn modelId="{AE329D3E-738E-42ED-A008-276B45F9B862}" type="presOf" srcId="{24526537-0C50-4BAF-A28B-8042DF079320}" destId="{F48C3A92-CCF4-43B4-B611-F12A79C27D2A}" srcOrd="0" destOrd="0" presId="urn:microsoft.com/office/officeart/2005/8/layout/vProcess5"/>
    <dgm:cxn modelId="{F2CA0A3F-408C-482F-B907-369FF6A0EC30}" srcId="{56E6B82E-A772-4173-B8F3-079EFCBADF0D}" destId="{DF34C474-247F-40E2-9502-FF53350F88E2}" srcOrd="4" destOrd="0" parTransId="{C8F9A965-6D91-47DA-B396-8C82119FB1A6}" sibTransId="{BEB276DB-3AAB-49C8-BC7E-9D1AE6B78CF8}"/>
    <dgm:cxn modelId="{C30FBD40-B29E-4D4D-9E24-14A17637E1E1}" type="presOf" srcId="{A6B02597-7C60-4CEC-9771-8CF33B336905}" destId="{79757992-11CC-4A2E-A86E-3F3FEF2DA352}" srcOrd="0" destOrd="0" presId="urn:microsoft.com/office/officeart/2005/8/layout/vProcess5"/>
    <dgm:cxn modelId="{C8EC965D-4490-4FAB-8C33-CA351A7857D0}" type="presOf" srcId="{A6B02597-7C60-4CEC-9771-8CF33B336905}" destId="{273BF5FE-5C63-4DCC-9153-8D2BE87C9ABE}" srcOrd="1" destOrd="0" presId="urn:microsoft.com/office/officeart/2005/8/layout/vProcess5"/>
    <dgm:cxn modelId="{D0EE4041-9C61-4982-BBCF-731BE972D4BE}" type="presOf" srcId="{E7A1399B-8455-4685-BB2A-E1858E4F657A}" destId="{278C0117-15FC-4564-A2CB-9A4991D9D68B}" srcOrd="0" destOrd="0" presId="urn:microsoft.com/office/officeart/2005/8/layout/vProcess5"/>
    <dgm:cxn modelId="{6C45CE43-CE32-4595-A1A3-96C21C502DCD}" srcId="{56E6B82E-A772-4173-B8F3-079EFCBADF0D}" destId="{584716BB-E6FF-4529-8BC3-3A9976495477}" srcOrd="0" destOrd="0" parTransId="{56FFEBB5-D008-4EC0-9EAC-090613457B94}" sibTransId="{76E2AA02-CB43-4838-AA64-E8B2D0D3EBDF}"/>
    <dgm:cxn modelId="{893AE469-8AF1-49A8-9188-2B8C29B02FC9}" srcId="{56E6B82E-A772-4173-B8F3-079EFCBADF0D}" destId="{A6B02597-7C60-4CEC-9771-8CF33B336905}" srcOrd="3" destOrd="0" parTransId="{972F6880-854D-4871-8138-C4DF00D004A8}" sibTransId="{24526537-0C50-4BAF-A28B-8042DF079320}"/>
    <dgm:cxn modelId="{88F66971-7825-4A1E-923B-DD0ECD45D80D}" type="presOf" srcId="{584716BB-E6FF-4529-8BC3-3A9976495477}" destId="{DCDB8204-AC91-4334-B828-435C253F72C5}" srcOrd="1" destOrd="0" presId="urn:microsoft.com/office/officeart/2005/8/layout/vProcess5"/>
    <dgm:cxn modelId="{D071B378-7F41-4C16-9E64-005C6F9EFB97}" type="presOf" srcId="{62CD231F-C8F0-46F4-8485-D18EF647F02F}" destId="{8644CE7E-8CC7-4631-BFE3-5AB93D57A479}" srcOrd="0" destOrd="0" presId="urn:microsoft.com/office/officeart/2005/8/layout/vProcess5"/>
    <dgm:cxn modelId="{5FCD1D85-2983-4B4C-9E9A-34528B06F7FA}" type="presOf" srcId="{E66746BA-AB13-4A3F-89E8-B323EAE60BF9}" destId="{E59D27B7-3284-4DC2-9A8B-0E51115A2DF3}" srcOrd="0" destOrd="0" presId="urn:microsoft.com/office/officeart/2005/8/layout/vProcess5"/>
    <dgm:cxn modelId="{40689686-D5E2-4524-AE8B-5DB07414B4AE}" type="presOf" srcId="{56E6B82E-A772-4173-B8F3-079EFCBADF0D}" destId="{CA81ACC1-FDA8-4801-B114-978311246FD7}" srcOrd="0" destOrd="0" presId="urn:microsoft.com/office/officeart/2005/8/layout/vProcess5"/>
    <dgm:cxn modelId="{02EC3599-50C7-416B-ADF9-684C829081D3}" type="presOf" srcId="{76E2AA02-CB43-4838-AA64-E8B2D0D3EBDF}" destId="{A03568F7-6282-45A9-B0DE-A50EBD670CC7}" srcOrd="0" destOrd="0" presId="urn:microsoft.com/office/officeart/2005/8/layout/vProcess5"/>
    <dgm:cxn modelId="{198E97AA-2F3B-4EC4-B85E-5A395707886F}" srcId="{56E6B82E-A772-4173-B8F3-079EFCBADF0D}" destId="{8417400E-8F74-43BC-8525-651145315716}" srcOrd="1" destOrd="0" parTransId="{B8C31491-4D1B-492D-AC58-6A40B810F6A1}" sibTransId="{E7A1399B-8455-4685-BB2A-E1858E4F657A}"/>
    <dgm:cxn modelId="{81DBFDCB-2E49-496B-91DE-412461BDF155}" type="presOf" srcId="{8417400E-8F74-43BC-8525-651145315716}" destId="{3DCCD983-1BA6-4F78-A696-23D65C581448}" srcOrd="0" destOrd="0" presId="urn:microsoft.com/office/officeart/2005/8/layout/vProcess5"/>
    <dgm:cxn modelId="{F9359ECF-08C1-40F5-8ACD-BF6CFB384417}" type="presOf" srcId="{584716BB-E6FF-4529-8BC3-3A9976495477}" destId="{8C8C42B5-04AD-4ECC-9739-7076056DC6D7}" srcOrd="0" destOrd="0" presId="urn:microsoft.com/office/officeart/2005/8/layout/vProcess5"/>
    <dgm:cxn modelId="{A594FADC-2997-4126-93CD-7D3AEBD4393F}" type="presOf" srcId="{E66746BA-AB13-4A3F-89E8-B323EAE60BF9}" destId="{247F0090-12E1-403B-B294-4D2F7CDD0A42}" srcOrd="1" destOrd="0" presId="urn:microsoft.com/office/officeart/2005/8/layout/vProcess5"/>
    <dgm:cxn modelId="{75F077ED-0450-4012-A4FE-98029017B8D5}" srcId="{56E6B82E-A772-4173-B8F3-079EFCBADF0D}" destId="{E66746BA-AB13-4A3F-89E8-B323EAE60BF9}" srcOrd="2" destOrd="0" parTransId="{77C562A0-B35F-40B2-A6B0-535E3E994987}" sibTransId="{62CD231F-C8F0-46F4-8485-D18EF647F02F}"/>
    <dgm:cxn modelId="{56C0A5FB-B1BC-4028-AC77-DEFB0A86207F}" type="presOf" srcId="{DF34C474-247F-40E2-9502-FF53350F88E2}" destId="{EE4E9815-EC22-4E0D-858F-638A75A779EE}" srcOrd="1" destOrd="0" presId="urn:microsoft.com/office/officeart/2005/8/layout/vProcess5"/>
    <dgm:cxn modelId="{D97BD6CF-2E1E-4718-A3A7-0CB6335D4830}" type="presParOf" srcId="{CA81ACC1-FDA8-4801-B114-978311246FD7}" destId="{40ABEDB0-AA07-4D85-B32D-C76473732C9E}" srcOrd="0" destOrd="0" presId="urn:microsoft.com/office/officeart/2005/8/layout/vProcess5"/>
    <dgm:cxn modelId="{E88985A5-9CF8-46DB-9BA8-709FA40CBF83}" type="presParOf" srcId="{CA81ACC1-FDA8-4801-B114-978311246FD7}" destId="{8C8C42B5-04AD-4ECC-9739-7076056DC6D7}" srcOrd="1" destOrd="0" presId="urn:microsoft.com/office/officeart/2005/8/layout/vProcess5"/>
    <dgm:cxn modelId="{31ADDE13-EB0D-424F-9D26-D0752758070B}" type="presParOf" srcId="{CA81ACC1-FDA8-4801-B114-978311246FD7}" destId="{3DCCD983-1BA6-4F78-A696-23D65C581448}" srcOrd="2" destOrd="0" presId="urn:microsoft.com/office/officeart/2005/8/layout/vProcess5"/>
    <dgm:cxn modelId="{47E117FF-3FD5-4D93-8705-52AF61066819}" type="presParOf" srcId="{CA81ACC1-FDA8-4801-B114-978311246FD7}" destId="{E59D27B7-3284-4DC2-9A8B-0E51115A2DF3}" srcOrd="3" destOrd="0" presId="urn:microsoft.com/office/officeart/2005/8/layout/vProcess5"/>
    <dgm:cxn modelId="{FA44A33D-A21B-4236-9451-03D2491E2C67}" type="presParOf" srcId="{CA81ACC1-FDA8-4801-B114-978311246FD7}" destId="{79757992-11CC-4A2E-A86E-3F3FEF2DA352}" srcOrd="4" destOrd="0" presId="urn:microsoft.com/office/officeart/2005/8/layout/vProcess5"/>
    <dgm:cxn modelId="{D84CA807-7CFA-4C55-A44D-7739A9938AE4}" type="presParOf" srcId="{CA81ACC1-FDA8-4801-B114-978311246FD7}" destId="{DD81BD5C-299B-4E3C-B3A3-6551B2A86EEA}" srcOrd="5" destOrd="0" presId="urn:microsoft.com/office/officeart/2005/8/layout/vProcess5"/>
    <dgm:cxn modelId="{153B4479-69EA-4115-9FF2-3D4554478DFA}" type="presParOf" srcId="{CA81ACC1-FDA8-4801-B114-978311246FD7}" destId="{A03568F7-6282-45A9-B0DE-A50EBD670CC7}" srcOrd="6" destOrd="0" presId="urn:microsoft.com/office/officeart/2005/8/layout/vProcess5"/>
    <dgm:cxn modelId="{D3A7D2DD-7EE6-4C26-B257-75AC9C766F2B}" type="presParOf" srcId="{CA81ACC1-FDA8-4801-B114-978311246FD7}" destId="{278C0117-15FC-4564-A2CB-9A4991D9D68B}" srcOrd="7" destOrd="0" presId="urn:microsoft.com/office/officeart/2005/8/layout/vProcess5"/>
    <dgm:cxn modelId="{1593DDAB-FBE2-448F-8D9F-830E1B516C3D}" type="presParOf" srcId="{CA81ACC1-FDA8-4801-B114-978311246FD7}" destId="{8644CE7E-8CC7-4631-BFE3-5AB93D57A479}" srcOrd="8" destOrd="0" presId="urn:microsoft.com/office/officeart/2005/8/layout/vProcess5"/>
    <dgm:cxn modelId="{6A32CAA0-F829-458F-9B9D-3268B3F2ACE0}" type="presParOf" srcId="{CA81ACC1-FDA8-4801-B114-978311246FD7}" destId="{F48C3A92-CCF4-43B4-B611-F12A79C27D2A}" srcOrd="9" destOrd="0" presId="urn:microsoft.com/office/officeart/2005/8/layout/vProcess5"/>
    <dgm:cxn modelId="{F69D2F39-D33B-4647-AD66-D0DC766570BC}" type="presParOf" srcId="{CA81ACC1-FDA8-4801-B114-978311246FD7}" destId="{DCDB8204-AC91-4334-B828-435C253F72C5}" srcOrd="10" destOrd="0" presId="urn:microsoft.com/office/officeart/2005/8/layout/vProcess5"/>
    <dgm:cxn modelId="{6E0896E1-FD69-4E91-ACAC-1A92E59AE583}" type="presParOf" srcId="{CA81ACC1-FDA8-4801-B114-978311246FD7}" destId="{5613AEA9-4DC2-461F-94A7-67219CC81B31}" srcOrd="11" destOrd="0" presId="urn:microsoft.com/office/officeart/2005/8/layout/vProcess5"/>
    <dgm:cxn modelId="{9576DE56-985A-4A98-9296-9532C8093BDE}" type="presParOf" srcId="{CA81ACC1-FDA8-4801-B114-978311246FD7}" destId="{247F0090-12E1-403B-B294-4D2F7CDD0A42}" srcOrd="12" destOrd="0" presId="urn:microsoft.com/office/officeart/2005/8/layout/vProcess5"/>
    <dgm:cxn modelId="{45EBEDA4-592B-43C0-94E2-1C7B4ACE850E}" type="presParOf" srcId="{CA81ACC1-FDA8-4801-B114-978311246FD7}" destId="{273BF5FE-5C63-4DCC-9153-8D2BE87C9ABE}" srcOrd="13" destOrd="0" presId="urn:microsoft.com/office/officeart/2005/8/layout/vProcess5"/>
    <dgm:cxn modelId="{053F979B-9EEB-4024-81DD-EE64CD632F69}" type="presParOf" srcId="{CA81ACC1-FDA8-4801-B114-978311246FD7}" destId="{EE4E9815-EC22-4E0D-858F-638A75A779EE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E6B82E-A772-4173-B8F3-079EFCBADF0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84716BB-E6FF-4529-8BC3-3A9976495477}">
      <dgm:prSet/>
      <dgm:spPr/>
      <dgm:t>
        <a:bodyPr/>
        <a:lstStyle/>
        <a:p>
          <a:pPr rtl="0"/>
          <a:r>
            <a:rPr lang="ru-RU"/>
            <a:t>Мотивационные особенности</a:t>
          </a:r>
        </a:p>
      </dgm:t>
    </dgm:pt>
    <dgm:pt modelId="{56FFEBB5-D008-4EC0-9EAC-090613457B94}" type="parTrans" cxnId="{6C45CE43-CE32-4595-A1A3-96C21C502DCD}">
      <dgm:prSet/>
      <dgm:spPr/>
      <dgm:t>
        <a:bodyPr/>
        <a:lstStyle/>
        <a:p>
          <a:endParaRPr lang="ru-RU"/>
        </a:p>
      </dgm:t>
    </dgm:pt>
    <dgm:pt modelId="{76E2AA02-CB43-4838-AA64-E8B2D0D3EBDF}" type="sibTrans" cxnId="{6C45CE43-CE32-4595-A1A3-96C21C502DCD}">
      <dgm:prSet/>
      <dgm:spPr/>
      <dgm:t>
        <a:bodyPr/>
        <a:lstStyle/>
        <a:p>
          <a:endParaRPr lang="ru-RU"/>
        </a:p>
      </dgm:t>
    </dgm:pt>
    <dgm:pt modelId="{A6B02597-7C60-4CEC-9771-8CF33B336905}">
      <dgm:prSet/>
      <dgm:spPr/>
      <dgm:t>
        <a:bodyPr/>
        <a:lstStyle/>
        <a:p>
          <a:pPr rtl="0"/>
          <a:r>
            <a:rPr lang="ru-RU"/>
            <a:t>Коммуникативные особенности</a:t>
          </a:r>
        </a:p>
      </dgm:t>
    </dgm:pt>
    <dgm:pt modelId="{972F6880-854D-4871-8138-C4DF00D004A8}" type="parTrans" cxnId="{893AE469-8AF1-49A8-9188-2B8C29B02FC9}">
      <dgm:prSet/>
      <dgm:spPr/>
      <dgm:t>
        <a:bodyPr/>
        <a:lstStyle/>
        <a:p>
          <a:endParaRPr lang="ru-RU"/>
        </a:p>
      </dgm:t>
    </dgm:pt>
    <dgm:pt modelId="{24526537-0C50-4BAF-A28B-8042DF079320}" type="sibTrans" cxnId="{893AE469-8AF1-49A8-9188-2B8C29B02FC9}">
      <dgm:prSet/>
      <dgm:spPr/>
      <dgm:t>
        <a:bodyPr/>
        <a:lstStyle/>
        <a:p>
          <a:endParaRPr lang="ru-RU"/>
        </a:p>
      </dgm:t>
    </dgm:pt>
    <dgm:pt modelId="{E66746BA-AB13-4A3F-89E8-B323EAE60BF9}">
      <dgm:prSet/>
      <dgm:spPr/>
      <dgm:t>
        <a:bodyPr/>
        <a:lstStyle/>
        <a:p>
          <a:pPr rtl="0"/>
          <a:r>
            <a:rPr lang="ru-RU"/>
            <a:t>Эмоционально-волевые особенности</a:t>
          </a:r>
        </a:p>
      </dgm:t>
    </dgm:pt>
    <dgm:pt modelId="{62CD231F-C8F0-46F4-8485-D18EF647F02F}" type="sibTrans" cxnId="{75F077ED-0450-4012-A4FE-98029017B8D5}">
      <dgm:prSet/>
      <dgm:spPr/>
      <dgm:t>
        <a:bodyPr/>
        <a:lstStyle/>
        <a:p>
          <a:endParaRPr lang="ru-RU"/>
        </a:p>
      </dgm:t>
    </dgm:pt>
    <dgm:pt modelId="{77C562A0-B35F-40B2-A6B0-535E3E994987}" type="parTrans" cxnId="{75F077ED-0450-4012-A4FE-98029017B8D5}">
      <dgm:prSet/>
      <dgm:spPr/>
      <dgm:t>
        <a:bodyPr/>
        <a:lstStyle/>
        <a:p>
          <a:endParaRPr lang="ru-RU"/>
        </a:p>
      </dgm:t>
    </dgm:pt>
    <dgm:pt modelId="{8417400E-8F74-43BC-8525-651145315716}">
      <dgm:prSet/>
      <dgm:spPr/>
      <dgm:t>
        <a:bodyPr/>
        <a:lstStyle/>
        <a:p>
          <a:pPr rtl="0"/>
          <a:r>
            <a:rPr lang="ru-RU"/>
            <a:t>Интеллектуальные особенности</a:t>
          </a:r>
        </a:p>
      </dgm:t>
    </dgm:pt>
    <dgm:pt modelId="{E7A1399B-8455-4685-BB2A-E1858E4F657A}" type="sibTrans" cxnId="{198E97AA-2F3B-4EC4-B85E-5A395707886F}">
      <dgm:prSet/>
      <dgm:spPr/>
      <dgm:t>
        <a:bodyPr/>
        <a:lstStyle/>
        <a:p>
          <a:endParaRPr lang="ru-RU"/>
        </a:p>
      </dgm:t>
    </dgm:pt>
    <dgm:pt modelId="{B8C31491-4D1B-492D-AC58-6A40B810F6A1}" type="parTrans" cxnId="{198E97AA-2F3B-4EC4-B85E-5A395707886F}">
      <dgm:prSet/>
      <dgm:spPr/>
      <dgm:t>
        <a:bodyPr/>
        <a:lstStyle/>
        <a:p>
          <a:endParaRPr lang="ru-RU"/>
        </a:p>
      </dgm:t>
    </dgm:pt>
    <dgm:pt modelId="{418F5DA0-B11D-48CB-BE9C-85D3F698D009}" type="pres">
      <dgm:prSet presAssocID="{56E6B82E-A772-4173-B8F3-079EFCBADF0D}" presName="linear" presStyleCnt="0">
        <dgm:presLayoutVars>
          <dgm:animLvl val="lvl"/>
          <dgm:resizeHandles val="exact"/>
        </dgm:presLayoutVars>
      </dgm:prSet>
      <dgm:spPr/>
    </dgm:pt>
    <dgm:pt modelId="{A771E58B-E713-478D-AD9A-8671BA7B018D}" type="pres">
      <dgm:prSet presAssocID="{584716BB-E6FF-4529-8BC3-3A997649547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E7C1E15A-7BE2-423A-9BC9-1AD3DD8F823B}" type="pres">
      <dgm:prSet presAssocID="{76E2AA02-CB43-4838-AA64-E8B2D0D3EBDF}" presName="spacer" presStyleCnt="0"/>
      <dgm:spPr/>
    </dgm:pt>
    <dgm:pt modelId="{7C7DF6DE-B352-48B0-AC12-608ABB6AC8FE}" type="pres">
      <dgm:prSet presAssocID="{8417400E-8F74-43BC-8525-65114531571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F61CA25-E1B3-406E-AB86-B754A3D95342}" type="pres">
      <dgm:prSet presAssocID="{E7A1399B-8455-4685-BB2A-E1858E4F657A}" presName="spacer" presStyleCnt="0"/>
      <dgm:spPr/>
    </dgm:pt>
    <dgm:pt modelId="{C525B64D-86B5-48EE-A158-5C5D0C4D4140}" type="pres">
      <dgm:prSet presAssocID="{E66746BA-AB13-4A3F-89E8-B323EAE60BF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B182127-4C70-4957-8891-3CA0CEE4174C}" type="pres">
      <dgm:prSet presAssocID="{62CD231F-C8F0-46F4-8485-D18EF647F02F}" presName="spacer" presStyleCnt="0"/>
      <dgm:spPr/>
    </dgm:pt>
    <dgm:pt modelId="{ED5240FD-058B-4804-A4EA-3509EF69BB2F}" type="pres">
      <dgm:prSet presAssocID="{A6B02597-7C60-4CEC-9771-8CF33B33690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955DAA0E-2178-47FF-829F-9E8C36BB75CF}" type="presOf" srcId="{56E6B82E-A772-4173-B8F3-079EFCBADF0D}" destId="{418F5DA0-B11D-48CB-BE9C-85D3F698D009}" srcOrd="0" destOrd="0" presId="urn:microsoft.com/office/officeart/2005/8/layout/vList2"/>
    <dgm:cxn modelId="{6C45CE43-CE32-4595-A1A3-96C21C502DCD}" srcId="{56E6B82E-A772-4173-B8F3-079EFCBADF0D}" destId="{584716BB-E6FF-4529-8BC3-3A9976495477}" srcOrd="0" destOrd="0" parTransId="{56FFEBB5-D008-4EC0-9EAC-090613457B94}" sibTransId="{76E2AA02-CB43-4838-AA64-E8B2D0D3EBDF}"/>
    <dgm:cxn modelId="{893AE469-8AF1-49A8-9188-2B8C29B02FC9}" srcId="{56E6B82E-A772-4173-B8F3-079EFCBADF0D}" destId="{A6B02597-7C60-4CEC-9771-8CF33B336905}" srcOrd="3" destOrd="0" parTransId="{972F6880-854D-4871-8138-C4DF00D004A8}" sibTransId="{24526537-0C50-4BAF-A28B-8042DF079320}"/>
    <dgm:cxn modelId="{14986354-8A78-4E96-83FB-C837B8FC07F3}" type="presOf" srcId="{E66746BA-AB13-4A3F-89E8-B323EAE60BF9}" destId="{C525B64D-86B5-48EE-A158-5C5D0C4D4140}" srcOrd="0" destOrd="0" presId="urn:microsoft.com/office/officeart/2005/8/layout/vList2"/>
    <dgm:cxn modelId="{198E97AA-2F3B-4EC4-B85E-5A395707886F}" srcId="{56E6B82E-A772-4173-B8F3-079EFCBADF0D}" destId="{8417400E-8F74-43BC-8525-651145315716}" srcOrd="1" destOrd="0" parTransId="{B8C31491-4D1B-492D-AC58-6A40B810F6A1}" sibTransId="{E7A1399B-8455-4685-BB2A-E1858E4F657A}"/>
    <dgm:cxn modelId="{934DB0AE-ACB8-4D70-BE84-229FB713A074}" type="presOf" srcId="{584716BB-E6FF-4529-8BC3-3A9976495477}" destId="{A771E58B-E713-478D-AD9A-8671BA7B018D}" srcOrd="0" destOrd="0" presId="urn:microsoft.com/office/officeart/2005/8/layout/vList2"/>
    <dgm:cxn modelId="{829745EB-E38B-4579-91B6-F335B09AA032}" type="presOf" srcId="{A6B02597-7C60-4CEC-9771-8CF33B336905}" destId="{ED5240FD-058B-4804-A4EA-3509EF69BB2F}" srcOrd="0" destOrd="0" presId="urn:microsoft.com/office/officeart/2005/8/layout/vList2"/>
    <dgm:cxn modelId="{75F077ED-0450-4012-A4FE-98029017B8D5}" srcId="{56E6B82E-A772-4173-B8F3-079EFCBADF0D}" destId="{E66746BA-AB13-4A3F-89E8-B323EAE60BF9}" srcOrd="2" destOrd="0" parTransId="{77C562A0-B35F-40B2-A6B0-535E3E994987}" sibTransId="{62CD231F-C8F0-46F4-8485-D18EF647F02F}"/>
    <dgm:cxn modelId="{6CEA07EE-9664-4AE1-8D38-487F4FB4068C}" type="presOf" srcId="{8417400E-8F74-43BC-8525-651145315716}" destId="{7C7DF6DE-B352-48B0-AC12-608ABB6AC8FE}" srcOrd="0" destOrd="0" presId="urn:microsoft.com/office/officeart/2005/8/layout/vList2"/>
    <dgm:cxn modelId="{2148DF3A-6C88-4421-9934-179CB888EFB1}" type="presParOf" srcId="{418F5DA0-B11D-48CB-BE9C-85D3F698D009}" destId="{A771E58B-E713-478D-AD9A-8671BA7B018D}" srcOrd="0" destOrd="0" presId="urn:microsoft.com/office/officeart/2005/8/layout/vList2"/>
    <dgm:cxn modelId="{CF102BBA-9FD9-47D4-A504-26F86C5250ED}" type="presParOf" srcId="{418F5DA0-B11D-48CB-BE9C-85D3F698D009}" destId="{E7C1E15A-7BE2-423A-9BC9-1AD3DD8F823B}" srcOrd="1" destOrd="0" presId="urn:microsoft.com/office/officeart/2005/8/layout/vList2"/>
    <dgm:cxn modelId="{596A28BD-A402-4DBA-8D58-9F4C65FEFF77}" type="presParOf" srcId="{418F5DA0-B11D-48CB-BE9C-85D3F698D009}" destId="{7C7DF6DE-B352-48B0-AC12-608ABB6AC8FE}" srcOrd="2" destOrd="0" presId="urn:microsoft.com/office/officeart/2005/8/layout/vList2"/>
    <dgm:cxn modelId="{52145D17-310D-41FA-BCBE-80F5DCC1AC39}" type="presParOf" srcId="{418F5DA0-B11D-48CB-BE9C-85D3F698D009}" destId="{FF61CA25-E1B3-406E-AB86-B754A3D95342}" srcOrd="3" destOrd="0" presId="urn:microsoft.com/office/officeart/2005/8/layout/vList2"/>
    <dgm:cxn modelId="{AD0C216A-1DF3-4711-A3DA-795A39650C33}" type="presParOf" srcId="{418F5DA0-B11D-48CB-BE9C-85D3F698D009}" destId="{C525B64D-86B5-48EE-A158-5C5D0C4D4140}" srcOrd="4" destOrd="0" presId="urn:microsoft.com/office/officeart/2005/8/layout/vList2"/>
    <dgm:cxn modelId="{1C9FD300-1689-45D8-94C7-DFF5AF7A7528}" type="presParOf" srcId="{418F5DA0-B11D-48CB-BE9C-85D3F698D009}" destId="{5B182127-4C70-4957-8891-3CA0CEE4174C}" srcOrd="5" destOrd="0" presId="urn:microsoft.com/office/officeart/2005/8/layout/vList2"/>
    <dgm:cxn modelId="{034C18C8-F502-4F8D-B6BF-53A4AAFC648E}" type="presParOf" srcId="{418F5DA0-B11D-48CB-BE9C-85D3F698D009}" destId="{ED5240FD-058B-4804-A4EA-3509EF69BB2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ABACD72-D267-4E44-92D4-F62E7F7179A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011A9910-220B-4707-A631-28653C198F04}">
      <dgm:prSet/>
      <dgm:spPr/>
      <dgm:t>
        <a:bodyPr/>
        <a:lstStyle/>
        <a:p>
          <a:pPr rtl="0"/>
          <a:r>
            <a:rPr lang="ru-RU" dirty="0"/>
            <a:t>Трудолюбие японца — это кропотливость, терпеливость, ловкость, прилежание, упорство. </a:t>
          </a:r>
        </a:p>
      </dgm:t>
    </dgm:pt>
    <dgm:pt modelId="{838059FC-A291-4CFE-B734-63C2B54FD568}" type="parTrans" cxnId="{02C59BA9-4E03-4B38-8711-F311B6B72893}">
      <dgm:prSet/>
      <dgm:spPr/>
      <dgm:t>
        <a:bodyPr/>
        <a:lstStyle/>
        <a:p>
          <a:endParaRPr lang="ru-RU"/>
        </a:p>
      </dgm:t>
    </dgm:pt>
    <dgm:pt modelId="{00A80997-C086-4DA5-B2D5-5288A47B14C7}" type="sibTrans" cxnId="{02C59BA9-4E03-4B38-8711-F311B6B72893}">
      <dgm:prSet/>
      <dgm:spPr/>
      <dgm:t>
        <a:bodyPr/>
        <a:lstStyle/>
        <a:p>
          <a:endParaRPr lang="ru-RU"/>
        </a:p>
      </dgm:t>
    </dgm:pt>
    <dgm:pt modelId="{D577CE04-CE6E-4869-9BCF-F1ADFCB41B70}">
      <dgm:prSet/>
      <dgm:spPr/>
      <dgm:t>
        <a:bodyPr/>
        <a:lstStyle/>
        <a:p>
          <a:pPr rtl="0"/>
          <a:r>
            <a:rPr lang="ru-RU" dirty="0"/>
            <a:t>Трудолюбие немца – это аккуратность, основательность, пунктуальность, точность, дисциплинированность. </a:t>
          </a:r>
        </a:p>
      </dgm:t>
    </dgm:pt>
    <dgm:pt modelId="{7E2FD37F-C699-4DEF-8FFE-DC45BA119697}" type="parTrans" cxnId="{FE9CA5FF-4E4F-49DA-BF98-0731E6977A6D}">
      <dgm:prSet/>
      <dgm:spPr/>
      <dgm:t>
        <a:bodyPr/>
        <a:lstStyle/>
        <a:p>
          <a:endParaRPr lang="ru-RU"/>
        </a:p>
      </dgm:t>
    </dgm:pt>
    <dgm:pt modelId="{E62DD70F-8046-4015-8546-AE801271F2F5}" type="sibTrans" cxnId="{FE9CA5FF-4E4F-49DA-BF98-0731E6977A6D}">
      <dgm:prSet/>
      <dgm:spPr/>
      <dgm:t>
        <a:bodyPr/>
        <a:lstStyle/>
        <a:p>
          <a:endParaRPr lang="ru-RU"/>
        </a:p>
      </dgm:t>
    </dgm:pt>
    <dgm:pt modelId="{6D76F137-F1D5-4376-B0DC-0B10B8023748}">
      <dgm:prSet/>
      <dgm:spPr/>
      <dgm:t>
        <a:bodyPr/>
        <a:lstStyle/>
        <a:p>
          <a:pPr rtl="0"/>
          <a:r>
            <a:rPr lang="ru-RU" dirty="0"/>
            <a:t>Трудолюбие американца – это размах, энергичная напористость, неиссякаемый деловой азарт, склонность к риску, инициативность, рационализм</a:t>
          </a:r>
        </a:p>
      </dgm:t>
    </dgm:pt>
    <dgm:pt modelId="{F5A15A78-636E-462C-B006-5482A82BF6CF}" type="parTrans" cxnId="{CBF06779-613E-499A-819B-F8823459AEA4}">
      <dgm:prSet/>
      <dgm:spPr/>
      <dgm:t>
        <a:bodyPr/>
        <a:lstStyle/>
        <a:p>
          <a:endParaRPr lang="ru-RU"/>
        </a:p>
      </dgm:t>
    </dgm:pt>
    <dgm:pt modelId="{A8D2BDA3-0897-4B38-A9C4-177BB3994CB8}" type="sibTrans" cxnId="{CBF06779-613E-499A-819B-F8823459AEA4}">
      <dgm:prSet/>
      <dgm:spPr/>
      <dgm:t>
        <a:bodyPr/>
        <a:lstStyle/>
        <a:p>
          <a:endParaRPr lang="ru-RU"/>
        </a:p>
      </dgm:t>
    </dgm:pt>
    <dgm:pt modelId="{D4DF795E-43B9-4A89-AA44-C2953D596E48}" type="pres">
      <dgm:prSet presAssocID="{2ABACD72-D267-4E44-92D4-F62E7F7179A6}" presName="linear" presStyleCnt="0">
        <dgm:presLayoutVars>
          <dgm:animLvl val="lvl"/>
          <dgm:resizeHandles val="exact"/>
        </dgm:presLayoutVars>
      </dgm:prSet>
      <dgm:spPr/>
    </dgm:pt>
    <dgm:pt modelId="{F7D61FCA-E976-4CC8-BFE4-2DEE002939AC}" type="pres">
      <dgm:prSet presAssocID="{011A9910-220B-4707-A631-28653C198F0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2C57A24-D954-4930-9763-34D82D4A157F}" type="pres">
      <dgm:prSet presAssocID="{00A80997-C086-4DA5-B2D5-5288A47B14C7}" presName="spacer" presStyleCnt="0"/>
      <dgm:spPr/>
    </dgm:pt>
    <dgm:pt modelId="{43A06692-6CA4-4FDF-A47A-ECECE35D34C8}" type="pres">
      <dgm:prSet presAssocID="{D577CE04-CE6E-4869-9BCF-F1ADFCB41B7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A862CEC-E77D-4A96-BE25-B7026781ED35}" type="pres">
      <dgm:prSet presAssocID="{E62DD70F-8046-4015-8546-AE801271F2F5}" presName="spacer" presStyleCnt="0"/>
      <dgm:spPr/>
    </dgm:pt>
    <dgm:pt modelId="{97379A84-DA8F-44E7-AA42-6813A731B763}" type="pres">
      <dgm:prSet presAssocID="{6D76F137-F1D5-4376-B0DC-0B10B802374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E946419-363D-4C0A-80BA-81A49EC214A8}" type="presOf" srcId="{D577CE04-CE6E-4869-9BCF-F1ADFCB41B70}" destId="{43A06692-6CA4-4FDF-A47A-ECECE35D34C8}" srcOrd="0" destOrd="0" presId="urn:microsoft.com/office/officeart/2005/8/layout/vList2"/>
    <dgm:cxn modelId="{BEA17449-A605-4293-985E-81DB00883183}" type="presOf" srcId="{2ABACD72-D267-4E44-92D4-F62E7F7179A6}" destId="{D4DF795E-43B9-4A89-AA44-C2953D596E48}" srcOrd="0" destOrd="0" presId="urn:microsoft.com/office/officeart/2005/8/layout/vList2"/>
    <dgm:cxn modelId="{CBF06779-613E-499A-819B-F8823459AEA4}" srcId="{2ABACD72-D267-4E44-92D4-F62E7F7179A6}" destId="{6D76F137-F1D5-4376-B0DC-0B10B8023748}" srcOrd="2" destOrd="0" parTransId="{F5A15A78-636E-462C-B006-5482A82BF6CF}" sibTransId="{A8D2BDA3-0897-4B38-A9C4-177BB3994CB8}"/>
    <dgm:cxn modelId="{02C59BA9-4E03-4B38-8711-F311B6B72893}" srcId="{2ABACD72-D267-4E44-92D4-F62E7F7179A6}" destId="{011A9910-220B-4707-A631-28653C198F04}" srcOrd="0" destOrd="0" parTransId="{838059FC-A291-4CFE-B734-63C2B54FD568}" sibTransId="{00A80997-C086-4DA5-B2D5-5288A47B14C7}"/>
    <dgm:cxn modelId="{9C48A6C4-6C4D-449B-99AB-F976274AB919}" type="presOf" srcId="{011A9910-220B-4707-A631-28653C198F04}" destId="{F7D61FCA-E976-4CC8-BFE4-2DEE002939AC}" srcOrd="0" destOrd="0" presId="urn:microsoft.com/office/officeart/2005/8/layout/vList2"/>
    <dgm:cxn modelId="{157841F9-7002-4225-ABF1-1E51839DF9A1}" type="presOf" srcId="{6D76F137-F1D5-4376-B0DC-0B10B8023748}" destId="{97379A84-DA8F-44E7-AA42-6813A731B763}" srcOrd="0" destOrd="0" presId="urn:microsoft.com/office/officeart/2005/8/layout/vList2"/>
    <dgm:cxn modelId="{FE9CA5FF-4E4F-49DA-BF98-0731E6977A6D}" srcId="{2ABACD72-D267-4E44-92D4-F62E7F7179A6}" destId="{D577CE04-CE6E-4869-9BCF-F1ADFCB41B70}" srcOrd="1" destOrd="0" parTransId="{7E2FD37F-C699-4DEF-8FFE-DC45BA119697}" sibTransId="{E62DD70F-8046-4015-8546-AE801271F2F5}"/>
    <dgm:cxn modelId="{9E7C44D0-5DB3-44A7-9A60-50D236CA77E5}" type="presParOf" srcId="{D4DF795E-43B9-4A89-AA44-C2953D596E48}" destId="{F7D61FCA-E976-4CC8-BFE4-2DEE002939AC}" srcOrd="0" destOrd="0" presId="urn:microsoft.com/office/officeart/2005/8/layout/vList2"/>
    <dgm:cxn modelId="{AD5E5287-BC6B-4156-9BD4-5DB7697370E2}" type="presParOf" srcId="{D4DF795E-43B9-4A89-AA44-C2953D596E48}" destId="{92C57A24-D954-4930-9763-34D82D4A157F}" srcOrd="1" destOrd="0" presId="urn:microsoft.com/office/officeart/2005/8/layout/vList2"/>
    <dgm:cxn modelId="{D44630F4-599B-44F7-9314-87AE036182E2}" type="presParOf" srcId="{D4DF795E-43B9-4A89-AA44-C2953D596E48}" destId="{43A06692-6CA4-4FDF-A47A-ECECE35D34C8}" srcOrd="2" destOrd="0" presId="urn:microsoft.com/office/officeart/2005/8/layout/vList2"/>
    <dgm:cxn modelId="{B9B169CD-558D-4E5B-A264-6D2B6E397CBE}" type="presParOf" srcId="{D4DF795E-43B9-4A89-AA44-C2953D596E48}" destId="{EA862CEC-E77D-4A96-BE25-B7026781ED35}" srcOrd="3" destOrd="0" presId="urn:microsoft.com/office/officeart/2005/8/layout/vList2"/>
    <dgm:cxn modelId="{F225A429-217E-472A-9EEC-1D616DDCB414}" type="presParOf" srcId="{D4DF795E-43B9-4A89-AA44-C2953D596E48}" destId="{97379A84-DA8F-44E7-AA42-6813A731B76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28C9E2-89A7-49A5-97E7-19D900C05405}">
      <dsp:nvSpPr>
        <dsp:cNvPr id="0" name=""/>
        <dsp:cNvSpPr/>
      </dsp:nvSpPr>
      <dsp:spPr>
        <a:xfrm>
          <a:off x="1984" y="1332480"/>
          <a:ext cx="3722005" cy="18610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200" kern="1200" dirty="0"/>
            <a:t>«статические компоненты»</a:t>
          </a:r>
        </a:p>
      </dsp:txBody>
      <dsp:txXfrm>
        <a:off x="1984" y="1332480"/>
        <a:ext cx="3722005" cy="1861002"/>
      </dsp:txXfrm>
    </dsp:sp>
    <dsp:sp modelId="{AEF53665-8959-4803-A296-798CF78C16D6}">
      <dsp:nvSpPr>
        <dsp:cNvPr id="0" name=""/>
        <dsp:cNvSpPr/>
      </dsp:nvSpPr>
      <dsp:spPr>
        <a:xfrm>
          <a:off x="4505610" y="1332480"/>
          <a:ext cx="3722005" cy="18610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200" kern="1200" dirty="0"/>
            <a:t>«динамические компоненты»</a:t>
          </a:r>
        </a:p>
      </dsp:txBody>
      <dsp:txXfrm>
        <a:off x="4505610" y="1332480"/>
        <a:ext cx="3722005" cy="1861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8C42B5-04AD-4ECC-9739-7076056DC6D7}">
      <dsp:nvSpPr>
        <dsp:cNvPr id="0" name=""/>
        <dsp:cNvSpPr/>
      </dsp:nvSpPr>
      <dsp:spPr>
        <a:xfrm>
          <a:off x="0" y="0"/>
          <a:ext cx="5632704" cy="81444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/>
            <a:t>НАЦИОНАЛЬНЫЙ ХАРАКТЕР</a:t>
          </a:r>
        </a:p>
      </dsp:txBody>
      <dsp:txXfrm>
        <a:off x="23854" y="23854"/>
        <a:ext cx="4658562" cy="766739"/>
      </dsp:txXfrm>
    </dsp:sp>
    <dsp:sp modelId="{3DCCD983-1BA6-4F78-A696-23D65C581448}">
      <dsp:nvSpPr>
        <dsp:cNvPr id="0" name=""/>
        <dsp:cNvSpPr/>
      </dsp:nvSpPr>
      <dsp:spPr>
        <a:xfrm>
          <a:off x="420624" y="927564"/>
          <a:ext cx="5632704" cy="814447"/>
        </a:xfrm>
        <a:prstGeom prst="roundRect">
          <a:avLst>
            <a:gd name="adj" fmla="val 10000"/>
          </a:avLst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/>
            <a:t>НАЦИОНАЛЬНЫЙ ТЕМПЕРАМЕНТ</a:t>
          </a:r>
        </a:p>
      </dsp:txBody>
      <dsp:txXfrm>
        <a:off x="444478" y="951418"/>
        <a:ext cx="4634981" cy="766739"/>
      </dsp:txXfrm>
    </dsp:sp>
    <dsp:sp modelId="{E59D27B7-3284-4DC2-9A8B-0E51115A2DF3}">
      <dsp:nvSpPr>
        <dsp:cNvPr id="0" name=""/>
        <dsp:cNvSpPr/>
      </dsp:nvSpPr>
      <dsp:spPr>
        <a:xfrm>
          <a:off x="841247" y="1855129"/>
          <a:ext cx="5632704" cy="814447"/>
        </a:xfrm>
        <a:prstGeom prst="roundRect">
          <a:avLst>
            <a:gd name="adj" fmla="val 1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/>
            <a:t>НАЦИОНАЛЬНЫЙ СКЛАД УМА</a:t>
          </a:r>
        </a:p>
      </dsp:txBody>
      <dsp:txXfrm>
        <a:off x="865101" y="1878983"/>
        <a:ext cx="4634981" cy="766739"/>
      </dsp:txXfrm>
    </dsp:sp>
    <dsp:sp modelId="{79757992-11CC-4A2E-A86E-3F3FEF2DA352}">
      <dsp:nvSpPr>
        <dsp:cNvPr id="0" name=""/>
        <dsp:cNvSpPr/>
      </dsp:nvSpPr>
      <dsp:spPr>
        <a:xfrm>
          <a:off x="1261871" y="2782694"/>
          <a:ext cx="5632704" cy="814447"/>
        </a:xfrm>
        <a:prstGeom prst="roundRect">
          <a:avLst>
            <a:gd name="adj" fmla="val 10000"/>
          </a:avLst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/>
            <a:t>НАЦИОНАЛЬНЫЕ ЧУВСТВА И НАСТРОЕНИЯ</a:t>
          </a:r>
          <a:endParaRPr lang="ru-RU" sz="2100" kern="1200" dirty="0"/>
        </a:p>
      </dsp:txBody>
      <dsp:txXfrm>
        <a:off x="1285725" y="2806548"/>
        <a:ext cx="4634981" cy="766739"/>
      </dsp:txXfrm>
    </dsp:sp>
    <dsp:sp modelId="{DD81BD5C-299B-4E3C-B3A3-6551B2A86EEA}">
      <dsp:nvSpPr>
        <dsp:cNvPr id="0" name=""/>
        <dsp:cNvSpPr/>
      </dsp:nvSpPr>
      <dsp:spPr>
        <a:xfrm>
          <a:off x="1682495" y="3710258"/>
          <a:ext cx="5632704" cy="814447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/>
            <a:t>НАЦИОНАЛЬНЫЕ ТРАДИЦИИ И ПРИВЫЧКИ</a:t>
          </a:r>
          <a:endParaRPr lang="ru-RU" sz="2100" kern="1200" dirty="0"/>
        </a:p>
      </dsp:txBody>
      <dsp:txXfrm>
        <a:off x="1706349" y="3734112"/>
        <a:ext cx="4634981" cy="766739"/>
      </dsp:txXfrm>
    </dsp:sp>
    <dsp:sp modelId="{A03568F7-6282-45A9-B0DE-A50EBD670CC7}">
      <dsp:nvSpPr>
        <dsp:cNvPr id="0" name=""/>
        <dsp:cNvSpPr/>
      </dsp:nvSpPr>
      <dsp:spPr>
        <a:xfrm>
          <a:off x="5103313" y="594998"/>
          <a:ext cx="529390" cy="52939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/>
        </a:p>
      </dsp:txBody>
      <dsp:txXfrm>
        <a:off x="5222426" y="594998"/>
        <a:ext cx="291164" cy="398366"/>
      </dsp:txXfrm>
    </dsp:sp>
    <dsp:sp modelId="{278C0117-15FC-4564-A2CB-9A4991D9D68B}">
      <dsp:nvSpPr>
        <dsp:cNvPr id="0" name=""/>
        <dsp:cNvSpPr/>
      </dsp:nvSpPr>
      <dsp:spPr>
        <a:xfrm>
          <a:off x="5523937" y="1522563"/>
          <a:ext cx="529390" cy="52939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283075"/>
            <a:satOff val="-25115"/>
            <a:lumOff val="-25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283075"/>
              <a:satOff val="-25115"/>
              <a:lumOff val="-25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/>
        </a:p>
      </dsp:txBody>
      <dsp:txXfrm>
        <a:off x="5643050" y="1522563"/>
        <a:ext cx="291164" cy="398366"/>
      </dsp:txXfrm>
    </dsp:sp>
    <dsp:sp modelId="{8644CE7E-8CC7-4631-BFE3-5AB93D57A479}">
      <dsp:nvSpPr>
        <dsp:cNvPr id="0" name=""/>
        <dsp:cNvSpPr/>
      </dsp:nvSpPr>
      <dsp:spPr>
        <a:xfrm>
          <a:off x="5944561" y="2436554"/>
          <a:ext cx="529390" cy="52939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566151"/>
            <a:satOff val="-50231"/>
            <a:lumOff val="-513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566151"/>
              <a:satOff val="-50231"/>
              <a:lumOff val="-5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/>
        </a:p>
      </dsp:txBody>
      <dsp:txXfrm>
        <a:off x="6063674" y="2436554"/>
        <a:ext cx="291164" cy="398366"/>
      </dsp:txXfrm>
    </dsp:sp>
    <dsp:sp modelId="{F48C3A92-CCF4-43B4-B611-F12A79C27D2A}">
      <dsp:nvSpPr>
        <dsp:cNvPr id="0" name=""/>
        <dsp:cNvSpPr/>
      </dsp:nvSpPr>
      <dsp:spPr>
        <a:xfrm>
          <a:off x="6365185" y="3373168"/>
          <a:ext cx="529390" cy="52939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849226"/>
            <a:satOff val="-75346"/>
            <a:lumOff val="-76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226"/>
              <a:satOff val="-75346"/>
              <a:lumOff val="-7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/>
        </a:p>
      </dsp:txBody>
      <dsp:txXfrm>
        <a:off x="6484298" y="3373168"/>
        <a:ext cx="291164" cy="3983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71E58B-E713-478D-AD9A-8671BA7B018D}">
      <dsp:nvSpPr>
        <dsp:cNvPr id="0" name=""/>
        <dsp:cNvSpPr/>
      </dsp:nvSpPr>
      <dsp:spPr>
        <a:xfrm>
          <a:off x="0" y="10752"/>
          <a:ext cx="6513603" cy="13903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500" kern="1200"/>
            <a:t>Мотивационные особенности</a:t>
          </a:r>
        </a:p>
      </dsp:txBody>
      <dsp:txXfrm>
        <a:off x="67873" y="78625"/>
        <a:ext cx="6377857" cy="1254634"/>
      </dsp:txXfrm>
    </dsp:sp>
    <dsp:sp modelId="{7C7DF6DE-B352-48B0-AC12-608ABB6AC8FE}">
      <dsp:nvSpPr>
        <dsp:cNvPr id="0" name=""/>
        <dsp:cNvSpPr/>
      </dsp:nvSpPr>
      <dsp:spPr>
        <a:xfrm>
          <a:off x="0" y="1501932"/>
          <a:ext cx="6513603" cy="1390380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500" kern="1200"/>
            <a:t>Интеллектуальные особенности</a:t>
          </a:r>
        </a:p>
      </dsp:txBody>
      <dsp:txXfrm>
        <a:off x="67873" y="1569805"/>
        <a:ext cx="6377857" cy="1254634"/>
      </dsp:txXfrm>
    </dsp:sp>
    <dsp:sp modelId="{C525B64D-86B5-48EE-A158-5C5D0C4D4140}">
      <dsp:nvSpPr>
        <dsp:cNvPr id="0" name=""/>
        <dsp:cNvSpPr/>
      </dsp:nvSpPr>
      <dsp:spPr>
        <a:xfrm>
          <a:off x="0" y="2993113"/>
          <a:ext cx="6513603" cy="1390380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500" kern="1200"/>
            <a:t>Эмоционально-волевые особенности</a:t>
          </a:r>
        </a:p>
      </dsp:txBody>
      <dsp:txXfrm>
        <a:off x="67873" y="3060986"/>
        <a:ext cx="6377857" cy="1254634"/>
      </dsp:txXfrm>
    </dsp:sp>
    <dsp:sp modelId="{ED5240FD-058B-4804-A4EA-3509EF69BB2F}">
      <dsp:nvSpPr>
        <dsp:cNvPr id="0" name=""/>
        <dsp:cNvSpPr/>
      </dsp:nvSpPr>
      <dsp:spPr>
        <a:xfrm>
          <a:off x="0" y="4484293"/>
          <a:ext cx="6513603" cy="139038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500" kern="1200"/>
            <a:t>Коммуникативные особенности</a:t>
          </a:r>
        </a:p>
      </dsp:txBody>
      <dsp:txXfrm>
        <a:off x="67873" y="4552166"/>
        <a:ext cx="6377857" cy="12546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D61FCA-E976-4CC8-BFE4-2DEE002939AC}">
      <dsp:nvSpPr>
        <dsp:cNvPr id="0" name=""/>
        <dsp:cNvSpPr/>
      </dsp:nvSpPr>
      <dsp:spPr>
        <a:xfrm>
          <a:off x="0" y="71964"/>
          <a:ext cx="6089650" cy="176139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/>
            <a:t>Трудолюбие японца — это кропотливость, терпеливость, ловкость, прилежание, упорство. </a:t>
          </a:r>
        </a:p>
      </dsp:txBody>
      <dsp:txXfrm>
        <a:off x="85984" y="157948"/>
        <a:ext cx="5917682" cy="1589430"/>
      </dsp:txXfrm>
    </dsp:sp>
    <dsp:sp modelId="{43A06692-6CA4-4FDF-A47A-ECECE35D34C8}">
      <dsp:nvSpPr>
        <dsp:cNvPr id="0" name=""/>
        <dsp:cNvSpPr/>
      </dsp:nvSpPr>
      <dsp:spPr>
        <a:xfrm>
          <a:off x="0" y="1905363"/>
          <a:ext cx="6089650" cy="1761398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/>
            <a:t>Трудолюбие немца – это аккуратность, основательность, пунктуальность, точность, дисциплинированность. </a:t>
          </a:r>
        </a:p>
      </dsp:txBody>
      <dsp:txXfrm>
        <a:off x="85984" y="1991347"/>
        <a:ext cx="5917682" cy="1589430"/>
      </dsp:txXfrm>
    </dsp:sp>
    <dsp:sp modelId="{97379A84-DA8F-44E7-AA42-6813A731B763}">
      <dsp:nvSpPr>
        <dsp:cNvPr id="0" name=""/>
        <dsp:cNvSpPr/>
      </dsp:nvSpPr>
      <dsp:spPr>
        <a:xfrm>
          <a:off x="0" y="3738761"/>
          <a:ext cx="6089650" cy="1761398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/>
            <a:t>Трудолюбие американца – это размах, энергичная напористость, неиссякаемый деловой азарт, склонность к риску, инициативность, рационализм</a:t>
          </a:r>
        </a:p>
      </dsp:txBody>
      <dsp:txXfrm>
        <a:off x="85984" y="3824745"/>
        <a:ext cx="5917682" cy="15894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ED63D3-02C3-4D4E-BAA0-34466EFDF6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D6A464A-99B8-4944-9C3C-E177CC17CC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548AFFA-4B4E-4345-9434-DD95D8A50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F894D-3C53-4565-84D4-893A0EDE65BA}" type="datetimeFigureOut">
              <a:rPr lang="ru-RU" smtClean="0"/>
              <a:t>09.10.2019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9D8020B-060A-46EF-8D77-03CE642C8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0B0747-1CF3-4FC2-BF09-FAD0720B7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5862-9882-4F8D-8BA9-8DBB190BD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4511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76955-DFEF-4C40-A862-DC4737D0F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70D942-C2F5-4054-B7EE-75357E2C0E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0C53C14-6E98-4866-BF9B-6F64BCB4F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F894D-3C53-4565-84D4-893A0EDE65BA}" type="datetimeFigureOut">
              <a:rPr lang="ru-RU" smtClean="0"/>
              <a:t>09.10.2019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3F6DDF5-E6C4-48BB-B88D-E20E9B989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85C632-60F5-401E-9B9D-2ECC0C7A0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5862-9882-4F8D-8BA9-8DBB190BD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197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963B6B-9845-480A-BAC8-3947D97CB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B1EDE61-D351-4824-B399-611C2FF2BE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0517248-A3B0-4DF9-9EBB-C278C059B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F894D-3C53-4565-84D4-893A0EDE65BA}" type="datetimeFigureOut">
              <a:rPr lang="ru-RU" smtClean="0"/>
              <a:t>09.10.2019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22B89D-5B2A-4412-86A2-C7BA6B337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15FE6DC-3EED-40D9-A64B-C4F0108C3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5862-9882-4F8D-8BA9-8DBB190BD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7591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44EBE7-32B6-484B-A393-EB5F385BE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B7E78E4-CE26-4C13-9C8D-FCDF944AEC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6623A17-5848-4E9B-8872-83ADA8DA29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0A5BB96-8E4E-4ECF-98DE-FA546D3B1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F894D-3C53-4565-84D4-893A0EDE65BA}" type="datetimeFigureOut">
              <a:rPr lang="ru-RU" smtClean="0"/>
              <a:t>09.10.2019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D62FAB9-432E-4AB9-8A8C-3A28CDFF4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0F7C7B6-1A1C-4DF6-9D2F-BAACE4584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5862-9882-4F8D-8BA9-8DBB190BD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4447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640222-CB43-4E4E-BA3A-458D2944B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A7A6784-2C8C-4B04-AD00-4059269122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98E690E-78C8-465E-92C1-FF1DD73729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6A3DA56-21CA-4EDA-AA84-74C7322550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BA62153-188F-47CC-952B-D984E944B0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24A1969-1990-4A06-B131-CEEA32C9A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F894D-3C53-4565-84D4-893A0EDE65BA}" type="datetimeFigureOut">
              <a:rPr lang="ru-RU" smtClean="0"/>
              <a:t>09.10.2019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7D0937D-8208-4595-A22E-E2C88CF5D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6770D8C-04DB-4A2E-A1E1-260F1D53D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5862-9882-4F8D-8BA9-8DBB190BD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3158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90CDA6-6F51-4918-A126-1140F0071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F396447-0AF5-4B09-B141-756196A76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F894D-3C53-4565-84D4-893A0EDE65BA}" type="datetimeFigureOut">
              <a:rPr lang="ru-RU" smtClean="0"/>
              <a:t>09.10.2019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4A83BB8-FE98-431A-9A32-99773904B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2725BE0-5193-4921-8218-356B7F3EE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5862-9882-4F8D-8BA9-8DBB190BD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913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ED58507-E0B5-4789-9E01-080D554D5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F894D-3C53-4565-84D4-893A0EDE65BA}" type="datetimeFigureOut">
              <a:rPr lang="ru-RU" smtClean="0"/>
              <a:t>09.10.2019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F0B32C0-BBE9-4A09-921C-BECC6E736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4DED13C-414F-439D-890E-1367C00E6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5862-9882-4F8D-8BA9-8DBB190BD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062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097B63-3895-4F9F-B1E9-0A252D070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5EBDF4-5B86-480E-AD29-3C6173F85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C76AC12-25D7-4873-BAE2-6D8EB7D42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F6B04C-4715-4129-B4CE-E679422DB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F894D-3C53-4565-84D4-893A0EDE65BA}" type="datetimeFigureOut">
              <a:rPr lang="ru-RU" smtClean="0"/>
              <a:t>09.10.2019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C5D09CA-F417-4636-9FAE-D80B7F291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26A0CC-779B-4022-A458-289A373E9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5862-9882-4F8D-8BA9-8DBB190BD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156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FA9742-0539-4E28-8E4C-C3BCC112A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FE72368-46A3-4F95-9955-A3A7217BF4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A3BFAFE-5CD5-4611-B383-F0AC869253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3F71980-6F28-4349-A067-9B45D687A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F894D-3C53-4565-84D4-893A0EDE65BA}" type="datetimeFigureOut">
              <a:rPr lang="ru-RU" smtClean="0"/>
              <a:t>09.10.2019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C94EAD6-FE19-4268-8A21-29A2CEEEA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C42C193-147B-409F-A29F-99E307AAF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5862-9882-4F8D-8BA9-8DBB190BD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6616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6DA2F4-D640-4C1F-9678-7020B22F7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1142CD0-6763-4EE6-989F-D5AE20DE79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8B105B3-D7F0-4AF2-ADA8-A3ADD211C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F894D-3C53-4565-84D4-893A0EDE65BA}" type="datetimeFigureOut">
              <a:rPr lang="ru-RU" smtClean="0"/>
              <a:t>09.10.2019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CE8907-8DC8-4AF5-8720-D8ADAF632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54A0D59-7102-41E7-A156-A5E341517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5862-9882-4F8D-8BA9-8DBB190BD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540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69217B7-88F8-4FA2-913A-A9E73395F7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9E12565-148A-4BC3-8147-9CA16B660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4138B4D-4716-4313-8D88-5FE3B398A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F894D-3C53-4565-84D4-893A0EDE65BA}" type="datetimeFigureOut">
              <a:rPr lang="ru-RU" smtClean="0"/>
              <a:t>09.10.2019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FBC5A83-1342-4845-A4BA-178D7C6D9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E3AE38-BA80-430F-B018-58F658242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5862-9882-4F8D-8BA9-8DBB190BD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1414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0405D6-1EFC-427A-BA76-3EEE8EFDC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0D6CF78-9096-4AF3-869F-C8DD61E9F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6334EC-BA9C-4E46-8EDB-D8E3183A59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F894D-3C53-4565-84D4-893A0EDE65BA}" type="datetimeFigureOut">
              <a:rPr lang="ru-RU" smtClean="0"/>
              <a:t>09.10.2019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6BD103-A286-4FB9-9189-A3323214CD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648011A-F01E-484C-B40B-8FE27E508D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A5862-9882-4F8D-8BA9-8DBB190BDD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523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6A1370-B25F-41BD-B124-E116518D96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Национальная психика: этнос и идентичность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2E79044-C7A1-4C8D-9A23-B6C9AADD55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Лекция по дисциплине </a:t>
            </a:r>
          </a:p>
          <a:p>
            <a:r>
              <a:rPr lang="ru-RU" dirty="0"/>
              <a:t>«Психология межкультурных коммуникаций»</a:t>
            </a:r>
          </a:p>
        </p:txBody>
      </p:sp>
    </p:spTree>
    <p:extLst>
      <p:ext uri="{BB962C8B-B14F-4D97-AF65-F5344CB8AC3E}">
        <p14:creationId xmlns:p14="http://schemas.microsoft.com/office/powerpoint/2010/main" val="3915217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E620AD-7C51-462D-9B71-2E28D651A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6657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Основные вопросы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86" name="Picture 2" descr="PPT - Презентация учебного курса &quot;Этнология США и Канады&quot;. С">
            <a:extLst>
              <a:ext uri="{FF2B5EF4-FFF2-40B4-BE49-F238E27FC236}">
                <a16:creationId xmlns:a16="http://schemas.microsoft.com/office/drawing/2014/main" id="{BFFB498B-F8DF-4EDE-A168-F3D2820E75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71" b="9788"/>
          <a:stretch/>
        </p:blipFill>
        <p:spPr bwMode="auto">
          <a:xfrm>
            <a:off x="2140012" y="2509911"/>
            <a:ext cx="7856877" cy="399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283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2050" name="Picture 2" descr="Этнос и этничность - презентация онлайн">
            <a:extLst>
              <a:ext uri="{FF2B5EF4-FFF2-40B4-BE49-F238E27FC236}">
                <a16:creationId xmlns:a16="http://schemas.microsoft.com/office/drawing/2014/main" id="{D209E7CA-9E88-4D7F-971F-75162D0556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68" r="1" b="13471"/>
          <a:stretch/>
        </p:blipFill>
        <p:spPr bwMode="auto">
          <a:xfrm rot="21480000">
            <a:off x="1137837" y="1003258"/>
            <a:ext cx="9916327" cy="476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0110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Примордиализм и конструктивизм: различия подходов. Этничност">
            <a:extLst>
              <a:ext uri="{FF2B5EF4-FFF2-40B4-BE49-F238E27FC236}">
                <a16:creationId xmlns:a16="http://schemas.microsoft.com/office/drawing/2014/main" id="{0E2D3002-789E-47B8-AF73-5FCCF747F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5275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Исследовательские традиции в изучении этничности Понятие этн">
            <a:extLst>
              <a:ext uri="{FF2B5EF4-FFF2-40B4-BE49-F238E27FC236}">
                <a16:creationId xmlns:a16="http://schemas.microsoft.com/office/drawing/2014/main" id="{B5D21526-DF6B-46FD-B984-06F7341B7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26131" y="1123527"/>
            <a:ext cx="6139733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6820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Глава 2. Понятийно-теоретический инструментарий курса">
            <a:extLst>
              <a:ext uri="{FF2B5EF4-FFF2-40B4-BE49-F238E27FC236}">
                <a16:creationId xmlns:a16="http://schemas.microsoft.com/office/drawing/2014/main" id="{CB05F024-4024-4997-B27A-190729F78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3" y="709613"/>
            <a:ext cx="8715375" cy="543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0228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CC03A6-96E9-4E27-A3F7-DD1D16D5F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0667" y="2187743"/>
            <a:ext cx="5293449" cy="248251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Примордиализм как научный подход к пониманию этноса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3F0A22E1-008E-4821-A8B5-BFAF42CC16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1" y="2743201"/>
            <a:ext cx="1371600" cy="1371600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049ED5FB-1899-44F5-AABD-5A32F8F0E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468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Основные теории этноса и этногенеза - презентация онлайн">
            <a:extLst>
              <a:ext uri="{FF2B5EF4-FFF2-40B4-BE49-F238E27FC236}">
                <a16:creationId xmlns:a16="http://schemas.microsoft.com/office/drawing/2014/main" id="{BAC69274-2B5D-417C-A056-6E9D58CCAA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73" r="1" b="1"/>
          <a:stretch/>
        </p:blipFill>
        <p:spPr bwMode="auto">
          <a:xfrm>
            <a:off x="643467" y="643467"/>
            <a:ext cx="10905066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75931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Этнос и культура. (Тема 9) - презентация, доклад, проект">
            <a:extLst>
              <a:ext uri="{FF2B5EF4-FFF2-40B4-BE49-F238E27FC236}">
                <a16:creationId xmlns:a16="http://schemas.microsoft.com/office/drawing/2014/main" id="{2E4CB7B1-AB1F-4D12-8A36-1E2848EBE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1955" y="643466"/>
            <a:ext cx="7428089" cy="55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8005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Что такое &quot;примордиализм&quot; - Презентация 123138-79">
            <a:extLst>
              <a:ext uri="{FF2B5EF4-FFF2-40B4-BE49-F238E27FC236}">
                <a16:creationId xmlns:a16="http://schemas.microsoft.com/office/drawing/2014/main" id="{1B268879-4AF8-4F3B-BC5D-C4EF46D1F9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2792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Управление национальными отношениями в России Вводная лекция">
            <a:extLst>
              <a:ext uri="{FF2B5EF4-FFF2-40B4-BE49-F238E27FC236}">
                <a16:creationId xmlns:a16="http://schemas.microsoft.com/office/drawing/2014/main" id="{3D77A9B8-E1E1-4531-B0DB-725C14DA6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26131" y="1123527"/>
            <a:ext cx="6139733" cy="46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4507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Подходы - Презентация 182981-6">
            <a:extLst>
              <a:ext uri="{FF2B5EF4-FFF2-40B4-BE49-F238E27FC236}">
                <a16:creationId xmlns:a16="http://schemas.microsoft.com/office/drawing/2014/main" id="{947C78CB-DBD6-431F-8544-93BD0E3ED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1809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Теории этнических процессов.">
            <a:extLst>
              <a:ext uri="{FF2B5EF4-FFF2-40B4-BE49-F238E27FC236}">
                <a16:creationId xmlns:a16="http://schemas.microsoft.com/office/drawing/2014/main" id="{E5A6EABE-4BF2-4805-B470-DC0F5C662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351844"/>
            <a:ext cx="10905066" cy="4154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9417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Этносоциология как отрасль социологического знания - презент">
            <a:extLst>
              <a:ext uri="{FF2B5EF4-FFF2-40B4-BE49-F238E27FC236}">
                <a16:creationId xmlns:a16="http://schemas.microsoft.com/office/drawing/2014/main" id="{5379D5D0-F1F7-46DD-A6B0-72DB6112F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0"/>
            <a:ext cx="9156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43294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Презентация на тему &quot;Этнос: подходы к определению&quot; неотсорти">
            <a:extLst>
              <a:ext uri="{FF2B5EF4-FFF2-40B4-BE49-F238E27FC236}">
                <a16:creationId xmlns:a16="http://schemas.microsoft.com/office/drawing/2014/main" id="{1155DFF4-1F54-4918-A2A2-C7F361067B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1955" y="643466"/>
            <a:ext cx="7428089" cy="55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4682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Этнос и этничность - презентация онлайн">
            <a:extLst>
              <a:ext uri="{FF2B5EF4-FFF2-40B4-BE49-F238E27FC236}">
                <a16:creationId xmlns:a16="http://schemas.microsoft.com/office/drawing/2014/main" id="{F4AAFEB5-7F14-4FDD-BD01-A23D307AE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0"/>
            <a:ext cx="9156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9793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Теоретические подходы к изучению международных отношений - п">
            <a:extLst>
              <a:ext uri="{FF2B5EF4-FFF2-40B4-BE49-F238E27FC236}">
                <a16:creationId xmlns:a16="http://schemas.microsoft.com/office/drawing/2014/main" id="{6C1EEFBC-DE94-4EE4-AFEE-8C45A39D28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9617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Педагогические технологии дистанционного обучения - презента">
            <a:extLst>
              <a:ext uri="{FF2B5EF4-FFF2-40B4-BE49-F238E27FC236}">
                <a16:creationId xmlns:a16="http://schemas.microsoft.com/office/drawing/2014/main" id="{6C3D5A9F-14C9-4325-994A-B6A26CCDA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0"/>
            <a:ext cx="9156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7641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Исследовательские традиции в изучении этничности Понятие этн">
            <a:extLst>
              <a:ext uri="{FF2B5EF4-FFF2-40B4-BE49-F238E27FC236}">
                <a16:creationId xmlns:a16="http://schemas.microsoft.com/office/drawing/2014/main" id="{DD4E310A-1AF5-46A4-AEE1-7329D873C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1955" y="643466"/>
            <a:ext cx="7428089" cy="55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8043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Тренинг для классных руководителей &amp;quot;Формы толерантности">
            <a:extLst>
              <a:ext uri="{FF2B5EF4-FFF2-40B4-BE49-F238E27FC236}">
                <a16:creationId xmlns:a16="http://schemas.microsoft.com/office/drawing/2014/main" id="{75606F49-C69B-4B4F-AE8B-9BE4B0736E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42" b="13558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25005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Заблуждения в социальном познании - online presentation">
            <a:extLst>
              <a:ext uri="{FF2B5EF4-FFF2-40B4-BE49-F238E27FC236}">
                <a16:creationId xmlns:a16="http://schemas.microsoft.com/office/drawing/2014/main" id="{BEAD1C87-F985-4685-9667-EBFFA52CA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695325"/>
            <a:ext cx="9753600" cy="546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388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4D39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42" name="Picture 2" descr="Читать книгу Введение в политическую теорию для бакалавров.">
            <a:extLst>
              <a:ext uri="{FF2B5EF4-FFF2-40B4-BE49-F238E27FC236}">
                <a16:creationId xmlns:a16="http://schemas.microsoft.com/office/drawing/2014/main" id="{92FA1D5B-1BCE-4E98-8606-C723A8413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5474" y="1176793"/>
            <a:ext cx="5303960" cy="4548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65365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90572" cy="6858000"/>
          </a:xfrm>
          <a:prstGeom prst="rect">
            <a:avLst/>
          </a:prstGeom>
          <a:gradFill>
            <a:gsLst>
              <a:gs pos="0">
                <a:srgbClr val="E3411B">
                  <a:lumMod val="90000"/>
                </a:srgbClr>
              </a:gs>
              <a:gs pos="25000">
                <a:srgbClr val="E3411B">
                  <a:lumMod val="90000"/>
                </a:srgb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A10BB7-C21E-403A-B9FD-6C8095C77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Определение этноса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A7D382-888E-42F3-980A-7E10001173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ru-RU" sz="2400">
                <a:solidFill>
                  <a:srgbClr val="000000"/>
                </a:solidFill>
              </a:rPr>
              <a:t>С позиции психолога можно определить этнос как устойчивую в своем существовании группу людей, осознающих себя ее членами на основе любых признаков, воспринимаемых как этнодифференцирующие (Стефаненко Н.Г., 1999)</a:t>
            </a:r>
          </a:p>
        </p:txBody>
      </p:sp>
    </p:spTree>
    <p:extLst>
      <p:ext uri="{BB962C8B-B14F-4D97-AF65-F5344CB8AC3E}">
        <p14:creationId xmlns:p14="http://schemas.microsoft.com/office/powerpoint/2010/main" val="6735663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90572" cy="6858000"/>
          </a:xfrm>
          <a:prstGeom prst="rect">
            <a:avLst/>
          </a:prstGeom>
          <a:gradFill>
            <a:gsLst>
              <a:gs pos="0">
                <a:schemeClr val="accent6">
                  <a:lumMod val="90000"/>
                </a:schemeClr>
              </a:gs>
              <a:gs pos="25000">
                <a:schemeClr val="accent6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19C918-2874-4E77-83A0-5ADF0A87C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FFFF"/>
                </a:solidFill>
              </a:rPr>
              <a:t>Национальная психика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246C6D-D1CE-447B-AFF0-F4448C436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ru-RU" sz="2400" dirty="0">
                <a:solidFill>
                  <a:srgbClr val="000000"/>
                </a:solidFill>
              </a:rPr>
              <a:t>Что определяет устойчивость этноса?</a:t>
            </a:r>
          </a:p>
        </p:txBody>
      </p:sp>
    </p:spTree>
    <p:extLst>
      <p:ext uri="{BB962C8B-B14F-4D97-AF65-F5344CB8AC3E}">
        <p14:creationId xmlns:p14="http://schemas.microsoft.com/office/powerpoint/2010/main" val="32157250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Этническая психология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Этнопсихологические феномены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Феномен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Явление, которое можно познать только на своем опыте, </a:t>
            </a:r>
            <a:r>
              <a:rPr lang="ja-JP" altLang="en-US"/>
              <a:t> 经验 </a:t>
            </a:r>
            <a:r>
              <a:rPr lang="en-US" dirty="0" err="1"/>
              <a:t>jīngyàn</a:t>
            </a:r>
            <a:r>
              <a:rPr lang="ru-RU" dirty="0"/>
              <a:t> переживая </a:t>
            </a:r>
            <a:r>
              <a:rPr lang="ja-JP" altLang="en-US"/>
              <a:t> 的动</a:t>
            </a:r>
            <a:r>
              <a:rPr lang="ru-RU" dirty="0"/>
              <a:t> его.</a:t>
            </a:r>
          </a:p>
          <a:p>
            <a:pPr>
              <a:buNone/>
            </a:pPr>
            <a:r>
              <a:rPr lang="ru-RU" dirty="0"/>
              <a:t>Например, к таким явлениям можно отнести:</a:t>
            </a:r>
          </a:p>
          <a:p>
            <a:r>
              <a:rPr lang="ru-RU" dirty="0"/>
              <a:t>Любовь</a:t>
            </a:r>
          </a:p>
          <a:p>
            <a:r>
              <a:rPr lang="ru-RU" dirty="0"/>
              <a:t>«Культурный шок» </a:t>
            </a:r>
            <a:r>
              <a:rPr lang="ja-JP" altLang="en-US"/>
              <a:t>文化冲击</a:t>
            </a:r>
            <a:endParaRPr lang="ru-RU" dirty="0"/>
          </a:p>
          <a:p>
            <a:r>
              <a:rPr lang="ru-RU" dirty="0"/>
              <a:t>Честность </a:t>
            </a:r>
            <a:r>
              <a:rPr lang="ja-JP" altLang="en-US"/>
              <a:t>诚实</a:t>
            </a:r>
            <a:endParaRPr lang="ru-RU" dirty="0"/>
          </a:p>
          <a:p>
            <a:r>
              <a:rPr lang="ru-RU" dirty="0"/>
              <a:t>Успех </a:t>
            </a:r>
            <a:r>
              <a:rPr lang="ja-JP" altLang="en-US"/>
              <a:t>成功</a:t>
            </a:r>
            <a:endParaRPr lang="ru-RU" dirty="0"/>
          </a:p>
          <a:p>
            <a:r>
              <a:rPr lang="zh-CN" altLang="en-US" dirty="0"/>
              <a:t>个初次参加现代战斗者的感受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Этнопсихологические феномены – это групповые явления</a:t>
            </a:r>
          </a:p>
        </p:txBody>
      </p:sp>
      <p:pic>
        <p:nvPicPr>
          <p:cNvPr id="12" name="Content Placeholder 11" descr="u_1d9e175ccfe140e56fc4306760c54c74_8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51585" y="1885986"/>
            <a:ext cx="8017607" cy="4495342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Понятие этноса как группы</a:t>
            </a:r>
          </a:p>
        </p:txBody>
      </p:sp>
      <p:pic>
        <p:nvPicPr>
          <p:cNvPr id="5" name="Content Placeholder 4" descr="0008-008-Etnos-istoricheski-slozhivshajasja-obschnost-ljudej-obedinennye-jazyko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11624" y="1324901"/>
            <a:ext cx="7200800" cy="5130569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Этническое сознание</a:t>
            </a:r>
          </a:p>
        </p:txBody>
      </p:sp>
      <p:graphicFrame>
        <p:nvGraphicFramePr>
          <p:cNvPr id="21" name="Content Placeholder 20"/>
          <p:cNvGraphicFramePr>
            <a:graphicFrameLocks noGrp="1"/>
          </p:cNvGraphicFramePr>
          <p:nvPr>
            <p:ph idx="1"/>
          </p:nvPr>
        </p:nvGraphicFramePr>
        <p:xfrm>
          <a:off x="1981200" y="160020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0015-020-Osnovnye-napravlenija-dejatelnosti-laboratorii.jpg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/>
          <a:srcRect t="8043" b="11600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2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/>
              <a:t>Статические компоненты этнической психики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525516" y="3417573"/>
            <a:ext cx="4593021" cy="26198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/>
              <a:t>Это феномены, которые очень трудно исследовать при помощи научных методов, но которые составляют основу этнической идентичности представителя конкретного этноса.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F7D788E-2C1B-4EF4-8719-12613771F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452"/>
          </a:xfrm>
          <a:prstGeom prst="rect">
            <a:avLst/>
          </a:prstGeom>
          <a:solidFill>
            <a:srgbClr val="40404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4949" y="3499076"/>
            <a:ext cx="6053558" cy="2424774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Идентичность	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C54E824-C0F4-480B-BC88-689F50C45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6199" y="548"/>
            <a:ext cx="4349752" cy="3142889"/>
          </a:xfrm>
          <a:custGeom>
            <a:avLst/>
            <a:gdLst>
              <a:gd name="connsiteX0" fmla="*/ 229420 w 4349752"/>
              <a:gd name="connsiteY0" fmla="*/ 0 h 3142889"/>
              <a:gd name="connsiteX1" fmla="*/ 4120333 w 4349752"/>
              <a:gd name="connsiteY1" fmla="*/ 0 h 3142889"/>
              <a:gd name="connsiteX2" fmla="*/ 4178840 w 4349752"/>
              <a:gd name="connsiteY2" fmla="*/ 121453 h 3142889"/>
              <a:gd name="connsiteX3" fmla="*/ 4349752 w 4349752"/>
              <a:gd name="connsiteY3" fmla="*/ 968013 h 3142889"/>
              <a:gd name="connsiteX4" fmla="*/ 2174876 w 4349752"/>
              <a:gd name="connsiteY4" fmla="*/ 3142889 h 3142889"/>
              <a:gd name="connsiteX5" fmla="*/ 0 w 4349752"/>
              <a:gd name="connsiteY5" fmla="*/ 968013 h 3142889"/>
              <a:gd name="connsiteX6" fmla="*/ 170913 w 4349752"/>
              <a:gd name="connsiteY6" fmla="*/ 121453 h 3142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49752" h="3142889">
                <a:moveTo>
                  <a:pt x="229420" y="0"/>
                </a:moveTo>
                <a:lnTo>
                  <a:pt x="4120333" y="0"/>
                </a:lnTo>
                <a:lnTo>
                  <a:pt x="4178840" y="121453"/>
                </a:lnTo>
                <a:cubicBezTo>
                  <a:pt x="4288894" y="381652"/>
                  <a:pt x="4349752" y="667725"/>
                  <a:pt x="4349752" y="968013"/>
                </a:cubicBezTo>
                <a:cubicBezTo>
                  <a:pt x="4349752" y="2169164"/>
                  <a:pt x="3376027" y="3142889"/>
                  <a:pt x="2174876" y="3142889"/>
                </a:cubicBezTo>
                <a:cubicBezTo>
                  <a:pt x="973725" y="3142889"/>
                  <a:pt x="0" y="2169164"/>
                  <a:pt x="0" y="968013"/>
                </a:cubicBezTo>
                <a:cubicBezTo>
                  <a:pt x="0" y="667725"/>
                  <a:pt x="60858" y="381652"/>
                  <a:pt x="170913" y="12145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8DEA6A1-FC5C-4E6E-BBBF-7E472949B3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3759" y="1421356"/>
            <a:ext cx="4538241" cy="5436644"/>
          </a:xfrm>
          <a:custGeom>
            <a:avLst/>
            <a:gdLst>
              <a:gd name="connsiteX0" fmla="*/ 3084645 w 4538241"/>
              <a:gd name="connsiteY0" fmla="*/ 0 h 5436644"/>
              <a:gd name="connsiteX1" fmla="*/ 4285328 w 4538241"/>
              <a:gd name="connsiteY1" fmla="*/ 242407 h 5436644"/>
              <a:gd name="connsiteX2" fmla="*/ 4538241 w 4538241"/>
              <a:gd name="connsiteY2" fmla="*/ 364242 h 5436644"/>
              <a:gd name="connsiteX3" fmla="*/ 4538241 w 4538241"/>
              <a:gd name="connsiteY3" fmla="*/ 5436644 h 5436644"/>
              <a:gd name="connsiteX4" fmla="*/ 1091428 w 4538241"/>
              <a:gd name="connsiteY4" fmla="*/ 5436644 h 5436644"/>
              <a:gd name="connsiteX5" fmla="*/ 903472 w 4538241"/>
              <a:gd name="connsiteY5" fmla="*/ 5265818 h 5436644"/>
              <a:gd name="connsiteX6" fmla="*/ 0 w 4538241"/>
              <a:gd name="connsiteY6" fmla="*/ 3084645 h 5436644"/>
              <a:gd name="connsiteX7" fmla="*/ 3084645 w 4538241"/>
              <a:gd name="connsiteY7" fmla="*/ 0 h 5436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38241" h="5436644">
                <a:moveTo>
                  <a:pt x="3084645" y="0"/>
                </a:moveTo>
                <a:cubicBezTo>
                  <a:pt x="3510546" y="0"/>
                  <a:pt x="3916286" y="86315"/>
                  <a:pt x="4285328" y="242407"/>
                </a:cubicBezTo>
                <a:lnTo>
                  <a:pt x="4538241" y="364242"/>
                </a:lnTo>
                <a:lnTo>
                  <a:pt x="4538241" y="5436644"/>
                </a:lnTo>
                <a:lnTo>
                  <a:pt x="1091428" y="5436644"/>
                </a:lnTo>
                <a:lnTo>
                  <a:pt x="903472" y="5265818"/>
                </a:lnTo>
                <a:cubicBezTo>
                  <a:pt x="345261" y="4707608"/>
                  <a:pt x="0" y="3936446"/>
                  <a:pt x="0" y="3084645"/>
                </a:cubicBezTo>
                <a:cubicBezTo>
                  <a:pt x="0" y="1381043"/>
                  <a:pt x="1381043" y="0"/>
                  <a:pt x="3084645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6AAAC3B-1954-46B7-BBAC-27DFF5B529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39395" y="0"/>
            <a:ext cx="4023360" cy="2980240"/>
          </a:xfrm>
          <a:custGeom>
            <a:avLst/>
            <a:gdLst>
              <a:gd name="connsiteX0" fmla="*/ 248676 w 4023360"/>
              <a:gd name="connsiteY0" fmla="*/ 0 h 2980240"/>
              <a:gd name="connsiteX1" fmla="*/ 3774684 w 4023360"/>
              <a:gd name="connsiteY1" fmla="*/ 0 h 2980240"/>
              <a:gd name="connsiteX2" fmla="*/ 3780561 w 4023360"/>
              <a:gd name="connsiteY2" fmla="*/ 9674 h 2980240"/>
              <a:gd name="connsiteX3" fmla="*/ 4023360 w 4023360"/>
              <a:gd name="connsiteY3" fmla="*/ 968560 h 2980240"/>
              <a:gd name="connsiteX4" fmla="*/ 2011680 w 4023360"/>
              <a:gd name="connsiteY4" fmla="*/ 2980240 h 2980240"/>
              <a:gd name="connsiteX5" fmla="*/ 0 w 4023360"/>
              <a:gd name="connsiteY5" fmla="*/ 968560 h 2980240"/>
              <a:gd name="connsiteX6" fmla="*/ 242799 w 4023360"/>
              <a:gd name="connsiteY6" fmla="*/ 9674 h 2980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23360" h="2980240">
                <a:moveTo>
                  <a:pt x="248676" y="0"/>
                </a:moveTo>
                <a:lnTo>
                  <a:pt x="3774684" y="0"/>
                </a:lnTo>
                <a:lnTo>
                  <a:pt x="3780561" y="9674"/>
                </a:lnTo>
                <a:cubicBezTo>
                  <a:pt x="3935405" y="294716"/>
                  <a:pt x="4023360" y="621366"/>
                  <a:pt x="4023360" y="968560"/>
                </a:cubicBezTo>
                <a:cubicBezTo>
                  <a:pt x="4023360" y="2079580"/>
                  <a:pt x="3122700" y="2980240"/>
                  <a:pt x="2011680" y="2980240"/>
                </a:cubicBezTo>
                <a:cubicBezTo>
                  <a:pt x="900660" y="2980240"/>
                  <a:pt x="0" y="2079580"/>
                  <a:pt x="0" y="968560"/>
                </a:cubicBezTo>
                <a:cubicBezTo>
                  <a:pt x="0" y="621366"/>
                  <a:pt x="87955" y="294716"/>
                  <a:pt x="242799" y="96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215161" y="356187"/>
            <a:ext cx="2878409" cy="1792281"/>
          </a:xfrm>
        </p:spPr>
        <p:txBody>
          <a:bodyPr anchor="ctr">
            <a:normAutofit/>
          </a:bodyPr>
          <a:lstStyle/>
          <a:p>
            <a:r>
              <a:rPr lang="ru-RU" sz="2000"/>
              <a:t>Индивидуальная</a:t>
            </a:r>
          </a:p>
          <a:p>
            <a:endParaRPr lang="ru-RU" sz="2000"/>
          </a:p>
          <a:p>
            <a:r>
              <a:rPr lang="ru-RU" sz="2000"/>
              <a:t>Кто Я?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5AD6500-BB62-4AAC-9D2F-C10DDC90C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6897" y="1584494"/>
            <a:ext cx="4375105" cy="5273507"/>
          </a:xfrm>
          <a:custGeom>
            <a:avLst/>
            <a:gdLst>
              <a:gd name="connsiteX0" fmla="*/ 2921508 w 4375105"/>
              <a:gd name="connsiteY0" fmla="*/ 0 h 5273507"/>
              <a:gd name="connsiteX1" fmla="*/ 4314072 w 4375105"/>
              <a:gd name="connsiteY1" fmla="*/ 352611 h 5273507"/>
              <a:gd name="connsiteX2" fmla="*/ 4375105 w 4375105"/>
              <a:gd name="connsiteY2" fmla="*/ 389689 h 5273507"/>
              <a:gd name="connsiteX3" fmla="*/ 4375105 w 4375105"/>
              <a:gd name="connsiteY3" fmla="*/ 5273507 h 5273507"/>
              <a:gd name="connsiteX4" fmla="*/ 1193705 w 4375105"/>
              <a:gd name="connsiteY4" fmla="*/ 5273507 h 5273507"/>
              <a:gd name="connsiteX5" fmla="*/ 1063158 w 4375105"/>
              <a:gd name="connsiteY5" fmla="*/ 5175886 h 5273507"/>
              <a:gd name="connsiteX6" fmla="*/ 0 w 4375105"/>
              <a:gd name="connsiteY6" fmla="*/ 2921508 h 5273507"/>
              <a:gd name="connsiteX7" fmla="*/ 2921508 w 4375105"/>
              <a:gd name="connsiteY7" fmla="*/ 0 h 5273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5105" h="5273507">
                <a:moveTo>
                  <a:pt x="2921508" y="0"/>
                </a:moveTo>
                <a:cubicBezTo>
                  <a:pt x="3425728" y="0"/>
                  <a:pt x="3900114" y="127735"/>
                  <a:pt x="4314072" y="352611"/>
                </a:cubicBezTo>
                <a:lnTo>
                  <a:pt x="4375105" y="389689"/>
                </a:lnTo>
                <a:lnTo>
                  <a:pt x="4375105" y="5273507"/>
                </a:lnTo>
                <a:lnTo>
                  <a:pt x="1193705" y="5273507"/>
                </a:lnTo>
                <a:lnTo>
                  <a:pt x="1063158" y="5175886"/>
                </a:lnTo>
                <a:cubicBezTo>
                  <a:pt x="413861" y="4640038"/>
                  <a:pt x="0" y="3829104"/>
                  <a:pt x="0" y="2921508"/>
                </a:cubicBezTo>
                <a:cubicBezTo>
                  <a:pt x="0" y="1308004"/>
                  <a:pt x="1308004" y="0"/>
                  <a:pt x="292150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386139" y="3143438"/>
            <a:ext cx="3474621" cy="2780412"/>
          </a:xfrm>
        </p:spPr>
        <p:txBody>
          <a:bodyPr anchor="ctr">
            <a:normAutofit/>
          </a:bodyPr>
          <a:lstStyle/>
          <a:p>
            <a:r>
              <a:rPr lang="ru-RU" sz="2000"/>
              <a:t>Групповая</a:t>
            </a:r>
          </a:p>
          <a:p>
            <a:endParaRPr lang="ru-RU" sz="2000"/>
          </a:p>
          <a:p>
            <a:r>
              <a:rPr lang="ru-RU" sz="2000"/>
              <a:t>Кто Мы? (китайцы, русские, немцы и др.)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 descr="20141119004353-959e7fe3-me.jpg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/>
          <a:srcRect b="1176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400"/>
              <a:t>Статические компоненты этнической психики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7782910" y="5242675"/>
            <a:ext cx="4330262" cy="68328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000"/>
              <a:t>Эти феномены – предмет изучения в философии и социологии.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2A5316D-ED2F-4F89-B4B4-8D9240B1A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57400"/>
            <a:ext cx="2743200" cy="2743200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ru-RU" sz="2600">
                <a:solidFill>
                  <a:srgbClr val="FFFFFF"/>
                </a:solidFill>
              </a:rPr>
              <a:t>Статические компоненты этнической психики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1125465"/>
              </p:ext>
            </p:extLst>
          </p:nvPr>
        </p:nvGraphicFramePr>
        <p:xfrm>
          <a:off x="4038600" y="1166648"/>
          <a:ext cx="7315200" cy="4524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6C20283-73E0-40EC-8AD8-057F581F64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28">
            <a:extLst>
              <a:ext uri="{FF2B5EF4-FFF2-40B4-BE49-F238E27FC236}">
                <a16:creationId xmlns:a16="http://schemas.microsoft.com/office/drawing/2014/main" id="{3FCC729B-E528-40C3-82D3-BA4375575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960120" y="0"/>
            <a:ext cx="11218661" cy="6858000"/>
          </a:xfrm>
          <a:custGeom>
            <a:avLst/>
            <a:gdLst>
              <a:gd name="connsiteX0" fmla="*/ 0 w 11218661"/>
              <a:gd name="connsiteY0" fmla="*/ 0 h 6858000"/>
              <a:gd name="connsiteX1" fmla="*/ 8042507 w 11218661"/>
              <a:gd name="connsiteY1" fmla="*/ 0 h 6858000"/>
              <a:gd name="connsiteX2" fmla="*/ 11218661 w 11218661"/>
              <a:gd name="connsiteY2" fmla="*/ 6858000 h 6858000"/>
              <a:gd name="connsiteX3" fmla="*/ 0 w 1121866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18661" h="6858000">
                <a:moveTo>
                  <a:pt x="0" y="0"/>
                </a:moveTo>
                <a:lnTo>
                  <a:pt x="8042507" y="0"/>
                </a:lnTo>
                <a:lnTo>
                  <a:pt x="1121866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 26">
            <a:extLst>
              <a:ext uri="{FF2B5EF4-FFF2-40B4-BE49-F238E27FC236}">
                <a16:creationId xmlns:a16="http://schemas.microsoft.com/office/drawing/2014/main" id="{58F1FB8D-1842-4A04-998D-6CF047AB27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420248" y="0"/>
            <a:ext cx="10771752" cy="6858000"/>
          </a:xfrm>
          <a:custGeom>
            <a:avLst/>
            <a:gdLst>
              <a:gd name="connsiteX0" fmla="*/ 0 w 10771752"/>
              <a:gd name="connsiteY0" fmla="*/ 0 h 6858000"/>
              <a:gd name="connsiteX1" fmla="*/ 7595598 w 10771752"/>
              <a:gd name="connsiteY1" fmla="*/ 0 h 6858000"/>
              <a:gd name="connsiteX2" fmla="*/ 10771752 w 10771752"/>
              <a:gd name="connsiteY2" fmla="*/ 6858000 h 6858000"/>
              <a:gd name="connsiteX3" fmla="*/ 0 w 1077175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71752" h="6858000">
                <a:moveTo>
                  <a:pt x="0" y="0"/>
                </a:moveTo>
                <a:lnTo>
                  <a:pt x="7595598" y="0"/>
                </a:lnTo>
                <a:lnTo>
                  <a:pt x="1077175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4039" y="365125"/>
            <a:ext cx="7164493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Динамические компоненты этнической психики</a:t>
            </a:r>
          </a:p>
        </p:txBody>
      </p:sp>
      <p:pic>
        <p:nvPicPr>
          <p:cNvPr id="8" name="Content Placeholder 7" descr="i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5398" t="30625" r="56815" b="6322"/>
          <a:stretch>
            <a:fillRect/>
          </a:stretch>
        </p:blipFill>
        <p:spPr>
          <a:xfrm>
            <a:off x="480060" y="1287487"/>
            <a:ext cx="3425957" cy="4282544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387515" y="2022601"/>
            <a:ext cx="7161017" cy="415436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Это феномены, которые проявляются в непосредственном взаимодействии различных этносов друг с другом. Их можно исследовать при помощи научных методов.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700"/>
              <a:t>Динамические компоненты этнической психики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6746627" y="4750893"/>
            <a:ext cx="4645250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/>
              <a:t>Именно эти феномены являются предметом исследования в психологии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Content Placeholder 7" descr="0027-006-Uroki-psikhologii.jpg"/>
          <p:cNvPicPr>
            <a:picLocks noChangeAspect="1"/>
          </p:cNvPicPr>
          <p:nvPr/>
        </p:nvPicPr>
        <p:blipFill rotWithShape="1">
          <a:blip r:embed="rId2" cstate="print"/>
          <a:srcRect l="9685" r="24435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ru-RU" sz="4100">
                <a:solidFill>
                  <a:srgbClr val="FFFFFF"/>
                </a:solidFill>
              </a:rPr>
              <a:t>Динамические компоненты этнической психики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5885953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7">
            <a:extLst>
              <a:ext uri="{FF2B5EF4-FFF2-40B4-BE49-F238E27FC236}">
                <a16:creationId xmlns:a16="http://schemas.microsoft.com/office/drawing/2014/main" id="{559AE206-7EBA-4D33-8BC9-9D8158553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4525347"/>
            <a:ext cx="6801321" cy="17373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Национальный характер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1258" y="4525347"/>
            <a:ext cx="3258675" cy="173736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Статическая сторона национальной психики	</a:t>
            </a:r>
          </a:p>
        </p:txBody>
      </p:sp>
      <p:sp>
        <p:nvSpPr>
          <p:cNvPr id="15" name="Oval 9">
            <a:extLst>
              <a:ext uri="{FF2B5EF4-FFF2-40B4-BE49-F238E27FC236}">
                <a16:creationId xmlns:a16="http://schemas.microsoft.com/office/drawing/2014/main" id="{6437D937-A7F1-4011-92B4-328E5BE1B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8567" y="620480"/>
            <a:ext cx="2243800" cy="224379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672F332-AF08-46C6-94F0-77684310D7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5001" y="2466604"/>
            <a:ext cx="962395" cy="96239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4244EF8-D73A-40E1-BE73-D46E6B4B04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5829" y="2327988"/>
            <a:ext cx="293695" cy="29369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B84D7E8-4ECB-42D7-ADBF-01689B0F2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2113" y="0"/>
            <a:ext cx="5699887" cy="4059244"/>
          </a:xfrm>
          <a:custGeom>
            <a:avLst/>
            <a:gdLst>
              <a:gd name="connsiteX0" fmla="*/ 0 w 5699887"/>
              <a:gd name="connsiteY0" fmla="*/ 0 h 4059244"/>
              <a:gd name="connsiteX1" fmla="*/ 5699887 w 5699887"/>
              <a:gd name="connsiteY1" fmla="*/ 0 h 4059244"/>
              <a:gd name="connsiteX2" fmla="*/ 5699887 w 5699887"/>
              <a:gd name="connsiteY2" fmla="*/ 3944096 h 4059244"/>
              <a:gd name="connsiteX3" fmla="*/ 5525775 w 5699887"/>
              <a:gd name="connsiteY3" fmla="*/ 3980429 h 4059244"/>
              <a:gd name="connsiteX4" fmla="*/ 4663256 w 5699887"/>
              <a:gd name="connsiteY4" fmla="*/ 4059244 h 4059244"/>
              <a:gd name="connsiteX5" fmla="*/ 8566 w 5699887"/>
              <a:gd name="connsiteY5" fmla="*/ 67422 h 40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99887" h="4059244">
                <a:moveTo>
                  <a:pt x="0" y="0"/>
                </a:moveTo>
                <a:lnTo>
                  <a:pt x="5699887" y="0"/>
                </a:lnTo>
                <a:lnTo>
                  <a:pt x="5699887" y="3944096"/>
                </a:lnTo>
                <a:lnTo>
                  <a:pt x="5525775" y="3980429"/>
                </a:lnTo>
                <a:cubicBezTo>
                  <a:pt x="5246154" y="4032190"/>
                  <a:pt x="4957865" y="4059244"/>
                  <a:pt x="4663256" y="4059244"/>
                </a:cubicBezTo>
                <a:cubicBezTo>
                  <a:pt x="2306390" y="4059244"/>
                  <a:pt x="353936" y="2327747"/>
                  <a:pt x="8566" y="67422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E8E38ED-369A-44C2-B635-0BED0E48A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00392" y="4525347"/>
            <a:ext cx="0" cy="1737360"/>
          </a:xfrm>
          <a:prstGeom prst="line">
            <a:avLst/>
          </a:prstGeom>
          <a:ln w="19050" cap="sq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ru-RU" sz="4100">
                <a:solidFill>
                  <a:srgbClr val="FFFFFF"/>
                </a:solidFill>
              </a:rPr>
              <a:t>Понятие национального характера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ru-RU" sz="2400" b="1" i="1">
                <a:solidFill>
                  <a:srgbClr val="000000"/>
                </a:solidFill>
              </a:rPr>
              <a:t>Национальный характер</a:t>
            </a:r>
            <a:r>
              <a:rPr lang="ru-RU" sz="2400">
                <a:solidFill>
                  <a:srgbClr val="000000"/>
                </a:solidFill>
              </a:rPr>
              <a:t> —</a:t>
            </a:r>
            <a:r>
              <a:rPr lang="ru-RU" sz="2400" i="1">
                <a:solidFill>
                  <a:srgbClr val="000000"/>
                </a:solidFill>
              </a:rPr>
              <a:t>исторически сложившаяся совокупность устойчивых психологических черт, которые определяют привычную (обычную) манеру поведения и типичный (обычный) образ действий представителей той или иной нации. </a:t>
            </a:r>
            <a:endParaRPr lang="ru-RU" sz="2400">
              <a:solidFill>
                <a:srgbClr val="000000"/>
              </a:solidFill>
            </a:endParaRPr>
          </a:p>
        </p:txBody>
      </p:sp>
      <p:sp>
        <p:nvSpPr>
          <p:cNvPr id="18" name="Text Placeholder 4"/>
          <p:cNvSpPr txBox="1">
            <a:spLocks/>
          </p:cNvSpPr>
          <p:nvPr/>
        </p:nvSpPr>
        <p:spPr>
          <a:xfrm>
            <a:off x="1919536" y="1484784"/>
            <a:ext cx="4320480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endParaRPr lang="ru-RU" sz="32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ru-RU" sz="3700">
                <a:solidFill>
                  <a:schemeClr val="accent1"/>
                </a:solidFill>
              </a:rPr>
              <a:t>Понятие национального характера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r>
              <a:rPr lang="ru-RU" sz="2400" b="1" i="1"/>
              <a:t>Национальный характер</a:t>
            </a:r>
            <a:r>
              <a:rPr lang="ru-RU" sz="2400"/>
              <a:t> </a:t>
            </a:r>
            <a:r>
              <a:rPr lang="ru-RU" sz="2400" i="1"/>
              <a:t>проявляется в отношении к социально-бытовой среде, к окружающему миру, к труду, к своей и другим этническим общностям.</a:t>
            </a:r>
            <a:endParaRPr lang="ru-RU" sz="2400"/>
          </a:p>
        </p:txBody>
      </p:sp>
      <p:sp>
        <p:nvSpPr>
          <p:cNvPr id="18" name="Text Placeholder 4"/>
          <p:cNvSpPr txBox="1">
            <a:spLocks/>
          </p:cNvSpPr>
          <p:nvPr/>
        </p:nvSpPr>
        <p:spPr>
          <a:xfrm>
            <a:off x="1919536" y="1484784"/>
            <a:ext cx="4320480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endParaRPr lang="ru-RU" sz="32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Понятие национального характера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Content Placeholder 5" descr="i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58578" y="492573"/>
            <a:ext cx="5744033" cy="5880796"/>
          </a:xfrm>
          <a:prstGeom prst="rect">
            <a:avLst/>
          </a:prstGeom>
        </p:spPr>
      </p:pic>
      <p:sp>
        <p:nvSpPr>
          <p:cNvPr id="18" name="Text Placeholder 4"/>
          <p:cNvSpPr txBox="1">
            <a:spLocks/>
          </p:cNvSpPr>
          <p:nvPr/>
        </p:nvSpPr>
        <p:spPr>
          <a:xfrm>
            <a:off x="1919536" y="1484784"/>
            <a:ext cx="4320480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endParaRPr lang="ru-RU" sz="32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Культурные модели русского национального характера</a:t>
            </a:r>
          </a:p>
        </p:txBody>
      </p:sp>
      <p:pic>
        <p:nvPicPr>
          <p:cNvPr id="10" name="Content Placeholder 9" descr="image05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9241"/>
          <a:stretch>
            <a:fillRect/>
          </a:stretch>
        </p:blipFill>
        <p:spPr>
          <a:xfrm>
            <a:off x="5153822" y="1580569"/>
            <a:ext cx="6553545" cy="3704804"/>
          </a:xfrm>
          <a:prstGeom prst="rect">
            <a:avLst/>
          </a:prstGeom>
        </p:spPr>
      </p:pic>
      <p:sp>
        <p:nvSpPr>
          <p:cNvPr id="18" name="Text Placeholder 4"/>
          <p:cNvSpPr txBox="1">
            <a:spLocks/>
          </p:cNvSpPr>
          <p:nvPr/>
        </p:nvSpPr>
        <p:spPr>
          <a:xfrm>
            <a:off x="1919536" y="1484784"/>
            <a:ext cx="4320480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endParaRPr lang="ru-RU" sz="32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E95D989-81FA-4BAD-9AD5-E46CEDA91B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3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11161"/>
            <a:ext cx="3335594" cy="5403370"/>
          </a:xfrm>
        </p:spPr>
        <p:txBody>
          <a:bodyPr>
            <a:normAutofit/>
          </a:bodyPr>
          <a:lstStyle/>
          <a:p>
            <a:r>
              <a:rPr lang="ru-RU" sz="3700">
                <a:solidFill>
                  <a:srgbClr val="FFFFFF"/>
                </a:solidFill>
              </a:rPr>
              <a:t>Национальный характер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56189E5-8A3E-4CFD-B71B-CCD0F8495E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3" y="0"/>
            <a:ext cx="142074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5588940"/>
              </p:ext>
            </p:extLst>
          </p:nvPr>
        </p:nvGraphicFramePr>
        <p:xfrm>
          <a:off x="5459413" y="642938"/>
          <a:ext cx="6089650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245809"/>
            <a:ext cx="9144000" cy="15647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Национальный темперамент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3947050"/>
            <a:ext cx="9144000" cy="57258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Статическая сторона национальной психики	</a:t>
            </a:r>
          </a:p>
        </p:txBody>
      </p:sp>
      <p:sp>
        <p:nvSpPr>
          <p:cNvPr id="8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Темперамент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Типы темперамента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Совокупность свойств нервной системы: активность, реактивность, темп психических реакций, </a:t>
            </a:r>
            <a:r>
              <a:rPr lang="ru-RU" dirty="0" err="1"/>
              <a:t>сензитивность</a:t>
            </a:r>
            <a:r>
              <a:rPr lang="ru-RU" dirty="0"/>
              <a:t> (чувствительность), ригидность и др.</a:t>
            </a:r>
          </a:p>
        </p:txBody>
      </p:sp>
      <p:pic>
        <p:nvPicPr>
          <p:cNvPr id="11" name="Content Placeholder 10" descr="y3vgyurjel0ydtdpiphd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6532639" y="2174875"/>
            <a:ext cx="3314546" cy="3951288"/>
          </a:xfr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Национальный темперамент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Типы темперамента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Понятие «национальный темперамент» заимствовано из общей психологии. Оно практически не поддается анализу, поскольку зависимости в системе «физиологическое — национальное» еще слабо изучены.</a:t>
            </a:r>
          </a:p>
        </p:txBody>
      </p:sp>
      <p:pic>
        <p:nvPicPr>
          <p:cNvPr id="11" name="Content Placeholder 10" descr="y3vgyurjel0ydtdpiphd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6172200" y="2541587"/>
            <a:ext cx="3314546" cy="3951288"/>
          </a:xfr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Национальный темперамент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Французский темперамент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Представители одних наций (например, французы, итальянцы, испанцы) более эмоциональны и восприимчивы. У них в относительно короткий срок может резко проявляться воодушевление, прилив эмоций, но так же быстро может наступать и спад подобных реакций, особенно в сложной обстановке. </a:t>
            </a:r>
          </a:p>
        </p:txBody>
      </p:sp>
      <p:pic>
        <p:nvPicPr>
          <p:cNvPr id="12" name="Content Placeholder 11" descr="i (2)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6206052" y="2564905"/>
            <a:ext cx="3264974" cy="2609552"/>
          </a:xfr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Национальный темперамент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4367809" y="2996952"/>
            <a:ext cx="4041775" cy="639762"/>
          </a:xfrm>
        </p:spPr>
        <p:txBody>
          <a:bodyPr/>
          <a:lstStyle/>
          <a:p>
            <a:r>
              <a:rPr lang="ru-RU" dirty="0"/>
              <a:t>Английский темперамент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1981200" y="1340769"/>
            <a:ext cx="7643192" cy="1872208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Представители других наций (например, англичане, скандинавы) менее эмоциональны, более склонны к логике в поступках, разумному поведению, меньше подвержены изменению настроений.</a:t>
            </a:r>
          </a:p>
        </p:txBody>
      </p:sp>
      <p:pic>
        <p:nvPicPr>
          <p:cNvPr id="12" name="Content Placeholder 11" descr="1312786252_eng_men_sh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3575721" y="3573017"/>
            <a:ext cx="5410945" cy="2992811"/>
          </a:xfr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Национальный темперамент</a:t>
            </a:r>
          </a:p>
        </p:txBody>
      </p:sp>
      <p:pic>
        <p:nvPicPr>
          <p:cNvPr id="11" name="Content Placeholder 10" descr="16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414686" y="961812"/>
            <a:ext cx="6436027" cy="4930987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736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Национальный темперамент</a:t>
            </a:r>
          </a:p>
        </p:txBody>
      </p:sp>
      <p:pic>
        <p:nvPicPr>
          <p:cNvPr id="7" name="Content Placeholder 6" descr="bcb030965430887c74d2238f6e10fd99.jpg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/>
          <a:srcRect t="3526" r="1" b="11832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029319" y="917725"/>
            <a:ext cx="3424739" cy="485236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>
                <a:solidFill>
                  <a:srgbClr val="FFFFFF"/>
                </a:solidFill>
              </a:rPr>
              <a:t>Национальный темперамент может проявляться в жестах. </a:t>
            </a:r>
          </a:p>
          <a:p>
            <a:r>
              <a:rPr lang="en-US" sz="2000">
                <a:solidFill>
                  <a:srgbClr val="FFFFFF"/>
                </a:solidFill>
              </a:rPr>
              <a:t>Так, за час беседы «типичный» финн жестикулирует в среднем только один раз, итальянец – 80, француз - 120, мексиканец – 180.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Национальный склад ума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5368" y="4074718"/>
            <a:ext cx="6105194" cy="682079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22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Статическая сторона национальной психики	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Особенности мышления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4237" y="4170501"/>
            <a:ext cx="3657600" cy="152559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0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Механизмы мыслительной деятельности одинаковы у всех людей и подчиняются законам логики.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img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10526" t="6375" r="1823" b="19255"/>
          <a:stretch>
            <a:fillRect/>
          </a:stretch>
        </p:blipFill>
        <p:spPr>
          <a:xfrm>
            <a:off x="5153822" y="1347767"/>
            <a:ext cx="6553545" cy="4170407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Особенности мышления</a:t>
            </a:r>
          </a:p>
        </p:txBody>
      </p:sp>
      <p:pic>
        <p:nvPicPr>
          <p:cNvPr id="6" name="Content Placeholder 5" descr="aVrV-rz5hhQ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791" r="2892" b="4650"/>
          <a:stretch>
            <a:fillRect/>
          </a:stretch>
        </p:blipFill>
        <p:spPr>
          <a:xfrm>
            <a:off x="1919536" y="1700808"/>
            <a:ext cx="8424937" cy="4392488"/>
          </a:xfr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073" y="46657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Этнический склад ума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 descr="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54897"/>
          <a:stretch>
            <a:fillRect/>
          </a:stretch>
        </p:blipFill>
        <p:spPr>
          <a:xfrm>
            <a:off x="3416899" y="2509911"/>
            <a:ext cx="5303102" cy="3997637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073" y="46657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Этнический склад ума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Content Placeholder 5" descr="m797ea758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68017" y="2509911"/>
            <a:ext cx="10200866" cy="3997637"/>
          </a:xfrm>
          <a:prstGeom prst="rect">
            <a:avLst/>
          </a:prstGeo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ru-RU">
                <a:solidFill>
                  <a:schemeClr val="accent1"/>
                </a:solidFill>
              </a:rPr>
              <a:t>Этнический склад ума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ru-RU" sz="2400"/>
              <a:t>Не только отдельные люди, но и целые народы по-своему воспринимают мир вокруг себя. Восприятие мира и других людей всегда связано с их оценкой.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Этнический склад ума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4237" y="4170501"/>
            <a:ext cx="3657600" cy="152559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0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Национальные особенности мышления проявляются в философии, литературе, в общении.</a:t>
            </a: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>
            <a:extLst>
              <a:ext uri="{FF2B5EF4-FFF2-40B4-BE49-F238E27FC236}">
                <a16:creationId xmlns:a16="http://schemas.microsoft.com/office/drawing/2014/main" id="{5568C557-0D7C-4EB2-8E16-6A5556727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90196" y="492573"/>
            <a:ext cx="5880796" cy="5880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59AE206-7EBA-4D33-8BC9-9D8158553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4525347"/>
            <a:ext cx="6801321" cy="17373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5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Национальные чувства и настроения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1258" y="4525347"/>
            <a:ext cx="3258675" cy="173736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Статическая сторона национальной психики	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437D937-A7F1-4011-92B4-328E5BE1B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8567" y="620480"/>
            <a:ext cx="2243800" cy="224379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672F332-AF08-46C6-94F0-77684310D7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5001" y="2466604"/>
            <a:ext cx="962395" cy="96239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4244EF8-D73A-40E1-BE73-D46E6B4B04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5829" y="2327988"/>
            <a:ext cx="293695" cy="29369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B84D7E8-4ECB-42D7-ADBF-01689B0F2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2113" y="0"/>
            <a:ext cx="5699887" cy="4059244"/>
          </a:xfrm>
          <a:custGeom>
            <a:avLst/>
            <a:gdLst>
              <a:gd name="connsiteX0" fmla="*/ 0 w 5699887"/>
              <a:gd name="connsiteY0" fmla="*/ 0 h 4059244"/>
              <a:gd name="connsiteX1" fmla="*/ 5699887 w 5699887"/>
              <a:gd name="connsiteY1" fmla="*/ 0 h 4059244"/>
              <a:gd name="connsiteX2" fmla="*/ 5699887 w 5699887"/>
              <a:gd name="connsiteY2" fmla="*/ 3944096 h 4059244"/>
              <a:gd name="connsiteX3" fmla="*/ 5525775 w 5699887"/>
              <a:gd name="connsiteY3" fmla="*/ 3980429 h 4059244"/>
              <a:gd name="connsiteX4" fmla="*/ 4663256 w 5699887"/>
              <a:gd name="connsiteY4" fmla="*/ 4059244 h 4059244"/>
              <a:gd name="connsiteX5" fmla="*/ 8566 w 5699887"/>
              <a:gd name="connsiteY5" fmla="*/ 67422 h 40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99887" h="4059244">
                <a:moveTo>
                  <a:pt x="0" y="0"/>
                </a:moveTo>
                <a:lnTo>
                  <a:pt x="5699887" y="0"/>
                </a:lnTo>
                <a:lnTo>
                  <a:pt x="5699887" y="3944096"/>
                </a:lnTo>
                <a:lnTo>
                  <a:pt x="5525775" y="3980429"/>
                </a:lnTo>
                <a:cubicBezTo>
                  <a:pt x="5246154" y="4032190"/>
                  <a:pt x="4957865" y="4059244"/>
                  <a:pt x="4663256" y="4059244"/>
                </a:cubicBezTo>
                <a:cubicBezTo>
                  <a:pt x="2306390" y="4059244"/>
                  <a:pt x="353936" y="2327747"/>
                  <a:pt x="8566" y="67422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E8E38ED-369A-44C2-B635-0BED0E48A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00392" y="4525347"/>
            <a:ext cx="0" cy="1737360"/>
          </a:xfrm>
          <a:prstGeom prst="line">
            <a:avLst/>
          </a:prstGeom>
          <a:ln w="19050" cap="sq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100">
                <a:solidFill>
                  <a:srgbClr val="000000"/>
                </a:solidFill>
              </a:rPr>
              <a:t>Национальные чувства и настроения</a:t>
            </a: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Content Placeholder 4" descr="i (1).jpg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alphaModFix/>
          </a:blip>
          <a:srcRect l="10705" r="26089" b="-1"/>
          <a:stretch/>
        </p:blipFill>
        <p:spPr>
          <a:xfrm>
            <a:off x="20" y="907231"/>
            <a:ext cx="4838021" cy="5063738"/>
          </a:xfrm>
          <a:custGeom>
            <a:avLst/>
            <a:gdLst>
              <a:gd name="connsiteX0" fmla="*/ 2306172 w 4838041"/>
              <a:gd name="connsiteY0" fmla="*/ 0 h 5063738"/>
              <a:gd name="connsiteX1" fmla="*/ 4838041 w 4838041"/>
              <a:gd name="connsiteY1" fmla="*/ 2531869 h 5063738"/>
              <a:gd name="connsiteX2" fmla="*/ 2306172 w 4838041"/>
              <a:gd name="connsiteY2" fmla="*/ 5063738 h 5063738"/>
              <a:gd name="connsiteX3" fmla="*/ 79886 w 4838041"/>
              <a:gd name="connsiteY3" fmla="*/ 3738709 h 5063738"/>
              <a:gd name="connsiteX4" fmla="*/ 0 w 4838041"/>
              <a:gd name="connsiteY4" fmla="*/ 3572876 h 5063738"/>
              <a:gd name="connsiteX5" fmla="*/ 0 w 4838041"/>
              <a:gd name="connsiteY5" fmla="*/ 1490863 h 5063738"/>
              <a:gd name="connsiteX6" fmla="*/ 79886 w 4838041"/>
              <a:gd name="connsiteY6" fmla="*/ 1325030 h 5063738"/>
              <a:gd name="connsiteX7" fmla="*/ 2306172 w 4838041"/>
              <a:gd name="connsiteY7" fmla="*/ 0 h 5063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0574" y="2421682"/>
            <a:ext cx="4977578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b="1" i="1">
                <a:solidFill>
                  <a:srgbClr val="000000"/>
                </a:solidFill>
              </a:rPr>
              <a:t>Национальные чувства и настроения </a:t>
            </a:r>
            <a:r>
              <a:rPr lang="en-US" sz="2000">
                <a:solidFill>
                  <a:srgbClr val="000000"/>
                </a:solidFill>
              </a:rPr>
              <a:t>— это </a:t>
            </a:r>
            <a:r>
              <a:rPr lang="en-US" sz="2000" i="1">
                <a:solidFill>
                  <a:srgbClr val="000000"/>
                </a:solidFill>
              </a:rPr>
              <a:t>эмоционально окрашенное </a:t>
            </a:r>
            <a:r>
              <a:rPr lang="en-US" sz="2000" b="1" i="1">
                <a:solidFill>
                  <a:srgbClr val="000000"/>
                </a:solidFill>
              </a:rPr>
              <a:t>отношение</a:t>
            </a:r>
            <a:r>
              <a:rPr lang="en-US" sz="2000" i="1">
                <a:solidFill>
                  <a:srgbClr val="000000"/>
                </a:solidFill>
              </a:rPr>
              <a:t> людей как к своей этнической общности, так и к другим народам.</a:t>
            </a:r>
            <a:br>
              <a:rPr lang="en-US" sz="2000">
                <a:solidFill>
                  <a:srgbClr val="000000"/>
                </a:solidFill>
              </a:rPr>
            </a:br>
            <a:endParaRPr lang="en-US" sz="20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maslenisa1.jpg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/>
          <a:srcRect t="17883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300"/>
              <a:t>Национальные чувства и настроения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5516" y="3417573"/>
            <a:ext cx="4593021" cy="2619839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US" sz="1800"/>
            </a:br>
            <a:r>
              <a:rPr lang="en-US" sz="1800"/>
              <a:t>Национальные чувства долговечны и живучи. Они формируются в течение многих столетий на основе жизненных условий и исторического опыта народов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33FBC61-CD0D-41CE-9A83-506ECD93F7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AFB9AE4-261F-422F-A069-0831DAA87A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323DF226-1AD6-4EE4-8FBE-5C8462F1E9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3E38D428-5C6E-4298-BB30-0EA9738447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1387F8C5-4E1C-47CB-8AB8-5DC61420D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810246E6-E725-4C39-BA95-8FDFD80A1C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E03137BC-2FE6-45B9-8856-F39E03A042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F3101FE1-C08E-4484-ADE5-DB17BBDD1E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F2090CA8-01B0-40C2-BD86-E30BB53552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917D8BBB-8FF4-411B-9EA4-C1B932ABBE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id="{F943A388-6FD1-4827-8AEF-8606C50640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CB441A35-663D-43D6-9B6A-115A710A0F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id="{1AA24FE7-1875-4C6D-A5D1-323A449B73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6">
              <a:extLst>
                <a:ext uri="{FF2B5EF4-FFF2-40B4-BE49-F238E27FC236}">
                  <a16:creationId xmlns:a16="http://schemas.microsoft.com/office/drawing/2014/main" id="{D02E0254-D452-4E8C-9389-B408DA94BA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CFACF300-139F-4F70-A1C9-7609AED8D1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13078353-E6C1-4681-864D-E5B7C7171C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CBF69A10-A03B-408C-9169-7507A1CC29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id="{9BD69CA3-ECB7-40EB-B653-0D901569FC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id="{BE58FF44-F5D4-4147-A274-5811A3150B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180F6156-4C1F-47DD-8EAA-B61524DAD4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id="{5AFA346A-0F7B-4475-942A-5CE2627543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4">
              <a:extLst>
                <a:ext uri="{FF2B5EF4-FFF2-40B4-BE49-F238E27FC236}">
                  <a16:creationId xmlns:a16="http://schemas.microsoft.com/office/drawing/2014/main" id="{CC96A441-C33C-48EA-8B4F-B3FC170BF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5">
              <a:extLst>
                <a:ext uri="{FF2B5EF4-FFF2-40B4-BE49-F238E27FC236}">
                  <a16:creationId xmlns:a16="http://schemas.microsoft.com/office/drawing/2014/main" id="{01939171-05AE-4968-8FAC-6134F5FF09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7164548A-3C6C-4158-99C7-4E9B910583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D6759045-E4AE-462A-BE52-785FA50666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Isosceles Triangle 22">
              <a:extLst>
                <a:ext uri="{FF2B5EF4-FFF2-40B4-BE49-F238E27FC236}">
                  <a16:creationId xmlns:a16="http://schemas.microsoft.com/office/drawing/2014/main" id="{84366824-8641-4381-9CFE-9BA1E91F86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21EE1D2-43E6-465B-8623-4E7B4FBCC3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8391"/>
            <a:ext cx="3498979" cy="24536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Национальные чувства и настроения</a:t>
            </a:r>
          </a:p>
        </p:txBody>
      </p:sp>
      <p:pic>
        <p:nvPicPr>
          <p:cNvPr id="5" name="Content Placeholder 4" descr="i (2).jpg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/>
          <a:srcRect l="23977" r="7626" b="2"/>
          <a:stretch/>
        </p:blipFill>
        <p:spPr>
          <a:xfrm>
            <a:off x="5112331" y="807763"/>
            <a:ext cx="3059586" cy="2977469"/>
          </a:xfrm>
          <a:prstGeom prst="rect">
            <a:avLst/>
          </a:prstGeom>
          <a:ln w="9525">
            <a:solidFill>
              <a:schemeClr val="tx1">
                <a:alpha val="20000"/>
              </a:schemeClr>
            </a:solidFill>
          </a:ln>
        </p:spPr>
      </p:pic>
      <p:pic>
        <p:nvPicPr>
          <p:cNvPr id="6" name="Picture 5" descr="full1314384550.jpg"/>
          <p:cNvPicPr>
            <a:picLocks noChangeAspect="1"/>
          </p:cNvPicPr>
          <p:nvPr/>
        </p:nvPicPr>
        <p:blipFill rotWithShape="1">
          <a:blip r:embed="rId3" cstate="print"/>
          <a:srcRect l="24057" r="24563" b="-2"/>
          <a:stretch/>
        </p:blipFill>
        <p:spPr>
          <a:xfrm>
            <a:off x="8330883" y="804036"/>
            <a:ext cx="3059586" cy="2977469"/>
          </a:xfrm>
          <a:prstGeom prst="rect">
            <a:avLst/>
          </a:prstGeom>
          <a:ln w="9525">
            <a:solidFill>
              <a:schemeClr val="tx1">
                <a:alpha val="20000"/>
              </a:schemeClr>
            </a:solidFill>
          </a:ln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18447" y="4267830"/>
            <a:ext cx="6281873" cy="1783977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US" sz="1600"/>
            </a:br>
            <a:r>
              <a:rPr lang="en-US" sz="1600"/>
              <a:t>Эти чувства могут быть позитивными и негативными. Положительные чувства -  национальная гордость, патриотизм, любовь к своему народу, чувство дружбы и братства по отношению к другим народам. 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19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Национальные чувства и настроения</a:t>
            </a:r>
          </a:p>
        </p:txBody>
      </p:sp>
      <p:pic>
        <p:nvPicPr>
          <p:cNvPr id="8" name="Content Placeholder 7" descr="i (3).jpg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/>
          <a:srcRect t="10755" r="-1" b="2092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27" name="Rectangle 21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29319" y="917725"/>
            <a:ext cx="3424739" cy="485236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/>
            <a:r>
              <a:rPr lang="en-US" sz="2000">
                <a:solidFill>
                  <a:srgbClr val="FFFFFF"/>
                </a:solidFill>
              </a:rPr>
              <a:t>Негативные чувства -  национализм, национальные и расовые предрассудки, состояние отчужденности по отношению к другим народам и т.д.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2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Content Placeholder 6" descr="urubamba_quechua.jpg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alphaModFix/>
          </a:blip>
          <a:srcRect l="23302" r="6771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400">
                <a:solidFill>
                  <a:srgbClr val="000000"/>
                </a:solidFill>
              </a:rPr>
              <a:t>Чувство национального достоинства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4997" y="2272143"/>
            <a:ext cx="4706803" cy="378883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/>
            <a:r>
              <a:rPr lang="en-US" sz="2000">
                <a:solidFill>
                  <a:srgbClr val="000000"/>
                </a:solidFill>
              </a:rPr>
              <a:t>это </a:t>
            </a:r>
            <a:r>
              <a:rPr lang="en-US" sz="2000" i="1">
                <a:solidFill>
                  <a:srgbClr val="000000"/>
                </a:solidFill>
              </a:rPr>
              <a:t>внутреннее переживание людьми ценности, значимости и самобытности собственной нации в сообществе разных народов независимо ни от каких оценок.</a:t>
            </a:r>
            <a:endParaRPr lang="en-US" sz="20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/>
              <a:t>Национальная гордость</a:t>
            </a:r>
          </a:p>
        </p:txBody>
      </p:sp>
      <p:pic>
        <p:nvPicPr>
          <p:cNvPr id="4" name="Content Placeholder 3" descr="7e4778cf4d3f.jp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l="412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6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6337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/>
              <a:t>Национальная гордость выражается:</a:t>
            </a:r>
            <a:br>
              <a:rPr lang="en-US" sz="2000"/>
            </a:br>
            <a:r>
              <a:rPr lang="en-US" sz="2000"/>
              <a:t>в стремлении нации способствовать всемерному развитию своих традиций, языка, материальной и духовной культуры;</a:t>
            </a:r>
            <a:br>
              <a:rPr lang="en-US" sz="2000"/>
            </a:br>
            <a:r>
              <a:rPr lang="en-US" sz="2000"/>
              <a:t>готовности давать отпор тем, кто посягает на свободу и независимость нации, неуважительно относится к ее культуре и ее представителям.</a:t>
            </a:r>
            <a:br>
              <a:rPr lang="en-US" sz="2000"/>
            </a:br>
            <a:r>
              <a:rPr lang="en-US" sz="2000"/>
              <a:t>Понятие национальной гордости близко по значению понятиям патриотизма и любви к Родине. 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59AE206-7EBA-4D33-8BC9-9D8158553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FABA295-F03A-4191-8C1C-BE473A078E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4525347"/>
            <a:ext cx="6801321" cy="1737360"/>
          </a:xfrm>
        </p:spPr>
        <p:txBody>
          <a:bodyPr anchor="ctr">
            <a:normAutofit/>
          </a:bodyPr>
          <a:lstStyle/>
          <a:p>
            <a:pPr algn="r"/>
            <a:r>
              <a:rPr lang="ru-RU" dirty="0"/>
              <a:t>Этническая идентичность</a:t>
            </a:r>
            <a:endParaRPr lang="ru-RU"/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FE13C79F-17CE-44FD-B460-B2FF23A21A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61258" y="4525347"/>
            <a:ext cx="3258675" cy="1737360"/>
          </a:xfrm>
        </p:spPr>
        <p:txBody>
          <a:bodyPr anchor="ctr">
            <a:normAutofit/>
          </a:bodyPr>
          <a:lstStyle/>
          <a:p>
            <a:pPr algn="l"/>
            <a:endParaRPr lang="ru-RU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437D937-A7F1-4011-92B4-328E5BE1B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8567" y="620480"/>
            <a:ext cx="2243800" cy="224379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672F332-AF08-46C6-94F0-77684310D7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5001" y="2466604"/>
            <a:ext cx="962395" cy="96239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4244EF8-D73A-40E1-BE73-D46E6B4B04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5829" y="2327988"/>
            <a:ext cx="293695" cy="29369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B84D7E8-4ECB-42D7-ADBF-01689B0F2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2113" y="0"/>
            <a:ext cx="5699887" cy="4059244"/>
          </a:xfrm>
          <a:custGeom>
            <a:avLst/>
            <a:gdLst>
              <a:gd name="connsiteX0" fmla="*/ 0 w 5699887"/>
              <a:gd name="connsiteY0" fmla="*/ 0 h 4059244"/>
              <a:gd name="connsiteX1" fmla="*/ 5699887 w 5699887"/>
              <a:gd name="connsiteY1" fmla="*/ 0 h 4059244"/>
              <a:gd name="connsiteX2" fmla="*/ 5699887 w 5699887"/>
              <a:gd name="connsiteY2" fmla="*/ 3944096 h 4059244"/>
              <a:gd name="connsiteX3" fmla="*/ 5525775 w 5699887"/>
              <a:gd name="connsiteY3" fmla="*/ 3980429 h 4059244"/>
              <a:gd name="connsiteX4" fmla="*/ 4663256 w 5699887"/>
              <a:gd name="connsiteY4" fmla="*/ 4059244 h 4059244"/>
              <a:gd name="connsiteX5" fmla="*/ 8566 w 5699887"/>
              <a:gd name="connsiteY5" fmla="*/ 67422 h 40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99887" h="4059244">
                <a:moveTo>
                  <a:pt x="0" y="0"/>
                </a:moveTo>
                <a:lnTo>
                  <a:pt x="5699887" y="0"/>
                </a:lnTo>
                <a:lnTo>
                  <a:pt x="5699887" y="3944096"/>
                </a:lnTo>
                <a:lnTo>
                  <a:pt x="5525775" y="3980429"/>
                </a:lnTo>
                <a:cubicBezTo>
                  <a:pt x="5246154" y="4032190"/>
                  <a:pt x="4957865" y="4059244"/>
                  <a:pt x="4663256" y="4059244"/>
                </a:cubicBezTo>
                <a:cubicBezTo>
                  <a:pt x="2306390" y="4059244"/>
                  <a:pt x="353936" y="2327747"/>
                  <a:pt x="8566" y="67422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E8E38ED-369A-44C2-B635-0BED0E48A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00392" y="4525347"/>
            <a:ext cx="0" cy="1737360"/>
          </a:xfrm>
          <a:prstGeom prst="line">
            <a:avLst/>
          </a:prstGeom>
          <a:ln w="19050" cap="sq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278915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21506" name="Picture 2" descr="Психология этнического самосознания Лопухова Ольга Геннадьев">
            <a:extLst>
              <a:ext uri="{FF2B5EF4-FFF2-40B4-BE49-F238E27FC236}">
                <a16:creationId xmlns:a16="http://schemas.microsoft.com/office/drawing/2014/main" id="{144F61EE-D959-4FD9-AD0F-1A9409B666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92" r="1" b="16648"/>
          <a:stretch/>
        </p:blipFill>
        <p:spPr bwMode="auto">
          <a:xfrm rot="21480000">
            <a:off x="1137837" y="1003258"/>
            <a:ext cx="9916327" cy="476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142170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ПРИМОРДИАЛИЗМ Примордиализм зонтичный термин помогающий опис">
            <a:extLst>
              <a:ext uri="{FF2B5EF4-FFF2-40B4-BE49-F238E27FC236}">
                <a16:creationId xmlns:a16="http://schemas.microsoft.com/office/drawing/2014/main" id="{BBFBA428-4AC6-4747-BABA-9FC6D11705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1955" y="643466"/>
            <a:ext cx="7428089" cy="55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56626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Основные теории этноса и этногенеза - презентация онлайн">
            <a:extLst>
              <a:ext uri="{FF2B5EF4-FFF2-40B4-BE49-F238E27FC236}">
                <a16:creationId xmlns:a16="http://schemas.microsoft.com/office/drawing/2014/main" id="{456EFF17-B01E-46A7-BB8D-FAA9EB65CD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21583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Презентация на тему: Исследования идентичности в социологии:">
            <a:extLst>
              <a:ext uri="{FF2B5EF4-FFF2-40B4-BE49-F238E27FC236}">
                <a16:creationId xmlns:a16="http://schemas.microsoft.com/office/drawing/2014/main" id="{1AE2C8D9-8B46-41D0-82F3-EA73FC819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0985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672</Words>
  <Application>Microsoft Office PowerPoint</Application>
  <PresentationFormat>Широкоэкранный</PresentationFormat>
  <Paragraphs>106</Paragraphs>
  <Slides>68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68</vt:i4>
      </vt:variant>
    </vt:vector>
  </HeadingPairs>
  <TitlesOfParts>
    <vt:vector size="73" baseType="lpstr">
      <vt:lpstr>Arial</vt:lpstr>
      <vt:lpstr>Calibri</vt:lpstr>
      <vt:lpstr>Calibri Light</vt:lpstr>
      <vt:lpstr>Impact</vt:lpstr>
      <vt:lpstr>Тема Office</vt:lpstr>
      <vt:lpstr>Национальная психика: этнос и идентичность</vt:lpstr>
      <vt:lpstr>Основные вопросы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Примордиализм как научный подход к пониманию этноса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Определение этноса</vt:lpstr>
      <vt:lpstr>Национальная психика</vt:lpstr>
      <vt:lpstr>Этническая психология</vt:lpstr>
      <vt:lpstr>Феномен</vt:lpstr>
      <vt:lpstr>Этнопсихологические феномены – это групповые явления</vt:lpstr>
      <vt:lpstr>Понятие этноса как группы</vt:lpstr>
      <vt:lpstr>Этническое сознание</vt:lpstr>
      <vt:lpstr>Статические компоненты этнической психики</vt:lpstr>
      <vt:lpstr>Идентичность </vt:lpstr>
      <vt:lpstr>Статические компоненты этнической психики</vt:lpstr>
      <vt:lpstr>Статические компоненты этнической психики</vt:lpstr>
      <vt:lpstr>Динамические компоненты этнической психики</vt:lpstr>
      <vt:lpstr>Динамические компоненты этнической психики</vt:lpstr>
      <vt:lpstr>Динамические компоненты этнической психики</vt:lpstr>
      <vt:lpstr>Национальный характер</vt:lpstr>
      <vt:lpstr>Понятие национального характера</vt:lpstr>
      <vt:lpstr>Понятие национального характера</vt:lpstr>
      <vt:lpstr>Понятие национального характера</vt:lpstr>
      <vt:lpstr>Культурные модели русского национального характера</vt:lpstr>
      <vt:lpstr>Национальный характер</vt:lpstr>
      <vt:lpstr>Национальный темперамент</vt:lpstr>
      <vt:lpstr>Темперамент</vt:lpstr>
      <vt:lpstr>Национальный темперамент</vt:lpstr>
      <vt:lpstr>Национальный темперамент</vt:lpstr>
      <vt:lpstr>Национальный темперамент</vt:lpstr>
      <vt:lpstr>Национальный темперамент</vt:lpstr>
      <vt:lpstr>Национальный темперамент</vt:lpstr>
      <vt:lpstr>Национальный склад ума</vt:lpstr>
      <vt:lpstr>Особенности мышления</vt:lpstr>
      <vt:lpstr>Особенности мышления</vt:lpstr>
      <vt:lpstr>Этнический склад ума</vt:lpstr>
      <vt:lpstr>Этнический склад ума</vt:lpstr>
      <vt:lpstr>Этнический склад ума</vt:lpstr>
      <vt:lpstr>Этнический склад ума</vt:lpstr>
      <vt:lpstr>Национальные чувства и настроения</vt:lpstr>
      <vt:lpstr>Национальные чувства и настроения</vt:lpstr>
      <vt:lpstr>Национальные чувства и настроения</vt:lpstr>
      <vt:lpstr>Национальные чувства и настроения</vt:lpstr>
      <vt:lpstr>Национальные чувства и настроения</vt:lpstr>
      <vt:lpstr>Чувство национального достоинства</vt:lpstr>
      <vt:lpstr>Национальная гордость</vt:lpstr>
      <vt:lpstr>Этническая идентичность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Национальная психика: этнос и идентичность</dc:title>
  <dc:creator>Михаил Тихомиров</dc:creator>
  <cp:lastModifiedBy>Михаил Тихомиров</cp:lastModifiedBy>
  <cp:revision>1</cp:revision>
  <dcterms:created xsi:type="dcterms:W3CDTF">2019-10-09T08:01:26Z</dcterms:created>
  <dcterms:modified xsi:type="dcterms:W3CDTF">2019-10-09T08:31:13Z</dcterms:modified>
</cp:coreProperties>
</file>