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256" r:id="rId2"/>
    <p:sldId id="267" r:id="rId3"/>
    <p:sldId id="427" r:id="rId4"/>
    <p:sldId id="370" r:id="rId5"/>
    <p:sldId id="428" r:id="rId6"/>
    <p:sldId id="332" r:id="rId7"/>
    <p:sldId id="389" r:id="rId8"/>
    <p:sldId id="384" r:id="rId9"/>
    <p:sldId id="429" r:id="rId10"/>
    <p:sldId id="430" r:id="rId11"/>
    <p:sldId id="390" r:id="rId12"/>
    <p:sldId id="392" r:id="rId13"/>
    <p:sldId id="382" r:id="rId14"/>
    <p:sldId id="431" r:id="rId15"/>
    <p:sldId id="432" r:id="rId16"/>
    <p:sldId id="433" r:id="rId17"/>
    <p:sldId id="434" r:id="rId18"/>
    <p:sldId id="436" r:id="rId19"/>
    <p:sldId id="437" r:id="rId20"/>
    <p:sldId id="438" r:id="rId21"/>
    <p:sldId id="439" r:id="rId22"/>
    <p:sldId id="440" r:id="rId23"/>
    <p:sldId id="442" r:id="rId24"/>
    <p:sldId id="406" r:id="rId25"/>
    <p:sldId id="407" r:id="rId26"/>
    <p:sldId id="441" r:id="rId27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87599" autoAdjust="0"/>
  </p:normalViewPr>
  <p:slideViewPr>
    <p:cSldViewPr>
      <p:cViewPr varScale="1">
        <p:scale>
          <a:sx n="98" d="100"/>
          <a:sy n="98" d="100"/>
        </p:scale>
        <p:origin x="31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30.05.2020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5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8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Воображение </a:t>
            </a:r>
            <a:r>
              <a:rPr lang="ja-JP" altLang="en-US"/>
              <a:t>想似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/>
              <a:t>Исследование воображения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творческое воображение </a:t>
            </a:r>
            <a:r>
              <a:rPr lang="ja-JP" altLang="en-US" sz="2400"/>
              <a:t>创造性的想象</a:t>
            </a:r>
            <a:endParaRPr lang="ru-RU" altLang="ja-JP" sz="2400" dirty="0"/>
          </a:p>
          <a:p>
            <a:r>
              <a:rPr lang="ru-RU" sz="2400" dirty="0"/>
              <a:t>богатое воображение - 丰富的想象力</a:t>
            </a:r>
          </a:p>
          <a:p>
            <a:r>
              <a:rPr lang="ru-RU" sz="2400" dirty="0"/>
              <a:t>недостаток воображения - 缺乏想象力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Воображение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alibri" pitchFamily="34" charset="0"/>
              </a:rPr>
              <a:t>Какое ваше воображение?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3200" dirty="0"/>
              <a:t>богатое воображение – </a:t>
            </a:r>
            <a:br>
              <a:rPr lang="ru-RU" sz="3200" dirty="0"/>
            </a:br>
            <a:r>
              <a:rPr lang="ru-RU" sz="3200" dirty="0"/>
              <a:t>丰富的想象力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sz="3200" dirty="0"/>
              <a:t>недостаток воображения –</a:t>
            </a:r>
            <a:br>
              <a:rPr lang="ru-RU" sz="3200" dirty="0"/>
            </a:br>
            <a:r>
              <a:rPr lang="ru-RU" sz="3200" dirty="0"/>
              <a:t> 缺乏想象力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>
                <a:latin typeface="Calibri" pitchFamily="34" charset="0"/>
              </a:rPr>
              <a:t>Воображение – это психический процесс </a:t>
            </a:r>
            <a:r>
              <a:rPr lang="ru-RU" sz="2400" u="sng" dirty="0">
                <a:latin typeface="Calibri" pitchFamily="34" charset="0"/>
              </a:rPr>
              <a:t>создания новых образов </a:t>
            </a:r>
            <a:r>
              <a:rPr lang="ja-JP" altLang="en-US" sz="2400"/>
              <a:t>创作 </a:t>
            </a:r>
            <a:r>
              <a:rPr lang="en-US" sz="2400" dirty="0" err="1"/>
              <a:t>chuàngzuò</a:t>
            </a:r>
            <a:r>
              <a:rPr lang="ru-RU" sz="2400" dirty="0"/>
              <a:t> </a:t>
            </a:r>
            <a:r>
              <a:rPr lang="ru-RU" sz="2400" dirty="0">
                <a:latin typeface="Calibri" pitchFamily="34" charset="0"/>
              </a:rPr>
              <a:t>.</a:t>
            </a:r>
            <a:endParaRPr lang="ru-RU" altLang="ja-JP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Воображение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Воображение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4" name="Picture 3" descr="img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>
                <a:latin typeface="Calibri" pitchFamily="34" charset="0"/>
              </a:rPr>
              <a:t>Основной метод исследования  </a:t>
            </a:r>
            <a:r>
              <a:rPr lang="ja-JP" altLang="en-US" sz="2400"/>
              <a:t>研究 </a:t>
            </a:r>
            <a:r>
              <a:rPr lang="en-US" sz="2400" dirty="0" err="1"/>
              <a:t>yánjiū</a:t>
            </a:r>
            <a:r>
              <a:rPr lang="ru-RU" sz="2400" dirty="0"/>
              <a:t> </a:t>
            </a:r>
            <a:r>
              <a:rPr lang="ru-RU" sz="2400" dirty="0">
                <a:latin typeface="Calibri" pitchFamily="34" charset="0"/>
              </a:rPr>
              <a:t>воображения: тест, решение задач </a:t>
            </a:r>
            <a:r>
              <a:rPr lang="ja-JP" altLang="en-US" sz="2400"/>
              <a:t>试验</a:t>
            </a:r>
            <a:r>
              <a:rPr lang="ru-RU" altLang="ja-JP" sz="2400" dirty="0"/>
              <a:t> </a:t>
            </a:r>
            <a:r>
              <a:rPr lang="en-US" sz="2400" dirty="0" err="1"/>
              <a:t>shìyàn</a:t>
            </a:r>
            <a:endParaRPr lang="en-US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Исследование воображения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62200" y="3795886"/>
            <a:ext cx="6515100" cy="1255992"/>
          </a:xfrm>
        </p:spPr>
        <p:txBody>
          <a:bodyPr/>
          <a:lstStyle/>
          <a:p>
            <a:r>
              <a:rPr lang="ru-RU" dirty="0"/>
              <a:t>Часть А. Репродуктивное (воссоздающее) воображение</a:t>
            </a:r>
            <a:r>
              <a:rPr lang="en-US" dirty="0"/>
              <a:t> (</a:t>
            </a:r>
            <a:r>
              <a:rPr lang="en-US" dirty="0" err="1"/>
              <a:t>chuangzuo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67744" y="1059582"/>
            <a:ext cx="6477000" cy="2038350"/>
          </a:xfrm>
        </p:spPr>
        <p:txBody>
          <a:bodyPr/>
          <a:lstStyle/>
          <a:p>
            <a:r>
              <a:rPr lang="ru-RU" dirty="0"/>
              <a:t>Исследование воображения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Нарисуйте то, о чем этот текст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Внимательно прочитайте текст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Когда мы ехали на машине, налетел сильный ветер. Машина взлетела в вверх, перевернулась в воздухе несколько раз, но, в конце концов – встала на колеса.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Нарисуйте то, о чем этот текст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Внимательно прочитайте текст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Когда мы пришли в себя, то услышали странный звук. Девочка плакала, говорила, что кошке оторвало голову.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Нарисуйте то, о чем этот текст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Внимательно прочитайте текст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Когда мы подошли поближе, то увидели, что дверца у машины была открыта, а у игрушечного котенка, которого раньше подарили девочке, действительно, была оторвана голова.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Часть </a:t>
            </a:r>
            <a:r>
              <a:rPr lang="en-US" dirty="0"/>
              <a:t>B</a:t>
            </a:r>
            <a:r>
              <a:rPr lang="ru-RU" dirty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Продолжаем!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Отвечайте на вопрос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Возьмите лист бумаги!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Что делает эта рука? </a:t>
            </a:r>
            <a:endParaRPr lang="en-US" dirty="0"/>
          </a:p>
          <a:p>
            <a:r>
              <a:rPr lang="en-US" dirty="0" err="1"/>
              <a:t>Shenme</a:t>
            </a:r>
            <a:r>
              <a:rPr lang="en-US" dirty="0"/>
              <a:t>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shou</a:t>
            </a:r>
            <a:r>
              <a:rPr lang="en-US" dirty="0"/>
              <a:t> ma?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" name="Content Placeholder 16" descr="1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391300" y="1428750"/>
            <a:ext cx="2342600" cy="32004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" name="Content Placeholder 14" descr="2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373165" y="1428750"/>
            <a:ext cx="2378869" cy="32004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" name="Content Placeholder 14" descr="3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547301" y="1428750"/>
            <a:ext cx="2030598" cy="32004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" name="Content Placeholder 14" descr="4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289364" y="1428750"/>
            <a:ext cx="2546472" cy="32004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" name="Content Placeholder 16" descr="5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533900" y="1428750"/>
            <a:ext cx="2057400" cy="32004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" name="Content Placeholder 16" descr="6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440810" y="1428750"/>
            <a:ext cx="2243579" cy="32004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" name="Content Placeholder 18" descr="7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299697" y="1428750"/>
            <a:ext cx="2525806" cy="32004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" name="Content Placeholder 16" descr="8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427510" y="1428750"/>
            <a:ext cx="2270180" cy="32004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" name="Content Placeholder 14" descr="9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396383" y="1428750"/>
            <a:ext cx="2332434" cy="32004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делает эта рука?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" name="Content Placeholder 14" descr="10.bmp"/>
          <p:cNvPicPr>
            <a:picLocks noGrp="1" noChangeAspect="1"/>
          </p:cNvPicPr>
          <p:nvPr>
            <p:ph sz="quarter" idx="13"/>
          </p:nvPr>
        </p:nvPicPr>
        <p:blipFill>
          <a:blip r:embed="rId10" cstate="print"/>
          <a:stretch>
            <a:fillRect/>
          </a:stretch>
        </p:blipFill>
        <p:spPr>
          <a:xfrm>
            <a:off x="4471806" y="1428750"/>
            <a:ext cx="2181587" cy="32004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latin typeface="Calibri" pitchFamily="34" charset="0"/>
              </a:rPr>
              <a:t>Проверьте свое воображение</a:t>
            </a:r>
            <a:endParaRPr sz="3200" b="1" dirty="0">
              <a:latin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/>
            <a:r>
              <a:rPr lang="en-US" dirty="0"/>
              <a:t>1</a:t>
            </a:r>
            <a:r>
              <a:rPr lang="ru-RU" dirty="0"/>
              <a:t>5 и меньше ответов – вы спите? </a:t>
            </a:r>
          </a:p>
          <a:p>
            <a:pPr marL="514350" indent="-514350"/>
            <a:r>
              <a:rPr lang="ru-RU" dirty="0"/>
              <a:t>16-25  - воображение активно</a:t>
            </a:r>
          </a:p>
          <a:p>
            <a:pPr marL="514350" indent="-514350"/>
            <a:r>
              <a:rPr lang="ru-RU" dirty="0"/>
              <a:t>25-40 - воображение очень активно</a:t>
            </a:r>
          </a:p>
          <a:p>
            <a:pPr marL="514350" indent="-514350"/>
            <a:r>
              <a:rPr lang="ru-RU" dirty="0"/>
              <a:t>40 и больше – воображение </a:t>
            </a:r>
            <a:r>
              <a:rPr lang="ru-RU" dirty="0" err="1"/>
              <a:t>суперактивно</a:t>
            </a:r>
            <a:r>
              <a:rPr lang="ru-RU" dirty="0"/>
              <a:t>!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11560" y="1635646"/>
            <a:ext cx="8049716" cy="679928"/>
          </a:xfrm>
        </p:spPr>
        <p:txBody>
          <a:bodyPr/>
          <a:lstStyle/>
          <a:p>
            <a:r>
              <a:rPr lang="ru-RU" dirty="0"/>
              <a:t>Часть </a:t>
            </a:r>
            <a:r>
              <a:rPr lang="en-US" dirty="0"/>
              <a:t>C</a:t>
            </a:r>
            <a:r>
              <a:rPr lang="ru-RU" dirty="0"/>
              <a:t>. Творческое воображение</a:t>
            </a:r>
            <a:r>
              <a:rPr lang="ja-JP" altLang="en-US"/>
              <a:t>创造性的想象</a:t>
            </a:r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Продолжаем!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Возьмите чистый лист бумаги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Используйте карандаш или ручку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Нарисуйте свой внутренний мир </a:t>
            </a:r>
            <a:r>
              <a:rPr lang="ja-JP" altLang="en-US"/>
              <a:t>内在世界</a:t>
            </a:r>
            <a:r>
              <a:rPr lang="ru-RU" dirty="0"/>
              <a:t>. </a:t>
            </a:r>
            <a:r>
              <a:rPr lang="en-US" dirty="0" err="1"/>
              <a:t>nèizài</a:t>
            </a:r>
            <a:r>
              <a:rPr lang="en-US" dirty="0"/>
              <a:t> </a:t>
            </a:r>
            <a:r>
              <a:rPr lang="en-US" dirty="0" err="1"/>
              <a:t>shìjiè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 dirty="0">
                <a:solidFill>
                  <a:srgbClr val="000060"/>
                </a:solidFill>
              </a:rPr>
              <a:t>Юношеский возраст</a:t>
            </a:r>
            <a:br>
              <a:rPr lang="ru-RU" sz="900" dirty="0"/>
            </a:br>
            <a:r>
              <a:rPr lang="ru-RU" dirty="0">
                <a:hlinkClick r:id="rId2"/>
              </a:rPr>
              <a:t>  </a:t>
            </a:r>
            <a:r>
              <a:rPr lang="ru-RU" dirty="0"/>
              <a:t>        </a:t>
            </a:r>
            <a:br>
              <a:rPr lang="ru-RU" dirty="0"/>
            </a:br>
            <a:r>
              <a:rPr lang="ru-RU" dirty="0"/>
              <a:t>  </a:t>
            </a:r>
            <a:r>
              <a:rPr lang="ru-RU" sz="18000" dirty="0"/>
              <a:t> </a:t>
            </a:r>
            <a:r>
              <a:rPr lang="ru-RU" sz="15900" dirty="0"/>
              <a:t> </a:t>
            </a:r>
            <a:r>
              <a:rPr lang="ru-RU" dirty="0"/>
              <a:t>                  </a:t>
            </a:r>
            <a:endParaRPr lang="ru-RU" sz="15900" dirty="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Пишите на обратной стороне листа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Опишите свой рисунок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sz="2400" dirty="0"/>
              <a:t>Что вы нарисовали?</a:t>
            </a:r>
          </a:p>
          <a:p>
            <a:pPr marL="514350" indent="-514350">
              <a:buAutoNum type="arabicPeriod"/>
            </a:pPr>
            <a:r>
              <a:rPr lang="ru-RU" sz="2400" dirty="0"/>
              <a:t>Что есть в вашем внутреннем мире?</a:t>
            </a:r>
          </a:p>
          <a:p>
            <a:pPr marL="514350" indent="-514350">
              <a:buAutoNum type="arabicPeriod"/>
            </a:pPr>
            <a:r>
              <a:rPr lang="ru-RU" sz="2400" dirty="0"/>
              <a:t>Чем ваш внутренний мир не похож (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xiang</a:t>
            </a:r>
            <a:r>
              <a:rPr lang="en-US" sz="2400" dirty="0"/>
              <a:t>) </a:t>
            </a:r>
            <a:r>
              <a:rPr lang="ru-RU" sz="2400" dirty="0"/>
              <a:t>на внутренней мир других людей?</a:t>
            </a:r>
          </a:p>
          <a:p>
            <a:pPr marL="514350" indent="-514350">
              <a:buFont typeface="Wingdings" pitchFamily="2" charset="2"/>
              <a:buAutoNum type="arabicPeriod"/>
            </a:pPr>
            <a:r>
              <a:rPr lang="ru-RU" sz="2400" dirty="0"/>
              <a:t>Чем ваш внутренний мир похож</a:t>
            </a:r>
            <a:r>
              <a:rPr lang="en-US" sz="2400" dirty="0"/>
              <a:t> (</a:t>
            </a:r>
            <a:r>
              <a:rPr lang="en-US" sz="2400" dirty="0" err="1"/>
              <a:t>xiang</a:t>
            </a:r>
            <a:r>
              <a:rPr lang="en-US" sz="2400" dirty="0"/>
              <a:t>)</a:t>
            </a:r>
            <a:r>
              <a:rPr lang="ru-RU" sz="2400" dirty="0"/>
              <a:t> на внутренний мир других людей?</a:t>
            </a:r>
          </a:p>
          <a:p>
            <a:pPr marL="514350" indent="-514350">
              <a:buAutoNum type="arabicPeriod"/>
            </a:pP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472</Words>
  <Application>Microsoft Office PowerPoint</Application>
  <PresentationFormat>Экран (16:9)</PresentationFormat>
  <Paragraphs>74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Tw Cen MT</vt:lpstr>
      <vt:lpstr>Wingdings</vt:lpstr>
      <vt:lpstr>Wingdings 2</vt:lpstr>
      <vt:lpstr>WidescreenPresentation</vt:lpstr>
      <vt:lpstr>Воображение 想似</vt:lpstr>
      <vt:lpstr>Воображение</vt:lpstr>
      <vt:lpstr>Какое ваше воображение?</vt:lpstr>
      <vt:lpstr>Воображение</vt:lpstr>
      <vt:lpstr>Воображение</vt:lpstr>
      <vt:lpstr>Исследование воображения</vt:lpstr>
      <vt:lpstr>Исследование воображения</vt:lpstr>
      <vt:lpstr>Нарисуйте то, о чем этот текст</vt:lpstr>
      <vt:lpstr>Нарисуйте то, о чем этот текст</vt:lpstr>
      <vt:lpstr>Нарисуйте то, о чем этот текст</vt:lpstr>
      <vt:lpstr>Продолжаем!</vt:lpstr>
      <vt:lpstr>Отвечайте на вопрос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Что делает эта рука?</vt:lpstr>
      <vt:lpstr>Проверьте свое воображение</vt:lpstr>
      <vt:lpstr>Продолжаем!</vt:lpstr>
      <vt:lpstr>Возьмите чистый лист бумаги</vt:lpstr>
      <vt:lpstr>Пишите на обратной стороне листа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2009-11-06T02:22:18Z</dcterms:created>
  <dcterms:modified xsi:type="dcterms:W3CDTF">2020-05-30T09:51:58Z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