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84" r:id="rId4"/>
    <p:sldId id="258" r:id="rId5"/>
    <p:sldId id="259" r:id="rId6"/>
    <p:sldId id="281" r:id="rId7"/>
    <p:sldId id="282" r:id="rId8"/>
    <p:sldId id="302" r:id="rId9"/>
    <p:sldId id="283" r:id="rId10"/>
    <p:sldId id="285" r:id="rId11"/>
    <p:sldId id="260" r:id="rId12"/>
    <p:sldId id="261" r:id="rId13"/>
    <p:sldId id="263" r:id="rId14"/>
    <p:sldId id="286" r:id="rId15"/>
    <p:sldId id="287" r:id="rId16"/>
    <p:sldId id="290" r:id="rId17"/>
    <p:sldId id="291" r:id="rId18"/>
    <p:sldId id="292" r:id="rId19"/>
    <p:sldId id="288" r:id="rId20"/>
    <p:sldId id="289" r:id="rId21"/>
    <p:sldId id="298" r:id="rId22"/>
    <p:sldId id="299" r:id="rId23"/>
    <p:sldId id="300" r:id="rId24"/>
    <p:sldId id="293" r:id="rId25"/>
    <p:sldId id="294" r:id="rId26"/>
    <p:sldId id="295" r:id="rId27"/>
    <p:sldId id="296" r:id="rId28"/>
    <p:sldId id="264" r:id="rId29"/>
    <p:sldId id="297" r:id="rId30"/>
    <p:sldId id="301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474" y="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1575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8364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8166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6919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659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742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0288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1497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1715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5357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6787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623512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02120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49963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45386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95707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886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CD1703C9-5F19-4CA8-988A-5E9A5760D652}" type="datetimeFigureOut">
              <a:rPr lang="ru-RU" smtClean="0"/>
              <a:pPr/>
              <a:t>30.05.2020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007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bkrs.info/slovo.php?ch=%E6%84%9F%E6%80%A7%E8%AE%A4%E8%AF%86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bkrs.info/slovo.php?ch=%E5%86%85%E6%84%9F" TargetMode="Externa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7">
            <a:extLst>
              <a:ext uri="{FF2B5EF4-FFF2-40B4-BE49-F238E27FC236}">
                <a16:creationId xmlns:a16="http://schemas.microsoft.com/office/drawing/2014/main" id="{C28D0172-F2E0-4763-9C35-F02266495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5"/>
            <a:ext cx="9143771" cy="47307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9F2851FB-E841-4509-8A6D-A416376EA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3753695"/>
            <a:ext cx="2604045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Freeform: Shape 11">
            <a:extLst>
              <a:ext uri="{FF2B5EF4-FFF2-40B4-BE49-F238E27FC236}">
                <a16:creationId xmlns:a16="http://schemas.microsoft.com/office/drawing/2014/main" id="{DF6FB2B2-CE21-407F-B22E-302DADC2C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55533"/>
            <a:ext cx="9144000" cy="2802467"/>
          </a:xfrm>
          <a:custGeom>
            <a:avLst/>
            <a:gdLst>
              <a:gd name="connsiteX0" fmla="*/ 1 w 12192000"/>
              <a:gd name="connsiteY0" fmla="*/ 0 h 2802467"/>
              <a:gd name="connsiteX1" fmla="*/ 71932 w 12192000"/>
              <a:gd name="connsiteY1" fmla="*/ 12261 h 2802467"/>
              <a:gd name="connsiteX2" fmla="*/ 282848 w 12192000"/>
              <a:gd name="connsiteY2" fmla="*/ 48342 h 2802467"/>
              <a:gd name="connsiteX3" fmla="*/ 436464 w 12192000"/>
              <a:gd name="connsiteY3" fmla="*/ 73565 h 2802467"/>
              <a:gd name="connsiteX4" fmla="*/ 619339 w 12192000"/>
              <a:gd name="connsiteY4" fmla="*/ 100188 h 2802467"/>
              <a:gd name="connsiteX5" fmla="*/ 836351 w 12192000"/>
              <a:gd name="connsiteY5" fmla="*/ 132066 h 2802467"/>
              <a:gd name="connsiteX6" fmla="*/ 1076528 w 12192000"/>
              <a:gd name="connsiteY6" fmla="*/ 165696 h 2802467"/>
              <a:gd name="connsiteX7" fmla="*/ 1347183 w 12192000"/>
              <a:gd name="connsiteY7" fmla="*/ 201077 h 2802467"/>
              <a:gd name="connsiteX8" fmla="*/ 1642223 w 12192000"/>
              <a:gd name="connsiteY8" fmla="*/ 238560 h 2802467"/>
              <a:gd name="connsiteX9" fmla="*/ 1962864 w 12192000"/>
              <a:gd name="connsiteY9" fmla="*/ 276043 h 2802467"/>
              <a:gd name="connsiteX10" fmla="*/ 2304232 w 12192000"/>
              <a:gd name="connsiteY10" fmla="*/ 314226 h 2802467"/>
              <a:gd name="connsiteX11" fmla="*/ 2672421 w 12192000"/>
              <a:gd name="connsiteY11" fmla="*/ 349608 h 2802467"/>
              <a:gd name="connsiteX12" fmla="*/ 3057678 w 12192000"/>
              <a:gd name="connsiteY12" fmla="*/ 383587 h 2802467"/>
              <a:gd name="connsiteX13" fmla="*/ 3464881 w 12192000"/>
              <a:gd name="connsiteY13" fmla="*/ 414415 h 2802467"/>
              <a:gd name="connsiteX14" fmla="*/ 3889152 w 12192000"/>
              <a:gd name="connsiteY14" fmla="*/ 443840 h 2802467"/>
              <a:gd name="connsiteX15" fmla="*/ 4331710 w 12192000"/>
              <a:gd name="connsiteY15" fmla="*/ 471515 h 2802467"/>
              <a:gd name="connsiteX16" fmla="*/ 4558476 w 12192000"/>
              <a:gd name="connsiteY16" fmla="*/ 481323 h 2802467"/>
              <a:gd name="connsiteX17" fmla="*/ 4790118 w 12192000"/>
              <a:gd name="connsiteY17" fmla="*/ 492183 h 2802467"/>
              <a:gd name="connsiteX18" fmla="*/ 5025418 w 12192000"/>
              <a:gd name="connsiteY18" fmla="*/ 502342 h 2802467"/>
              <a:gd name="connsiteX19" fmla="*/ 5261937 w 12192000"/>
              <a:gd name="connsiteY19" fmla="*/ 508998 h 2802467"/>
              <a:gd name="connsiteX20" fmla="*/ 5503332 w 12192000"/>
              <a:gd name="connsiteY20" fmla="*/ 514953 h 2802467"/>
              <a:gd name="connsiteX21" fmla="*/ 5747166 w 12192000"/>
              <a:gd name="connsiteY21" fmla="*/ 521259 h 2802467"/>
              <a:gd name="connsiteX22" fmla="*/ 5995877 w 12192000"/>
              <a:gd name="connsiteY22" fmla="*/ 525462 h 2802467"/>
              <a:gd name="connsiteX23" fmla="*/ 6247026 w 12192000"/>
              <a:gd name="connsiteY23" fmla="*/ 525462 h 2802467"/>
              <a:gd name="connsiteX24" fmla="*/ 6500613 w 12192000"/>
              <a:gd name="connsiteY24" fmla="*/ 527564 h 2802467"/>
              <a:gd name="connsiteX25" fmla="*/ 6756639 w 12192000"/>
              <a:gd name="connsiteY25" fmla="*/ 525462 h 2802467"/>
              <a:gd name="connsiteX26" fmla="*/ 7016322 w 12192000"/>
              <a:gd name="connsiteY26" fmla="*/ 521259 h 2802467"/>
              <a:gd name="connsiteX27" fmla="*/ 7276005 w 12192000"/>
              <a:gd name="connsiteY27" fmla="*/ 517405 h 2802467"/>
              <a:gd name="connsiteX28" fmla="*/ 7539345 w 12192000"/>
              <a:gd name="connsiteY28" fmla="*/ 508998 h 2802467"/>
              <a:gd name="connsiteX29" fmla="*/ 7805124 w 12192000"/>
              <a:gd name="connsiteY29" fmla="*/ 500240 h 2802467"/>
              <a:gd name="connsiteX30" fmla="*/ 8070903 w 12192000"/>
              <a:gd name="connsiteY30" fmla="*/ 490081 h 2802467"/>
              <a:gd name="connsiteX31" fmla="*/ 8339121 w 12192000"/>
              <a:gd name="connsiteY31" fmla="*/ 475719 h 2802467"/>
              <a:gd name="connsiteX32" fmla="*/ 8609776 w 12192000"/>
              <a:gd name="connsiteY32" fmla="*/ 458553 h 2802467"/>
              <a:gd name="connsiteX33" fmla="*/ 8881651 w 12192000"/>
              <a:gd name="connsiteY33" fmla="*/ 442089 h 2802467"/>
              <a:gd name="connsiteX34" fmla="*/ 9153526 w 12192000"/>
              <a:gd name="connsiteY34" fmla="*/ 421070 h 2802467"/>
              <a:gd name="connsiteX35" fmla="*/ 9429058 w 12192000"/>
              <a:gd name="connsiteY35" fmla="*/ 395848 h 2802467"/>
              <a:gd name="connsiteX36" fmla="*/ 9700933 w 12192000"/>
              <a:gd name="connsiteY36" fmla="*/ 370626 h 2802467"/>
              <a:gd name="connsiteX37" fmla="*/ 9977684 w 12192000"/>
              <a:gd name="connsiteY37" fmla="*/ 341550 h 2802467"/>
              <a:gd name="connsiteX38" fmla="*/ 10255655 w 12192000"/>
              <a:gd name="connsiteY38" fmla="*/ 309672 h 2802467"/>
              <a:gd name="connsiteX39" fmla="*/ 10529968 w 12192000"/>
              <a:gd name="connsiteY39" fmla="*/ 276043 h 2802467"/>
              <a:gd name="connsiteX40" fmla="*/ 10807939 w 12192000"/>
              <a:gd name="connsiteY40" fmla="*/ 236808 h 2802467"/>
              <a:gd name="connsiteX41" fmla="*/ 11084690 w 12192000"/>
              <a:gd name="connsiteY41" fmla="*/ 194771 h 2802467"/>
              <a:gd name="connsiteX42" fmla="*/ 11362661 w 12192000"/>
              <a:gd name="connsiteY42" fmla="*/ 153085 h 2802467"/>
              <a:gd name="connsiteX43" fmla="*/ 11639412 w 12192000"/>
              <a:gd name="connsiteY43" fmla="*/ 104392 h 2802467"/>
              <a:gd name="connsiteX44" fmla="*/ 11914945 w 12192000"/>
              <a:gd name="connsiteY44" fmla="*/ 54648 h 2802467"/>
              <a:gd name="connsiteX45" fmla="*/ 12191696 w 12192000"/>
              <a:gd name="connsiteY45" fmla="*/ 2452 h 2802467"/>
              <a:gd name="connsiteX46" fmla="*/ 12191696 w 12192000"/>
              <a:gd name="connsiteY46" fmla="*/ 2236410 h 2802467"/>
              <a:gd name="connsiteX47" fmla="*/ 12192000 w 12192000"/>
              <a:gd name="connsiteY47" fmla="*/ 2236410 h 2802467"/>
              <a:gd name="connsiteX48" fmla="*/ 12192000 w 12192000"/>
              <a:gd name="connsiteY48" fmla="*/ 2802467 h 2802467"/>
              <a:gd name="connsiteX49" fmla="*/ 12191696 w 12192000"/>
              <a:gd name="connsiteY49" fmla="*/ 2802467 h 2802467"/>
              <a:gd name="connsiteX50" fmla="*/ 0 w 12192000"/>
              <a:gd name="connsiteY50" fmla="*/ 2802467 h 2802467"/>
              <a:gd name="connsiteX51" fmla="*/ 0 w 12192000"/>
              <a:gd name="connsiteY51" fmla="*/ 2236410 h 2802467"/>
              <a:gd name="connsiteX52" fmla="*/ 1 w 12192000"/>
              <a:gd name="connsiteY52" fmla="*/ 2236410 h 28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2192000" h="2802467">
                <a:moveTo>
                  <a:pt x="1" y="0"/>
                </a:moveTo>
                <a:lnTo>
                  <a:pt x="71932" y="12261"/>
                </a:lnTo>
                <a:lnTo>
                  <a:pt x="282848" y="48342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3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6"/>
                </a:lnTo>
                <a:lnTo>
                  <a:pt x="2672421" y="349608"/>
                </a:lnTo>
                <a:lnTo>
                  <a:pt x="3057678" y="383587"/>
                </a:lnTo>
                <a:lnTo>
                  <a:pt x="3464881" y="414415"/>
                </a:lnTo>
                <a:lnTo>
                  <a:pt x="3889152" y="443840"/>
                </a:lnTo>
                <a:lnTo>
                  <a:pt x="4331710" y="471515"/>
                </a:lnTo>
                <a:lnTo>
                  <a:pt x="4558476" y="481323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6" y="521259"/>
                </a:lnTo>
                <a:lnTo>
                  <a:pt x="5995877" y="525462"/>
                </a:lnTo>
                <a:lnTo>
                  <a:pt x="6247026" y="525462"/>
                </a:lnTo>
                <a:lnTo>
                  <a:pt x="6500613" y="527564"/>
                </a:lnTo>
                <a:lnTo>
                  <a:pt x="6756639" y="525462"/>
                </a:lnTo>
                <a:lnTo>
                  <a:pt x="7016322" y="521259"/>
                </a:lnTo>
                <a:lnTo>
                  <a:pt x="7276005" y="517405"/>
                </a:lnTo>
                <a:lnTo>
                  <a:pt x="7539345" y="508998"/>
                </a:lnTo>
                <a:lnTo>
                  <a:pt x="7805124" y="500240"/>
                </a:lnTo>
                <a:lnTo>
                  <a:pt x="8070903" y="490081"/>
                </a:lnTo>
                <a:lnTo>
                  <a:pt x="8339121" y="475719"/>
                </a:lnTo>
                <a:lnTo>
                  <a:pt x="8609776" y="458553"/>
                </a:lnTo>
                <a:lnTo>
                  <a:pt x="8881651" y="442089"/>
                </a:lnTo>
                <a:lnTo>
                  <a:pt x="9153526" y="421070"/>
                </a:lnTo>
                <a:lnTo>
                  <a:pt x="9429058" y="395848"/>
                </a:lnTo>
                <a:lnTo>
                  <a:pt x="9700933" y="370626"/>
                </a:lnTo>
                <a:lnTo>
                  <a:pt x="9977684" y="341550"/>
                </a:lnTo>
                <a:lnTo>
                  <a:pt x="10255655" y="309672"/>
                </a:lnTo>
                <a:lnTo>
                  <a:pt x="10529968" y="276043"/>
                </a:lnTo>
                <a:lnTo>
                  <a:pt x="10807939" y="236808"/>
                </a:lnTo>
                <a:lnTo>
                  <a:pt x="11084690" y="194771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236410"/>
                </a:lnTo>
                <a:lnTo>
                  <a:pt x="12192000" y="2236410"/>
                </a:lnTo>
                <a:lnTo>
                  <a:pt x="12192000" y="2802467"/>
                </a:lnTo>
                <a:lnTo>
                  <a:pt x="12191696" y="2802467"/>
                </a:lnTo>
                <a:lnTo>
                  <a:pt x="0" y="2802467"/>
                </a:lnTo>
                <a:lnTo>
                  <a:pt x="0" y="2236410"/>
                </a:lnTo>
                <a:lnTo>
                  <a:pt x="1" y="223641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4128" y="623571"/>
            <a:ext cx="7695743" cy="3523885"/>
          </a:xfrm>
        </p:spPr>
        <p:txBody>
          <a:bodyPr>
            <a:normAutofit/>
          </a:bodyPr>
          <a:lstStyle/>
          <a:p>
            <a:pPr algn="ctr"/>
            <a:r>
              <a:rPr lang="ru-RU" sz="7000"/>
              <a:t>Психология человека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4128" y="4777380"/>
            <a:ext cx="7695743" cy="1209763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ru-RU" sz="1300">
                <a:solidFill>
                  <a:schemeClr val="bg2"/>
                </a:solidFill>
              </a:rPr>
              <a:t>Психические процессы. </a:t>
            </a:r>
            <a:r>
              <a:rPr lang="ja-JP" altLang="en-US" sz="1300">
                <a:solidFill>
                  <a:schemeClr val="bg2"/>
                </a:solidFill>
              </a:rPr>
              <a:t>心理过程</a:t>
            </a:r>
            <a:endParaRPr lang="ru-RU" altLang="ja-JP" sz="1300">
              <a:solidFill>
                <a:schemeClr val="bg2"/>
              </a:solidFill>
            </a:endParaRPr>
          </a:p>
          <a:p>
            <a:pPr algn="ctr">
              <a:lnSpc>
                <a:spcPct val="90000"/>
              </a:lnSpc>
            </a:pPr>
            <a:r>
              <a:rPr lang="ru-RU" sz="1300">
                <a:solidFill>
                  <a:schemeClr val="bg2"/>
                </a:solidFill>
              </a:rPr>
              <a:t>Восприятие и ощущение </a:t>
            </a:r>
            <a:r>
              <a:rPr lang="ja-JP" altLang="en-US" sz="1300">
                <a:solidFill>
                  <a:schemeClr val="bg2"/>
                </a:solidFill>
              </a:rPr>
              <a:t>知觉和感觉</a:t>
            </a:r>
            <a:endParaRPr lang="ru-RU" sz="1300">
              <a:solidFill>
                <a:schemeClr val="bg2"/>
              </a:solidFill>
            </a:endParaRPr>
          </a:p>
          <a:p>
            <a:pPr algn="ctr">
              <a:lnSpc>
                <a:spcPct val="90000"/>
              </a:lnSpc>
            </a:pPr>
            <a:r>
              <a:rPr lang="ru-RU" sz="1300">
                <a:solidFill>
                  <a:schemeClr val="bg2"/>
                </a:solidFill>
              </a:rPr>
              <a:t>ощущения </a:t>
            </a:r>
            <a:r>
              <a:rPr lang="ja-JP" altLang="en-US" sz="1300">
                <a:solidFill>
                  <a:schemeClr val="bg2"/>
                </a:solidFill>
              </a:rPr>
              <a:t>感觉 </a:t>
            </a:r>
            <a:r>
              <a:rPr lang="en-US" sz="1300">
                <a:solidFill>
                  <a:schemeClr val="bg2"/>
                </a:solidFill>
              </a:rPr>
              <a:t>gǎnjué</a:t>
            </a:r>
            <a:r>
              <a:rPr lang="ru-RU" sz="1300">
                <a:solidFill>
                  <a:schemeClr val="bg2"/>
                </a:solidFill>
              </a:rPr>
              <a:t> </a:t>
            </a:r>
          </a:p>
          <a:p>
            <a:pPr algn="ctr">
              <a:lnSpc>
                <a:spcPct val="90000"/>
              </a:lnSpc>
            </a:pPr>
            <a:r>
              <a:rPr lang="ru-RU" sz="1300">
                <a:solidFill>
                  <a:schemeClr val="bg2"/>
                </a:solidFill>
              </a:rPr>
              <a:t>восприятия </a:t>
            </a:r>
            <a:r>
              <a:rPr lang="ja-JP" altLang="en-US" sz="1300">
                <a:solidFill>
                  <a:schemeClr val="bg2"/>
                </a:solidFill>
              </a:rPr>
              <a:t>知觉 </a:t>
            </a:r>
            <a:r>
              <a:rPr lang="en-US" sz="1300">
                <a:solidFill>
                  <a:schemeClr val="bg2"/>
                </a:solidFill>
              </a:rPr>
              <a:t>zhījué</a:t>
            </a:r>
            <a:endParaRPr lang="ru-RU" sz="130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Ощущение и восприятие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55576" y="1447800"/>
            <a:ext cx="3907864" cy="4572000"/>
          </a:xfrm>
        </p:spPr>
        <p:txBody>
          <a:bodyPr>
            <a:normAutofit/>
          </a:bodyPr>
          <a:lstStyle/>
          <a:p>
            <a:r>
              <a:rPr lang="ru-RU" dirty="0"/>
              <a:t>Отражение (</a:t>
            </a:r>
            <a:r>
              <a:rPr lang="ja-JP" altLang="en-US"/>
              <a:t>反映 </a:t>
            </a:r>
            <a:r>
              <a:rPr lang="en-US" dirty="0" err="1"/>
              <a:t>fǎnyìng</a:t>
            </a:r>
            <a:r>
              <a:rPr lang="ru-RU" dirty="0"/>
              <a:t>) в сознании </a:t>
            </a:r>
            <a:r>
              <a:rPr lang="ru-RU" b="1" dirty="0"/>
              <a:t>отдельных</a:t>
            </a:r>
            <a:r>
              <a:rPr lang="ru-RU" dirty="0"/>
              <a:t> </a:t>
            </a:r>
            <a:r>
              <a:rPr lang="ru-RU" b="1" dirty="0"/>
              <a:t>свойств</a:t>
            </a:r>
            <a:br>
              <a:rPr lang="ru-RU" dirty="0"/>
            </a:br>
            <a:r>
              <a:rPr lang="ru-RU" dirty="0"/>
              <a:t>(</a:t>
            </a:r>
            <a:r>
              <a:rPr lang="ja-JP" altLang="en-US"/>
              <a:t>性质 </a:t>
            </a:r>
            <a:r>
              <a:rPr lang="en-US" dirty="0" err="1"/>
              <a:t>xìngzhì</a:t>
            </a:r>
            <a:r>
              <a:rPr lang="ru-RU" dirty="0"/>
              <a:t>) предметов и явлений.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dirty="0"/>
              <a:t>Отражение (</a:t>
            </a:r>
            <a:r>
              <a:rPr lang="ja-JP" altLang="en-US"/>
              <a:t>反映 </a:t>
            </a:r>
            <a:r>
              <a:rPr lang="en-US" dirty="0" err="1"/>
              <a:t>fǎnyìng</a:t>
            </a:r>
            <a:r>
              <a:rPr lang="ru-RU" dirty="0"/>
              <a:t> ) в сознании </a:t>
            </a:r>
            <a:r>
              <a:rPr lang="ru-RU" b="1" dirty="0"/>
              <a:t>целостных</a:t>
            </a:r>
            <a:r>
              <a:rPr lang="ru-RU" dirty="0"/>
              <a:t> </a:t>
            </a:r>
            <a:r>
              <a:rPr lang="ru-RU" b="1" dirty="0"/>
              <a:t>образов</a:t>
            </a:r>
            <a:br>
              <a:rPr lang="ru-RU" b="1" dirty="0"/>
            </a:br>
            <a:r>
              <a:rPr lang="ja-JP" altLang="en-US"/>
              <a:t>想象 </a:t>
            </a:r>
            <a:r>
              <a:rPr lang="en-US" dirty="0" err="1"/>
              <a:t>xiǎngxiàng</a:t>
            </a:r>
            <a:r>
              <a:rPr lang="ru-RU" dirty="0"/>
              <a:t> предметов и явлений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DBA86CC-34C3-43C1-B328-62490FE690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9857" y="1645920"/>
            <a:ext cx="2642159" cy="4470821"/>
          </a:xfrm>
        </p:spPr>
        <p:txBody>
          <a:bodyPr>
            <a:normAutofit/>
          </a:bodyPr>
          <a:lstStyle/>
          <a:p>
            <a:pPr algn="r"/>
            <a:r>
              <a:rPr lang="ru-RU" sz="2900">
                <a:solidFill>
                  <a:schemeClr val="tx1"/>
                </a:solidFill>
              </a:rPr>
              <a:t>Ощущение и восприятие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CF4C9D6-90BC-48A0-91E8-0F0373CA11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21873" y="1645920"/>
            <a:ext cx="4720836" cy="447082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1900"/>
              <a:t>Ощущения и восприятия называют первой ступенью познания – чувственным познанием</a:t>
            </a:r>
          </a:p>
          <a:p>
            <a:pPr>
              <a:lnSpc>
                <a:spcPct val="90000"/>
              </a:lnSpc>
            </a:pPr>
            <a:r>
              <a:rPr lang="ru-RU" sz="1900">
                <a:hlinkClick r:id="rId3"/>
              </a:rPr>
              <a:t>感性认识</a:t>
            </a:r>
            <a:endParaRPr lang="ru-RU" sz="1900"/>
          </a:p>
          <a:p>
            <a:pPr>
              <a:lnSpc>
                <a:spcPct val="90000"/>
              </a:lnSpc>
            </a:pPr>
            <a:r>
              <a:rPr lang="ru-RU" sz="1900" err="1"/>
              <a:t>gǎnxìng</a:t>
            </a:r>
            <a:r>
              <a:rPr lang="ru-RU" sz="1900"/>
              <a:t> </a:t>
            </a:r>
            <a:r>
              <a:rPr lang="ru-RU" sz="1900" err="1"/>
              <a:t>rènshi</a:t>
            </a:r>
            <a:endParaRPr lang="ru-RU" sz="1900"/>
          </a:p>
          <a:p>
            <a:pPr>
              <a:lnSpc>
                <a:spcPct val="90000"/>
              </a:lnSpc>
            </a:pPr>
            <a:r>
              <a:rPr lang="ru-RU" sz="1900"/>
              <a:t>чувственное </a:t>
            </a:r>
            <a:r>
              <a:rPr lang="ru-RU" sz="1900" b="1"/>
              <a:t>восприятие</a:t>
            </a:r>
            <a:r>
              <a:rPr lang="ru-RU" sz="1900"/>
              <a:t> (познание); чувственный опыт 通过感觉器官对客观事物的片面的、 现象的和外部联系的认识。 感觉、 知觉、 表象等是感性认识的形式。 感性认识是认识过程中的低级阶段。 要认识事物的全体、 本质和内部联系, 必须把感性认识上升为理性认识。 参看"理性认识"</a:t>
            </a:r>
          </a:p>
          <a:p>
            <a:pPr>
              <a:lnSpc>
                <a:spcPct val="90000"/>
              </a:lnSpc>
              <a:buNone/>
            </a:pPr>
            <a:endParaRPr lang="ru-RU" sz="19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3027759" cy="41883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6096000"/>
            <a:ext cx="745301" cy="762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905" y="1450259"/>
            <a:ext cx="2815200" cy="1442153"/>
          </a:xfrm>
        </p:spPr>
        <p:txBody>
          <a:bodyPr vert="horz" lIns="91440" tIns="45720" rIns="91440" bIns="45720" rtlCol="0" anchor="t">
            <a:normAutofit/>
          </a:bodyPr>
          <a:lstStyle/>
          <a:p>
            <a:pPr defTabSz="457200"/>
            <a:r>
              <a:rPr lang="en-US" sz="3100"/>
              <a:t>Пример</a:t>
            </a:r>
          </a:p>
        </p:txBody>
      </p:sp>
      <p:pic>
        <p:nvPicPr>
          <p:cNvPr id="5" name="Content Placeholder 4" descr="i (2).jpg"/>
          <p:cNvPicPr>
            <a:picLocks noGrp="1" noChangeAspect="1"/>
          </p:cNvPicPr>
          <p:nvPr>
            <p:ph idx="1"/>
          </p:nvPr>
        </p:nvPicPr>
        <p:blipFill rotWithShape="1">
          <a:blip r:embed="rId7" cstate="print"/>
          <a:srcRect l="11764" r="8710" b="-1"/>
          <a:stretch/>
        </p:blipFill>
        <p:spPr>
          <a:xfrm>
            <a:off x="484899" y="1447799"/>
            <a:ext cx="4870432" cy="457200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984" y="3072385"/>
            <a:ext cx="2816240" cy="2947415"/>
          </a:xfrm>
        </p:spPr>
        <p:txBody>
          <a:bodyPr vert="horz" lIns="91440" tIns="45720" rIns="91440" bIns="45720" rtlCol="0">
            <a:normAutofit/>
          </a:bodyPr>
          <a:lstStyle/>
          <a:p>
            <a:pPr defTabSz="457200"/>
            <a:r>
              <a:rPr lang="en-US" sz="1600" dirty="0" err="1"/>
              <a:t>Свойства</a:t>
            </a:r>
            <a:r>
              <a:rPr lang="en-US" sz="1600" dirty="0"/>
              <a:t> </a:t>
            </a:r>
            <a:r>
              <a:rPr lang="en-US" sz="1600" dirty="0" err="1"/>
              <a:t>данного</a:t>
            </a:r>
            <a:r>
              <a:rPr lang="en-US" sz="1600" dirty="0"/>
              <a:t> </a:t>
            </a:r>
            <a:r>
              <a:rPr lang="en-US" sz="1600" dirty="0" err="1"/>
              <a:t>предмета</a:t>
            </a:r>
            <a:r>
              <a:rPr lang="en-US" sz="1600" dirty="0"/>
              <a:t>:</a:t>
            </a:r>
          </a:p>
          <a:p>
            <a:pPr defTabSz="457200">
              <a:buFont typeface="Wingdings 3" charset="2"/>
              <a:buChar char=""/>
            </a:pPr>
            <a:r>
              <a:rPr lang="en-US" sz="1600" dirty="0" err="1"/>
              <a:t>Кислый</a:t>
            </a:r>
            <a:endParaRPr lang="en-US" sz="1600" dirty="0"/>
          </a:p>
          <a:p>
            <a:pPr defTabSz="457200">
              <a:buFont typeface="Wingdings 3" charset="2"/>
              <a:buChar char=""/>
            </a:pPr>
            <a:r>
              <a:rPr lang="en-US" sz="1600" dirty="0" err="1"/>
              <a:t>Желтый</a:t>
            </a:r>
            <a:endParaRPr lang="en-US" sz="1600" dirty="0"/>
          </a:p>
          <a:p>
            <a:pPr defTabSz="457200">
              <a:buFont typeface="Wingdings 3" charset="2"/>
              <a:buChar char=""/>
            </a:pPr>
            <a:r>
              <a:rPr lang="en-US" sz="1600" dirty="0" err="1"/>
              <a:t>Мягкий</a:t>
            </a:r>
            <a:endParaRPr lang="en-US" sz="1600" dirty="0"/>
          </a:p>
          <a:p>
            <a:pPr defTabSz="457200">
              <a:buFont typeface="Wingdings 3" charset="2"/>
              <a:buChar char=""/>
            </a:pPr>
            <a:r>
              <a:rPr lang="en-US" sz="1600" dirty="0" err="1"/>
              <a:t>Легкий</a:t>
            </a:r>
            <a:endParaRPr lang="en-US" sz="1600" dirty="0"/>
          </a:p>
          <a:p>
            <a:pPr defTabSz="457200">
              <a:buFont typeface="Wingdings 3" charset="2"/>
              <a:buChar char=""/>
            </a:pPr>
            <a:endParaRPr lang="en-US" sz="1600" dirty="0"/>
          </a:p>
          <a:p>
            <a:pPr defTabSz="457200">
              <a:buFont typeface="Wingdings 3" charset="2"/>
              <a:buChar char=""/>
            </a:pPr>
            <a:endParaRPr lang="en-US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Виды ощущений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Ощущения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899592" y="2276872"/>
            <a:ext cx="3733800" cy="3886200"/>
          </a:xfrm>
        </p:spPr>
        <p:txBody>
          <a:bodyPr>
            <a:normAutofit/>
          </a:bodyPr>
          <a:lstStyle/>
          <a:p>
            <a:r>
              <a:rPr lang="ru-RU" b="1" dirty="0"/>
              <a:t>Кислый</a:t>
            </a:r>
          </a:p>
          <a:p>
            <a:r>
              <a:rPr lang="ru-RU" dirty="0"/>
              <a:t>Желтый</a:t>
            </a:r>
          </a:p>
          <a:p>
            <a:r>
              <a:rPr lang="ru-RU" dirty="0"/>
              <a:t>Мягкий</a:t>
            </a:r>
          </a:p>
          <a:p>
            <a:r>
              <a:rPr lang="ru-RU" dirty="0"/>
              <a:t>Лёгкий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Модальность (тип) </a:t>
            </a:r>
            <a:r>
              <a:rPr lang="ja-JP" altLang="en-US"/>
              <a:t>形式</a:t>
            </a:r>
            <a:endParaRPr lang="ru-RU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dirty="0"/>
              <a:t>六味</a:t>
            </a:r>
          </a:p>
          <a:p>
            <a:r>
              <a:rPr lang="ru-RU" dirty="0" err="1"/>
              <a:t>liùwèi</a:t>
            </a:r>
            <a:r>
              <a:rPr lang="ru-RU" dirty="0"/>
              <a:t>	вкусовые ощущения (сладкий, </a:t>
            </a:r>
            <a:r>
              <a:rPr lang="ru-RU" b="1" dirty="0"/>
              <a:t>кислый</a:t>
            </a:r>
            <a:r>
              <a:rPr lang="ru-RU" dirty="0"/>
              <a:t>, солёный, горький, острый, пресный)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Виды ощущений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Ощущения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899592" y="2276872"/>
            <a:ext cx="3733800" cy="3886200"/>
          </a:xfrm>
        </p:spPr>
        <p:txBody>
          <a:bodyPr>
            <a:normAutofit/>
          </a:bodyPr>
          <a:lstStyle/>
          <a:p>
            <a:r>
              <a:rPr lang="ru-RU" dirty="0"/>
              <a:t>Кислый</a:t>
            </a:r>
          </a:p>
          <a:p>
            <a:r>
              <a:rPr lang="ru-RU" b="1" dirty="0"/>
              <a:t>Желтый</a:t>
            </a:r>
          </a:p>
          <a:p>
            <a:r>
              <a:rPr lang="ru-RU" dirty="0"/>
              <a:t>Мягкий</a:t>
            </a:r>
          </a:p>
          <a:p>
            <a:r>
              <a:rPr lang="ru-RU" dirty="0"/>
              <a:t>Лёгкий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Модальность (тип) </a:t>
            </a:r>
            <a:r>
              <a:rPr lang="ja-JP" altLang="en-US"/>
              <a:t>形式</a:t>
            </a:r>
            <a:endParaRPr lang="ru-RU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dirty="0"/>
              <a:t>Цветовые ощущения</a:t>
            </a:r>
          </a:p>
          <a:p>
            <a:r>
              <a:rPr lang="ja-JP" altLang="en-US"/>
              <a:t>颜色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Виды ощущений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Ощущения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899592" y="2276872"/>
            <a:ext cx="3733800" cy="3886200"/>
          </a:xfrm>
        </p:spPr>
        <p:txBody>
          <a:bodyPr>
            <a:normAutofit/>
          </a:bodyPr>
          <a:lstStyle/>
          <a:p>
            <a:r>
              <a:rPr lang="ru-RU" dirty="0"/>
              <a:t>Кислый</a:t>
            </a:r>
          </a:p>
          <a:p>
            <a:r>
              <a:rPr lang="ru-RU" dirty="0"/>
              <a:t>Желтый</a:t>
            </a:r>
          </a:p>
          <a:p>
            <a:r>
              <a:rPr lang="ru-RU" b="1" dirty="0"/>
              <a:t>Мягкий</a:t>
            </a:r>
          </a:p>
          <a:p>
            <a:r>
              <a:rPr lang="ru-RU" dirty="0"/>
              <a:t>Легкий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Модальность (тип) </a:t>
            </a:r>
            <a:r>
              <a:rPr lang="ja-JP" altLang="en-US"/>
              <a:t>形式</a:t>
            </a:r>
            <a:endParaRPr lang="ru-RU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9992" y="2247900"/>
            <a:ext cx="4392488" cy="3886200"/>
          </a:xfrm>
        </p:spPr>
        <p:txBody>
          <a:bodyPr/>
          <a:lstStyle/>
          <a:p>
            <a:r>
              <a:rPr lang="ja-JP" altLang="en-US"/>
              <a:t>触觉的</a:t>
            </a:r>
            <a:r>
              <a:rPr lang="ru-RU" altLang="ja-JP" dirty="0"/>
              <a:t>тактильные</a:t>
            </a:r>
            <a:r>
              <a:rPr lang="ru-RU" dirty="0"/>
              <a:t> </a:t>
            </a:r>
            <a:r>
              <a:rPr lang="ru-RU" b="1" dirty="0"/>
              <a:t>ощущения</a:t>
            </a:r>
            <a:r>
              <a:rPr lang="ru-RU" dirty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Виды ощущений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Ощущения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899592" y="2276872"/>
            <a:ext cx="3733800" cy="3886200"/>
          </a:xfrm>
        </p:spPr>
        <p:txBody>
          <a:bodyPr>
            <a:normAutofit/>
          </a:bodyPr>
          <a:lstStyle/>
          <a:p>
            <a:r>
              <a:rPr lang="ru-RU" dirty="0"/>
              <a:t>Кислый</a:t>
            </a:r>
          </a:p>
          <a:p>
            <a:r>
              <a:rPr lang="ru-RU" dirty="0"/>
              <a:t>Желтый</a:t>
            </a:r>
          </a:p>
          <a:p>
            <a:r>
              <a:rPr lang="ru-RU" dirty="0"/>
              <a:t>Мягкий</a:t>
            </a:r>
          </a:p>
          <a:p>
            <a:r>
              <a:rPr lang="ru-RU" b="1" dirty="0"/>
              <a:t>Легкий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Модальность (тип) </a:t>
            </a:r>
            <a:r>
              <a:rPr lang="ja-JP" altLang="en-US"/>
              <a:t>形式</a:t>
            </a:r>
            <a:endParaRPr lang="ru-RU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9992" y="2247900"/>
            <a:ext cx="4392488" cy="3886200"/>
          </a:xfrm>
        </p:spPr>
        <p:txBody>
          <a:bodyPr/>
          <a:lstStyle/>
          <a:p>
            <a:r>
              <a:rPr lang="ru-RU" dirty="0">
                <a:hlinkClick r:id="rId2"/>
              </a:rPr>
              <a:t>内感</a:t>
            </a:r>
            <a:endParaRPr lang="ru-RU" dirty="0"/>
          </a:p>
          <a:p>
            <a:r>
              <a:rPr lang="ru-RU" dirty="0" err="1"/>
              <a:t>nèigǎn</a:t>
            </a:r>
            <a:endParaRPr lang="ru-RU" dirty="0"/>
          </a:p>
          <a:p>
            <a:r>
              <a:rPr lang="ru-RU" dirty="0"/>
              <a:t>внутренние </a:t>
            </a:r>
            <a:r>
              <a:rPr lang="ru-RU" b="1" dirty="0"/>
              <a:t>ощущения</a:t>
            </a:r>
            <a:r>
              <a:rPr lang="ru-RU" dirty="0"/>
              <a:t> </a:t>
            </a:r>
          </a:p>
          <a:p>
            <a:pPr>
              <a:buNone/>
            </a:pPr>
            <a:r>
              <a:rPr lang="ru-RU" dirty="0"/>
              <a:t>(</a:t>
            </a:r>
            <a:r>
              <a:rPr lang="ru-RU" dirty="0" err="1"/>
              <a:t>проприоцептивные</a:t>
            </a:r>
            <a:r>
              <a:rPr lang="ru-RU" dirty="0"/>
              <a:t>)</a:t>
            </a:r>
          </a:p>
          <a:p>
            <a:pPr>
              <a:buNone/>
            </a:pPr>
            <a:r>
              <a:rPr lang="ru-RU" dirty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Виды восприятий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Зрительные </a:t>
            </a:r>
          </a:p>
          <a:p>
            <a:r>
              <a:rPr lang="ru-RU" dirty="0"/>
              <a:t>Тактильные</a:t>
            </a:r>
          </a:p>
          <a:p>
            <a:r>
              <a:rPr lang="ru-RU" dirty="0"/>
              <a:t>Слуховые</a:t>
            </a:r>
          </a:p>
          <a:p>
            <a:r>
              <a:rPr lang="ru-RU" dirty="0"/>
              <a:t>Двигательные</a:t>
            </a:r>
          </a:p>
          <a:p>
            <a:r>
              <a:rPr lang="ru-RU" dirty="0" err="1"/>
              <a:t>Проприоцептивные</a:t>
            </a:r>
            <a:endParaRPr lang="ru-RU" dirty="0"/>
          </a:p>
          <a:p>
            <a:r>
              <a:rPr lang="ru-RU" dirty="0"/>
              <a:t>Вкусовые</a:t>
            </a:r>
            <a:endParaRPr lang="en-US" dirty="0"/>
          </a:p>
          <a:p>
            <a:r>
              <a:rPr lang="ru-RU" dirty="0"/>
              <a:t>Обонятельные</a:t>
            </a:r>
          </a:p>
          <a:p>
            <a:r>
              <a:rPr lang="ru-RU" dirty="0"/>
              <a:t>Времени</a:t>
            </a:r>
          </a:p>
          <a:p>
            <a:r>
              <a:rPr lang="ru-RU" dirty="0"/>
              <a:t>Пространства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Результат восприятий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Зрительные </a:t>
            </a:r>
          </a:p>
          <a:p>
            <a:r>
              <a:rPr lang="ru-RU" dirty="0"/>
              <a:t>Тактильные</a:t>
            </a:r>
          </a:p>
          <a:p>
            <a:r>
              <a:rPr lang="ru-RU" dirty="0"/>
              <a:t>Слуховые</a:t>
            </a:r>
          </a:p>
          <a:p>
            <a:r>
              <a:rPr lang="ru-RU" dirty="0"/>
              <a:t>Двигательные</a:t>
            </a:r>
          </a:p>
          <a:p>
            <a:r>
              <a:rPr lang="ru-RU" dirty="0" err="1"/>
              <a:t>Проприоцептивные</a:t>
            </a:r>
            <a:endParaRPr lang="ru-RU" dirty="0"/>
          </a:p>
          <a:p>
            <a:r>
              <a:rPr lang="ru-RU" dirty="0"/>
              <a:t>Вкусовые</a:t>
            </a:r>
          </a:p>
          <a:p>
            <a:r>
              <a:rPr lang="ru-RU" dirty="0"/>
              <a:t>Обонятельные</a:t>
            </a:r>
          </a:p>
          <a:p>
            <a:r>
              <a:rPr lang="ru-RU" dirty="0"/>
              <a:t>Пространственные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/>
              <a:t>образы </a:t>
            </a:r>
            <a:r>
              <a:rPr lang="ja-JP" altLang="en-US" dirty="0"/>
              <a:t> 想象 </a:t>
            </a:r>
            <a:r>
              <a:rPr lang="en-US" dirty="0" err="1"/>
              <a:t>xiǎngxiàng</a:t>
            </a:r>
            <a:endParaRPr lang="ru-RU" dirty="0"/>
          </a:p>
          <a:p>
            <a:pPr>
              <a:buNone/>
            </a:pPr>
            <a:r>
              <a:rPr lang="ru-RU" dirty="0"/>
              <a:t>предметов или явлений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3027759" cy="41883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6096000"/>
            <a:ext cx="745301" cy="762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67CA421-FA2B-47ED-A101-F8BBEBB297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0209" y="1325880"/>
            <a:ext cx="2508015" cy="3066507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457200">
              <a:lnSpc>
                <a:spcPct val="90000"/>
              </a:lnSpc>
            </a:pPr>
            <a:r>
              <a:rPr lang="en-US" sz="2900" b="0" i="0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Трудности изучения феномена</a:t>
            </a:r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12425D82-CD5E-45A4-9542-70951E59F2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685" y="639905"/>
            <a:ext cx="5186748" cy="55781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21DB897-A621-4D5F-AC81-91199AC437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Content Placeholder 3" descr="i (1).jpg"/>
          <p:cNvPicPr>
            <a:picLocks noGrp="1" noChangeAspect="1"/>
          </p:cNvPicPr>
          <p:nvPr>
            <p:ph idx="1"/>
          </p:nvPr>
        </p:nvPicPr>
        <p:blipFill>
          <a:blip r:embed="rId6" cstate="print"/>
          <a:stretch>
            <a:fillRect/>
          </a:stretch>
        </p:blipFill>
        <p:spPr>
          <a:xfrm>
            <a:off x="716544" y="1668638"/>
            <a:ext cx="4706688" cy="3525916"/>
          </a:xfrm>
          <a:prstGeom prst="rect">
            <a:avLst/>
          </a:prstGeom>
          <a:effectLst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772400" cy="796950"/>
          </a:xfrm>
        </p:spPr>
        <p:txBody>
          <a:bodyPr/>
          <a:lstStyle/>
          <a:p>
            <a:r>
              <a:rPr lang="ru-RU" dirty="0"/>
              <a:t>Трудности изучения феномена</a:t>
            </a:r>
          </a:p>
        </p:txBody>
      </p:sp>
      <p:pic>
        <p:nvPicPr>
          <p:cNvPr id="6" name="Content Placeholder 5" descr="img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1611" y="1186086"/>
            <a:ext cx="7250789" cy="543809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Вопросы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1. Какие ощущения были у мудрецов?</a:t>
            </a:r>
          </a:p>
          <a:p>
            <a:r>
              <a:rPr lang="ru-RU" dirty="0"/>
              <a:t>2. Каких ощущений не было у мудрецов?</a:t>
            </a:r>
          </a:p>
          <a:p>
            <a:r>
              <a:rPr lang="ru-RU" dirty="0"/>
              <a:t>3. Говоря о том, что такое слон, они называли образы или ощущения?</a:t>
            </a:r>
          </a:p>
          <a:p>
            <a:endParaRPr lang="ru-RU" dirty="0"/>
          </a:p>
          <a:p>
            <a:r>
              <a:rPr lang="ru-RU" dirty="0"/>
              <a:t>Запишите свои ответы в тетради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Ответы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1. У мудрецов были: </a:t>
            </a:r>
            <a:r>
              <a:rPr lang="ru-RU" b="1" dirty="0"/>
              <a:t>тактильные</a:t>
            </a:r>
            <a:r>
              <a:rPr lang="ru-RU" dirty="0"/>
              <a:t> ощущения, </a:t>
            </a:r>
            <a:r>
              <a:rPr lang="ru-RU" b="1" dirty="0"/>
              <a:t>болевые</a:t>
            </a:r>
            <a:r>
              <a:rPr lang="ru-RU" dirty="0"/>
              <a:t> ощущения, </a:t>
            </a:r>
            <a:r>
              <a:rPr lang="ru-RU" b="1" dirty="0"/>
              <a:t>слуховые</a:t>
            </a:r>
            <a:r>
              <a:rPr lang="ru-RU" dirty="0"/>
              <a:t> ощущения, </a:t>
            </a:r>
            <a:r>
              <a:rPr lang="ru-RU" b="1" dirty="0" err="1"/>
              <a:t>проприоцептивные</a:t>
            </a:r>
            <a:r>
              <a:rPr lang="ru-RU" dirty="0"/>
              <a:t> ощущения, </a:t>
            </a:r>
            <a:r>
              <a:rPr lang="ru-RU" b="1" dirty="0"/>
              <a:t>пространственные</a:t>
            </a:r>
            <a:r>
              <a:rPr lang="ru-RU" dirty="0"/>
              <a:t> ощущения.</a:t>
            </a:r>
          </a:p>
          <a:p>
            <a:r>
              <a:rPr lang="ru-RU" dirty="0"/>
              <a:t>2. У мудрецов не было </a:t>
            </a:r>
            <a:r>
              <a:rPr lang="ru-RU" b="1" dirty="0"/>
              <a:t>зрительных</a:t>
            </a:r>
            <a:r>
              <a:rPr lang="ru-RU" dirty="0"/>
              <a:t> ощущений, </a:t>
            </a:r>
            <a:r>
              <a:rPr lang="ru-RU" b="1" dirty="0"/>
              <a:t>вкусовых</a:t>
            </a:r>
            <a:r>
              <a:rPr lang="ru-RU" dirty="0"/>
              <a:t> ощущений, </a:t>
            </a:r>
            <a:r>
              <a:rPr lang="ru-RU" b="1" dirty="0"/>
              <a:t>обонятельных</a:t>
            </a:r>
            <a:r>
              <a:rPr lang="ru-RU" dirty="0"/>
              <a:t> ощущений. </a:t>
            </a:r>
          </a:p>
          <a:p>
            <a:r>
              <a:rPr lang="ru-RU" dirty="0"/>
              <a:t>3. Говоря о том, что есть слон, они называли </a:t>
            </a:r>
            <a:r>
              <a:rPr lang="ru-RU" b="1" dirty="0"/>
              <a:t>образы</a:t>
            </a:r>
            <a:r>
              <a:rPr lang="ru-RU" dirty="0"/>
              <a:t>.</a:t>
            </a:r>
          </a:p>
          <a:p>
            <a:pPr>
              <a:buNone/>
            </a:pPr>
            <a:r>
              <a:rPr lang="ru-RU" dirty="0"/>
              <a:t>Оцените свои ответы.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Свойства восприятий: фигура и фон</a:t>
            </a:r>
          </a:p>
        </p:txBody>
      </p:sp>
      <p:pic>
        <p:nvPicPr>
          <p:cNvPr id="5" name="Content Placeholder 4" descr="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58878" y="2052638"/>
            <a:ext cx="2848370" cy="4195762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Свойства восприятий: целостность</a:t>
            </a:r>
          </a:p>
        </p:txBody>
      </p:sp>
      <p:pic>
        <p:nvPicPr>
          <p:cNvPr id="5" name="Content Placeholder 4" descr="0016-016-Illjuzii-vosprijatij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1879848"/>
            <a:ext cx="6084912" cy="4563684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3027759" cy="418831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6096000"/>
            <a:ext cx="745301" cy="7620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67CA421-FA2B-47ED-A101-F8BBEBB297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0209" y="1325880"/>
            <a:ext cx="2508015" cy="3066507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457200">
              <a:lnSpc>
                <a:spcPct val="90000"/>
              </a:lnSpc>
            </a:pPr>
            <a:r>
              <a:rPr lang="en-US" sz="2900" b="0" i="0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Свойства восприятий: целостность</a:t>
            </a:r>
          </a:p>
        </p:txBody>
      </p:sp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12425D82-CD5E-45A4-9542-70951E59F2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685" y="639905"/>
            <a:ext cx="5186748" cy="55781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21DB897-A621-4D5F-AC81-91199AC437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6" name="Content Placeholder 5" descr="5091933_1_l.JPG"/>
          <p:cNvPicPr>
            <a:picLocks noGrp="1" noChangeAspect="1"/>
          </p:cNvPicPr>
          <p:nvPr>
            <p:ph idx="1"/>
          </p:nvPr>
        </p:nvPicPr>
        <p:blipFill>
          <a:blip r:embed="rId6" cstate="print"/>
          <a:stretch>
            <a:fillRect/>
          </a:stretch>
        </p:blipFill>
        <p:spPr>
          <a:xfrm>
            <a:off x="716544" y="1901923"/>
            <a:ext cx="4706688" cy="3059347"/>
          </a:xfrm>
          <a:prstGeom prst="rect">
            <a:avLst/>
          </a:prstGeom>
          <a:effectLst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3027759" cy="41883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6096000"/>
            <a:ext cx="745301" cy="762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1377" y="1454963"/>
            <a:ext cx="2506847" cy="33083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457200">
              <a:lnSpc>
                <a:spcPct val="90000"/>
              </a:lnSpc>
            </a:pPr>
            <a:r>
              <a:rPr lang="en-US" sz="2900"/>
              <a:t>Свойства восприятий: иллюзии</a:t>
            </a:r>
          </a:p>
        </p:txBody>
      </p:sp>
      <p:pic>
        <p:nvPicPr>
          <p:cNvPr id="5" name="Content Placeholder 4" descr="20bb73.png"/>
          <p:cNvPicPr>
            <a:picLocks noGrp="1" noChangeAspect="1"/>
          </p:cNvPicPr>
          <p:nvPr>
            <p:ph idx="1"/>
          </p:nvPr>
        </p:nvPicPr>
        <p:blipFill rotWithShape="1">
          <a:blip r:embed="rId7" cstate="print"/>
          <a:srcRect l="7852" r="8582" b="-1"/>
          <a:stretch/>
        </p:blipFill>
        <p:spPr>
          <a:xfrm>
            <a:off x="455886" y="609601"/>
            <a:ext cx="5209716" cy="563879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Свойства восприятий: оптические иллюзии</a:t>
            </a:r>
            <a:r>
              <a:rPr lang="ja-JP" altLang="en-US"/>
              <a:t>视错觉</a:t>
            </a:r>
            <a:endParaRPr lang="ru-RU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Какой отрезок больше?</a:t>
            </a:r>
          </a:p>
        </p:txBody>
      </p:sp>
      <p:pic>
        <p:nvPicPr>
          <p:cNvPr id="6" name="Content Placeholder 5" descr="0004-004-Vosprijatie-razmera-Illjuzii-chasto-privodjat-k-sovershenno-nevernym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l="60994" t="55740" r="13058" b="15428"/>
          <a:stretch>
            <a:fillRect/>
          </a:stretch>
        </p:blipFill>
        <p:spPr>
          <a:xfrm>
            <a:off x="899592" y="2492896"/>
            <a:ext cx="3672408" cy="3060340"/>
          </a:xfrm>
        </p:spPr>
      </p:pic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Линии параллельны?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Content Placeholder 5" descr="0004-004-Vosprijatie-razmera-Illjuzii-chasto-privodjat-k-sovershenno-nevernym.jpg"/>
          <p:cNvPicPr>
            <a:picLocks noChangeAspect="1"/>
          </p:cNvPicPr>
          <p:nvPr/>
        </p:nvPicPr>
        <p:blipFill>
          <a:blip r:embed="rId2" cstate="print"/>
          <a:srcRect l="54596" t="8806" b="51569"/>
          <a:stretch>
            <a:fillRect/>
          </a:stretch>
        </p:blipFill>
        <p:spPr>
          <a:xfrm>
            <a:off x="4932040" y="2492896"/>
            <a:ext cx="3960440" cy="302433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Свойства восприятий: фигура и фон</a:t>
            </a:r>
          </a:p>
        </p:txBody>
      </p:sp>
      <p:pic>
        <p:nvPicPr>
          <p:cNvPr id="6" name="Content Placeholder 5" descr="0004-004-Vosprijatie-razmera-Illjuzii-chasto-privodjat-k-sovershenno-nevernym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731" y="260648"/>
            <a:ext cx="8722749" cy="6542062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3027759" cy="41883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6096000"/>
            <a:ext cx="745301" cy="762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57B325C-3E35-45CF-9D07-3BCB281F3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43943" y="1325880"/>
            <a:ext cx="2514282" cy="3066507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457200">
              <a:lnSpc>
                <a:spcPct val="90000"/>
              </a:lnSpc>
            </a:pPr>
            <a:r>
              <a:rPr lang="en-US" sz="2900" b="0" i="0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Свойства восприятий: иллюзия Мюллера - Лайера</a:t>
            </a:r>
          </a:p>
        </p:txBody>
      </p:sp>
      <p:sp>
        <p:nvSpPr>
          <p:cNvPr id="24" name="Freeform 36">
            <a:extLst>
              <a:ext uri="{FF2B5EF4-FFF2-40B4-BE49-F238E27FC236}">
                <a16:creationId xmlns:a16="http://schemas.microsoft.com/office/drawing/2014/main" id="{C24BEC42-AFF3-40D1-93A2-A27A42E1E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597760" y="-1"/>
            <a:ext cx="419604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Freeform: Shape 25">
            <a:extLst>
              <a:ext uri="{FF2B5EF4-FFF2-40B4-BE49-F238E27FC236}">
                <a16:creationId xmlns:a16="http://schemas.microsoft.com/office/drawing/2014/main" id="{608F427C-1EC9-4280-9367-F2B3AA063E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857465" cy="6858000"/>
          </a:xfrm>
          <a:custGeom>
            <a:avLst/>
            <a:gdLst>
              <a:gd name="connsiteX0" fmla="*/ 6465239 w 7809954"/>
              <a:gd name="connsiteY0" fmla="*/ 0 h 6858000"/>
              <a:gd name="connsiteX1" fmla="*/ 7808777 w 7809954"/>
              <a:gd name="connsiteY1" fmla="*/ 0 h 6858000"/>
              <a:gd name="connsiteX2" fmla="*/ 7783732 w 7809954"/>
              <a:gd name="connsiteY2" fmla="*/ 155676 h 6858000"/>
              <a:gd name="connsiteX3" fmla="*/ 7759863 w 7809954"/>
              <a:gd name="connsiteY3" fmla="*/ 310667 h 6858000"/>
              <a:gd name="connsiteX4" fmla="*/ 7736499 w 7809954"/>
              <a:gd name="connsiteY4" fmla="*/ 466344 h 6858000"/>
              <a:gd name="connsiteX5" fmla="*/ 7716496 w 7809954"/>
              <a:gd name="connsiteY5" fmla="*/ 622706 h 6858000"/>
              <a:gd name="connsiteX6" fmla="*/ 7696325 w 7809954"/>
              <a:gd name="connsiteY6" fmla="*/ 778383 h 6858000"/>
              <a:gd name="connsiteX7" fmla="*/ 7677499 w 7809954"/>
              <a:gd name="connsiteY7" fmla="*/ 934745 h 6858000"/>
              <a:gd name="connsiteX8" fmla="*/ 7661363 w 7809954"/>
              <a:gd name="connsiteY8" fmla="*/ 1089050 h 6858000"/>
              <a:gd name="connsiteX9" fmla="*/ 7646067 w 7809954"/>
              <a:gd name="connsiteY9" fmla="*/ 1245413 h 6858000"/>
              <a:gd name="connsiteX10" fmla="*/ 7632115 w 7809954"/>
              <a:gd name="connsiteY10" fmla="*/ 1401089 h 6858000"/>
              <a:gd name="connsiteX11" fmla="*/ 7620013 w 7809954"/>
              <a:gd name="connsiteY11" fmla="*/ 1554023 h 6858000"/>
              <a:gd name="connsiteX12" fmla="*/ 7607910 w 7809954"/>
              <a:gd name="connsiteY12" fmla="*/ 1709013 h 6858000"/>
              <a:gd name="connsiteX13" fmla="*/ 7597825 w 7809954"/>
              <a:gd name="connsiteY13" fmla="*/ 1861947 h 6858000"/>
              <a:gd name="connsiteX14" fmla="*/ 7589925 w 7809954"/>
              <a:gd name="connsiteY14" fmla="*/ 2014880 h 6858000"/>
              <a:gd name="connsiteX15" fmla="*/ 7581688 w 7809954"/>
              <a:gd name="connsiteY15" fmla="*/ 2167128 h 6858000"/>
              <a:gd name="connsiteX16" fmla="*/ 7574797 w 7809954"/>
              <a:gd name="connsiteY16" fmla="*/ 2318004 h 6858000"/>
              <a:gd name="connsiteX17" fmla="*/ 7569922 w 7809954"/>
              <a:gd name="connsiteY17" fmla="*/ 2467508 h 6858000"/>
              <a:gd name="connsiteX18" fmla="*/ 7565720 w 7809954"/>
              <a:gd name="connsiteY18" fmla="*/ 2617013 h 6858000"/>
              <a:gd name="connsiteX19" fmla="*/ 7561686 w 7809954"/>
              <a:gd name="connsiteY19" fmla="*/ 2765145 h 6858000"/>
              <a:gd name="connsiteX20" fmla="*/ 7559837 w 7809954"/>
              <a:gd name="connsiteY20" fmla="*/ 2911221 h 6858000"/>
              <a:gd name="connsiteX21" fmla="*/ 7557820 w 7809954"/>
              <a:gd name="connsiteY21" fmla="*/ 3057296 h 6858000"/>
              <a:gd name="connsiteX22" fmla="*/ 7556811 w 7809954"/>
              <a:gd name="connsiteY22" fmla="*/ 3201314 h 6858000"/>
              <a:gd name="connsiteX23" fmla="*/ 7557820 w 7809954"/>
              <a:gd name="connsiteY23" fmla="*/ 3343960 h 6858000"/>
              <a:gd name="connsiteX24" fmla="*/ 7557820 w 7809954"/>
              <a:gd name="connsiteY24" fmla="*/ 3485235 h 6858000"/>
              <a:gd name="connsiteX25" fmla="*/ 7559837 w 7809954"/>
              <a:gd name="connsiteY25" fmla="*/ 3625138 h 6858000"/>
              <a:gd name="connsiteX26" fmla="*/ 7562862 w 7809954"/>
              <a:gd name="connsiteY26" fmla="*/ 3762298 h 6858000"/>
              <a:gd name="connsiteX27" fmla="*/ 7565720 w 7809954"/>
              <a:gd name="connsiteY27" fmla="*/ 3898087 h 6858000"/>
              <a:gd name="connsiteX28" fmla="*/ 7568914 w 7809954"/>
              <a:gd name="connsiteY28" fmla="*/ 4031132 h 6858000"/>
              <a:gd name="connsiteX29" fmla="*/ 7573788 w 7809954"/>
              <a:gd name="connsiteY29" fmla="*/ 4163491 h 6858000"/>
              <a:gd name="connsiteX30" fmla="*/ 7578999 w 7809954"/>
              <a:gd name="connsiteY30" fmla="*/ 4293793 h 6858000"/>
              <a:gd name="connsiteX31" fmla="*/ 7583705 w 7809954"/>
              <a:gd name="connsiteY31" fmla="*/ 4421352 h 6858000"/>
              <a:gd name="connsiteX32" fmla="*/ 7596985 w 7809954"/>
              <a:gd name="connsiteY32" fmla="*/ 4670298 h 6858000"/>
              <a:gd name="connsiteX33" fmla="*/ 7611104 w 7809954"/>
              <a:gd name="connsiteY33" fmla="*/ 4908956 h 6858000"/>
              <a:gd name="connsiteX34" fmla="*/ 7625896 w 7809954"/>
              <a:gd name="connsiteY34" fmla="*/ 5138013 h 6858000"/>
              <a:gd name="connsiteX35" fmla="*/ 7642201 w 7809954"/>
              <a:gd name="connsiteY35" fmla="*/ 5354726 h 6858000"/>
              <a:gd name="connsiteX36" fmla="*/ 7659178 w 7809954"/>
              <a:gd name="connsiteY36" fmla="*/ 5561838 h 6858000"/>
              <a:gd name="connsiteX37" fmla="*/ 7677499 w 7809954"/>
              <a:gd name="connsiteY37" fmla="*/ 5753862 h 6858000"/>
              <a:gd name="connsiteX38" fmla="*/ 7695485 w 7809954"/>
              <a:gd name="connsiteY38" fmla="*/ 5934227 h 6858000"/>
              <a:gd name="connsiteX39" fmla="*/ 7713470 w 7809954"/>
              <a:gd name="connsiteY39" fmla="*/ 6100191 h 6858000"/>
              <a:gd name="connsiteX40" fmla="*/ 7730447 w 7809954"/>
              <a:gd name="connsiteY40" fmla="*/ 6252438 h 6858000"/>
              <a:gd name="connsiteX41" fmla="*/ 7746584 w 7809954"/>
              <a:gd name="connsiteY41" fmla="*/ 6387541 h 6858000"/>
              <a:gd name="connsiteX42" fmla="*/ 7761880 w 7809954"/>
              <a:gd name="connsiteY42" fmla="*/ 6509613 h 6858000"/>
              <a:gd name="connsiteX43" fmla="*/ 7774655 w 7809954"/>
              <a:gd name="connsiteY43" fmla="*/ 6612483 h 6858000"/>
              <a:gd name="connsiteX44" fmla="*/ 7786757 w 7809954"/>
              <a:gd name="connsiteY44" fmla="*/ 6698894 h 6858000"/>
              <a:gd name="connsiteX45" fmla="*/ 7804071 w 7809954"/>
              <a:gd name="connsiteY45" fmla="*/ 6817538 h 6858000"/>
              <a:gd name="connsiteX46" fmla="*/ 7809954 w 7809954"/>
              <a:gd name="connsiteY46" fmla="*/ 6858000 h 6858000"/>
              <a:gd name="connsiteX47" fmla="*/ 7157124 w 7809954"/>
              <a:gd name="connsiteY47" fmla="*/ 6858000 h 6858000"/>
              <a:gd name="connsiteX48" fmla="*/ 7157124 w 7809954"/>
              <a:gd name="connsiteY48" fmla="*/ 6858000 h 6858000"/>
              <a:gd name="connsiteX49" fmla="*/ 0 w 7809954"/>
              <a:gd name="connsiteY49" fmla="*/ 6858000 h 6858000"/>
              <a:gd name="connsiteX50" fmla="*/ 0 w 7809954"/>
              <a:gd name="connsiteY50" fmla="*/ 0 h 6858000"/>
              <a:gd name="connsiteX51" fmla="*/ 6465239 w 7809954"/>
              <a:gd name="connsiteY5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7809954" h="6858000">
                <a:moveTo>
                  <a:pt x="6465239" y="0"/>
                </a:moveTo>
                <a:lnTo>
                  <a:pt x="7808777" y="0"/>
                </a:lnTo>
                <a:lnTo>
                  <a:pt x="7783732" y="155676"/>
                </a:lnTo>
                <a:lnTo>
                  <a:pt x="7759863" y="310667"/>
                </a:lnTo>
                <a:lnTo>
                  <a:pt x="7736499" y="466344"/>
                </a:lnTo>
                <a:lnTo>
                  <a:pt x="7716496" y="622706"/>
                </a:lnTo>
                <a:lnTo>
                  <a:pt x="7696325" y="778383"/>
                </a:lnTo>
                <a:lnTo>
                  <a:pt x="7677499" y="934745"/>
                </a:lnTo>
                <a:lnTo>
                  <a:pt x="7661363" y="1089050"/>
                </a:lnTo>
                <a:lnTo>
                  <a:pt x="7646067" y="1245413"/>
                </a:lnTo>
                <a:lnTo>
                  <a:pt x="7632115" y="1401089"/>
                </a:lnTo>
                <a:lnTo>
                  <a:pt x="7620013" y="1554023"/>
                </a:lnTo>
                <a:lnTo>
                  <a:pt x="7607910" y="1709013"/>
                </a:lnTo>
                <a:lnTo>
                  <a:pt x="7597825" y="1861947"/>
                </a:lnTo>
                <a:lnTo>
                  <a:pt x="7589925" y="2014880"/>
                </a:lnTo>
                <a:lnTo>
                  <a:pt x="7581688" y="2167128"/>
                </a:lnTo>
                <a:lnTo>
                  <a:pt x="7574797" y="2318004"/>
                </a:lnTo>
                <a:lnTo>
                  <a:pt x="7569922" y="2467508"/>
                </a:lnTo>
                <a:lnTo>
                  <a:pt x="7565720" y="2617013"/>
                </a:lnTo>
                <a:lnTo>
                  <a:pt x="7561686" y="2765145"/>
                </a:lnTo>
                <a:lnTo>
                  <a:pt x="7559837" y="2911221"/>
                </a:lnTo>
                <a:lnTo>
                  <a:pt x="7557820" y="3057296"/>
                </a:lnTo>
                <a:lnTo>
                  <a:pt x="7556811" y="3201314"/>
                </a:lnTo>
                <a:lnTo>
                  <a:pt x="7557820" y="3343960"/>
                </a:lnTo>
                <a:lnTo>
                  <a:pt x="7557820" y="3485235"/>
                </a:lnTo>
                <a:lnTo>
                  <a:pt x="7559837" y="3625138"/>
                </a:lnTo>
                <a:lnTo>
                  <a:pt x="7562862" y="3762298"/>
                </a:lnTo>
                <a:lnTo>
                  <a:pt x="7565720" y="3898087"/>
                </a:lnTo>
                <a:lnTo>
                  <a:pt x="7568914" y="4031132"/>
                </a:lnTo>
                <a:lnTo>
                  <a:pt x="7573788" y="4163491"/>
                </a:lnTo>
                <a:lnTo>
                  <a:pt x="7578999" y="4293793"/>
                </a:lnTo>
                <a:lnTo>
                  <a:pt x="7583705" y="4421352"/>
                </a:lnTo>
                <a:lnTo>
                  <a:pt x="7596985" y="4670298"/>
                </a:lnTo>
                <a:lnTo>
                  <a:pt x="7611104" y="4908956"/>
                </a:lnTo>
                <a:lnTo>
                  <a:pt x="7625896" y="5138013"/>
                </a:lnTo>
                <a:lnTo>
                  <a:pt x="7642201" y="5354726"/>
                </a:lnTo>
                <a:lnTo>
                  <a:pt x="7659178" y="5561838"/>
                </a:lnTo>
                <a:lnTo>
                  <a:pt x="7677499" y="5753862"/>
                </a:lnTo>
                <a:lnTo>
                  <a:pt x="7695485" y="5934227"/>
                </a:lnTo>
                <a:lnTo>
                  <a:pt x="7713470" y="6100191"/>
                </a:lnTo>
                <a:lnTo>
                  <a:pt x="7730447" y="6252438"/>
                </a:lnTo>
                <a:lnTo>
                  <a:pt x="7746584" y="6387541"/>
                </a:lnTo>
                <a:lnTo>
                  <a:pt x="7761880" y="6509613"/>
                </a:lnTo>
                <a:lnTo>
                  <a:pt x="7774655" y="6612483"/>
                </a:lnTo>
                <a:lnTo>
                  <a:pt x="7786757" y="6698894"/>
                </a:lnTo>
                <a:lnTo>
                  <a:pt x="7804071" y="6817538"/>
                </a:lnTo>
                <a:lnTo>
                  <a:pt x="7809954" y="6858000"/>
                </a:lnTo>
                <a:lnTo>
                  <a:pt x="7157124" y="6858000"/>
                </a:lnTo>
                <a:lnTo>
                  <a:pt x="7157124" y="6858000"/>
                </a:lnTo>
                <a:lnTo>
                  <a:pt x="0" y="6858000"/>
                </a:lnTo>
                <a:lnTo>
                  <a:pt x="0" y="0"/>
                </a:lnTo>
                <a:lnTo>
                  <a:pt x="6465239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98810A7-E114-447A-A7D6-69B27CFB5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Content Placeholder 4" descr="Beyond-Illusion-2.jpg"/>
          <p:cNvPicPr>
            <a:picLocks noGrp="1" noChangeAspect="1"/>
          </p:cNvPicPr>
          <p:nvPr>
            <p:ph idx="1"/>
          </p:nvPr>
        </p:nvPicPr>
        <p:blipFill>
          <a:blip r:embed="rId6" cstate="print"/>
          <a:stretch>
            <a:fillRect/>
          </a:stretch>
        </p:blipFill>
        <p:spPr>
          <a:xfrm>
            <a:off x="482890" y="851783"/>
            <a:ext cx="4702997" cy="5153968"/>
          </a:xfrm>
          <a:prstGeom prst="rect">
            <a:avLst/>
          </a:prstGeom>
          <a:effectLst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3027759" cy="418831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6096000"/>
            <a:ext cx="745301" cy="7620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67CA421-FA2B-47ED-A101-F8BBEBB297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0209" y="1325880"/>
            <a:ext cx="2508015" cy="3066507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457200">
              <a:lnSpc>
                <a:spcPct val="90000"/>
              </a:lnSpc>
            </a:pPr>
            <a:r>
              <a:rPr lang="en-US" sz="2900" b="0" i="0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Свойства восприятий: иллюзия Мюллера - Лайера</a:t>
            </a:r>
          </a:p>
        </p:txBody>
      </p: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12425D82-CD5E-45A4-9542-70951E59F2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685" y="639905"/>
            <a:ext cx="5186748" cy="55781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21DB897-A621-4D5F-AC81-91199AC437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8" name="Content Placeholder 7" descr="img4.jpg"/>
          <p:cNvPicPr>
            <a:picLocks noGrp="1" noChangeAspect="1"/>
          </p:cNvPicPr>
          <p:nvPr>
            <p:ph idx="1"/>
          </p:nvPr>
        </p:nvPicPr>
        <p:blipFill>
          <a:blip r:embed="rId6" cstate="print"/>
          <a:stretch>
            <a:fillRect/>
          </a:stretch>
        </p:blipFill>
        <p:spPr>
          <a:xfrm>
            <a:off x="716544" y="1670384"/>
            <a:ext cx="4706688" cy="3522424"/>
          </a:xfrm>
          <a:prstGeom prst="rect">
            <a:avLst/>
          </a:prstGeom>
          <a:effectLst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Свойства восприятий: иллюзия Мюллера - </a:t>
            </a:r>
            <a:r>
              <a:rPr lang="ru-RU" dirty="0" err="1"/>
              <a:t>Лайера</a:t>
            </a:r>
            <a:endParaRPr lang="ru-RU" dirty="0"/>
          </a:p>
        </p:txBody>
      </p:sp>
      <p:pic>
        <p:nvPicPr>
          <p:cNvPr id="5" name="Content Placeholder 4" descr="mYCjpjNRmW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877696"/>
            <a:ext cx="8254693" cy="4660348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Свойства восприятий: иллюзии движения</a:t>
            </a:r>
          </a:p>
        </p:txBody>
      </p:sp>
      <p:pic>
        <p:nvPicPr>
          <p:cNvPr id="6" name="Content Placeholder 5" descr="0022-022-Illjuzii-vosprijatij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85888" y="2052638"/>
            <a:ext cx="5594349" cy="4195762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3027759" cy="41883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6096000"/>
            <a:ext cx="745301" cy="762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1377" y="1454963"/>
            <a:ext cx="2506847" cy="33083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457200">
              <a:lnSpc>
                <a:spcPct val="90000"/>
              </a:lnSpc>
            </a:pPr>
            <a:r>
              <a:rPr lang="en-US" sz="2900"/>
              <a:t>Свойства восприятий: иллюзии движения</a:t>
            </a:r>
          </a:p>
        </p:txBody>
      </p:sp>
      <p:pic>
        <p:nvPicPr>
          <p:cNvPr id="5" name="Content Placeholder 4" descr="Gira2.jpg"/>
          <p:cNvPicPr>
            <a:picLocks noGrp="1" noChangeAspect="1"/>
          </p:cNvPicPr>
          <p:nvPr>
            <p:ph idx="1"/>
          </p:nvPr>
        </p:nvPicPr>
        <p:blipFill rotWithShape="1">
          <a:blip r:embed="rId7" cstate="print"/>
          <a:srcRect l="17520" r="20809"/>
          <a:stretch/>
        </p:blipFill>
        <p:spPr>
          <a:xfrm>
            <a:off x="455886" y="609601"/>
            <a:ext cx="5209716" cy="563879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/>
              <a:t>Свойства восприятий: иллюзии движения</a:t>
            </a:r>
            <a:endParaRPr lang="ru-RU" dirty="0"/>
          </a:p>
        </p:txBody>
      </p:sp>
      <p:pic>
        <p:nvPicPr>
          <p:cNvPr id="6" name="Content Placeholder 5" descr="img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4204" t="8732" r="4112" b="9408"/>
          <a:stretch>
            <a:fillRect/>
          </a:stretch>
        </p:blipFill>
        <p:spPr>
          <a:xfrm>
            <a:off x="216956" y="332656"/>
            <a:ext cx="8817620" cy="6192688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3027759" cy="41883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6096000"/>
            <a:ext cx="745301" cy="762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1377" y="1454963"/>
            <a:ext cx="2506847" cy="33083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457200">
              <a:lnSpc>
                <a:spcPct val="90000"/>
              </a:lnSpc>
            </a:pPr>
            <a:r>
              <a:rPr lang="en-US" sz="2900"/>
              <a:t>Свойства восприятий: оптические иллюзии</a:t>
            </a:r>
          </a:p>
        </p:txBody>
      </p:sp>
      <p:pic>
        <p:nvPicPr>
          <p:cNvPr id="5" name="Content Placeholder 4" descr="img29.jpg"/>
          <p:cNvPicPr>
            <a:picLocks noGrp="1" noChangeAspect="1"/>
          </p:cNvPicPr>
          <p:nvPr>
            <p:ph idx="1"/>
          </p:nvPr>
        </p:nvPicPr>
        <p:blipFill rotWithShape="1">
          <a:blip r:embed="rId7" cstate="print"/>
          <a:srcRect l="16046" r="14661"/>
          <a:stretch/>
        </p:blipFill>
        <p:spPr>
          <a:xfrm>
            <a:off x="455886" y="609601"/>
            <a:ext cx="5209716" cy="563879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Свойства восприятий: практическое применение</a:t>
            </a:r>
          </a:p>
        </p:txBody>
      </p:sp>
      <p:pic>
        <p:nvPicPr>
          <p:cNvPr id="7" name="Content Placeholder 6" descr="(23)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699" t="27590" r="1936" b="13632"/>
          <a:stretch>
            <a:fillRect/>
          </a:stretch>
        </p:blipFill>
        <p:spPr>
          <a:xfrm>
            <a:off x="204493" y="1772816"/>
            <a:ext cx="8723255" cy="4032448"/>
          </a:xfr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3027759" cy="41883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6096000"/>
            <a:ext cx="745301" cy="762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57B325C-3E35-45CF-9D07-3BCB281F3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43943" y="1325880"/>
            <a:ext cx="2514282" cy="3066507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457200">
              <a:lnSpc>
                <a:spcPct val="90000"/>
              </a:lnSpc>
            </a:pPr>
            <a:r>
              <a:rPr lang="en-US" sz="2600" b="0" i="0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Свойства восприятий: практическое применение</a:t>
            </a:r>
          </a:p>
        </p:txBody>
      </p:sp>
      <p:sp>
        <p:nvSpPr>
          <p:cNvPr id="24" name="Freeform 36">
            <a:extLst>
              <a:ext uri="{FF2B5EF4-FFF2-40B4-BE49-F238E27FC236}">
                <a16:creationId xmlns:a16="http://schemas.microsoft.com/office/drawing/2014/main" id="{C24BEC42-AFF3-40D1-93A2-A27A42E1E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597760" y="-1"/>
            <a:ext cx="419604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Freeform: Shape 25">
            <a:extLst>
              <a:ext uri="{FF2B5EF4-FFF2-40B4-BE49-F238E27FC236}">
                <a16:creationId xmlns:a16="http://schemas.microsoft.com/office/drawing/2014/main" id="{608F427C-1EC9-4280-9367-F2B3AA063E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857465" cy="6858000"/>
          </a:xfrm>
          <a:custGeom>
            <a:avLst/>
            <a:gdLst>
              <a:gd name="connsiteX0" fmla="*/ 6465239 w 7809954"/>
              <a:gd name="connsiteY0" fmla="*/ 0 h 6858000"/>
              <a:gd name="connsiteX1" fmla="*/ 7808777 w 7809954"/>
              <a:gd name="connsiteY1" fmla="*/ 0 h 6858000"/>
              <a:gd name="connsiteX2" fmla="*/ 7783732 w 7809954"/>
              <a:gd name="connsiteY2" fmla="*/ 155676 h 6858000"/>
              <a:gd name="connsiteX3" fmla="*/ 7759863 w 7809954"/>
              <a:gd name="connsiteY3" fmla="*/ 310667 h 6858000"/>
              <a:gd name="connsiteX4" fmla="*/ 7736499 w 7809954"/>
              <a:gd name="connsiteY4" fmla="*/ 466344 h 6858000"/>
              <a:gd name="connsiteX5" fmla="*/ 7716496 w 7809954"/>
              <a:gd name="connsiteY5" fmla="*/ 622706 h 6858000"/>
              <a:gd name="connsiteX6" fmla="*/ 7696325 w 7809954"/>
              <a:gd name="connsiteY6" fmla="*/ 778383 h 6858000"/>
              <a:gd name="connsiteX7" fmla="*/ 7677499 w 7809954"/>
              <a:gd name="connsiteY7" fmla="*/ 934745 h 6858000"/>
              <a:gd name="connsiteX8" fmla="*/ 7661363 w 7809954"/>
              <a:gd name="connsiteY8" fmla="*/ 1089050 h 6858000"/>
              <a:gd name="connsiteX9" fmla="*/ 7646067 w 7809954"/>
              <a:gd name="connsiteY9" fmla="*/ 1245413 h 6858000"/>
              <a:gd name="connsiteX10" fmla="*/ 7632115 w 7809954"/>
              <a:gd name="connsiteY10" fmla="*/ 1401089 h 6858000"/>
              <a:gd name="connsiteX11" fmla="*/ 7620013 w 7809954"/>
              <a:gd name="connsiteY11" fmla="*/ 1554023 h 6858000"/>
              <a:gd name="connsiteX12" fmla="*/ 7607910 w 7809954"/>
              <a:gd name="connsiteY12" fmla="*/ 1709013 h 6858000"/>
              <a:gd name="connsiteX13" fmla="*/ 7597825 w 7809954"/>
              <a:gd name="connsiteY13" fmla="*/ 1861947 h 6858000"/>
              <a:gd name="connsiteX14" fmla="*/ 7589925 w 7809954"/>
              <a:gd name="connsiteY14" fmla="*/ 2014880 h 6858000"/>
              <a:gd name="connsiteX15" fmla="*/ 7581688 w 7809954"/>
              <a:gd name="connsiteY15" fmla="*/ 2167128 h 6858000"/>
              <a:gd name="connsiteX16" fmla="*/ 7574797 w 7809954"/>
              <a:gd name="connsiteY16" fmla="*/ 2318004 h 6858000"/>
              <a:gd name="connsiteX17" fmla="*/ 7569922 w 7809954"/>
              <a:gd name="connsiteY17" fmla="*/ 2467508 h 6858000"/>
              <a:gd name="connsiteX18" fmla="*/ 7565720 w 7809954"/>
              <a:gd name="connsiteY18" fmla="*/ 2617013 h 6858000"/>
              <a:gd name="connsiteX19" fmla="*/ 7561686 w 7809954"/>
              <a:gd name="connsiteY19" fmla="*/ 2765145 h 6858000"/>
              <a:gd name="connsiteX20" fmla="*/ 7559837 w 7809954"/>
              <a:gd name="connsiteY20" fmla="*/ 2911221 h 6858000"/>
              <a:gd name="connsiteX21" fmla="*/ 7557820 w 7809954"/>
              <a:gd name="connsiteY21" fmla="*/ 3057296 h 6858000"/>
              <a:gd name="connsiteX22" fmla="*/ 7556811 w 7809954"/>
              <a:gd name="connsiteY22" fmla="*/ 3201314 h 6858000"/>
              <a:gd name="connsiteX23" fmla="*/ 7557820 w 7809954"/>
              <a:gd name="connsiteY23" fmla="*/ 3343960 h 6858000"/>
              <a:gd name="connsiteX24" fmla="*/ 7557820 w 7809954"/>
              <a:gd name="connsiteY24" fmla="*/ 3485235 h 6858000"/>
              <a:gd name="connsiteX25" fmla="*/ 7559837 w 7809954"/>
              <a:gd name="connsiteY25" fmla="*/ 3625138 h 6858000"/>
              <a:gd name="connsiteX26" fmla="*/ 7562862 w 7809954"/>
              <a:gd name="connsiteY26" fmla="*/ 3762298 h 6858000"/>
              <a:gd name="connsiteX27" fmla="*/ 7565720 w 7809954"/>
              <a:gd name="connsiteY27" fmla="*/ 3898087 h 6858000"/>
              <a:gd name="connsiteX28" fmla="*/ 7568914 w 7809954"/>
              <a:gd name="connsiteY28" fmla="*/ 4031132 h 6858000"/>
              <a:gd name="connsiteX29" fmla="*/ 7573788 w 7809954"/>
              <a:gd name="connsiteY29" fmla="*/ 4163491 h 6858000"/>
              <a:gd name="connsiteX30" fmla="*/ 7578999 w 7809954"/>
              <a:gd name="connsiteY30" fmla="*/ 4293793 h 6858000"/>
              <a:gd name="connsiteX31" fmla="*/ 7583705 w 7809954"/>
              <a:gd name="connsiteY31" fmla="*/ 4421352 h 6858000"/>
              <a:gd name="connsiteX32" fmla="*/ 7596985 w 7809954"/>
              <a:gd name="connsiteY32" fmla="*/ 4670298 h 6858000"/>
              <a:gd name="connsiteX33" fmla="*/ 7611104 w 7809954"/>
              <a:gd name="connsiteY33" fmla="*/ 4908956 h 6858000"/>
              <a:gd name="connsiteX34" fmla="*/ 7625896 w 7809954"/>
              <a:gd name="connsiteY34" fmla="*/ 5138013 h 6858000"/>
              <a:gd name="connsiteX35" fmla="*/ 7642201 w 7809954"/>
              <a:gd name="connsiteY35" fmla="*/ 5354726 h 6858000"/>
              <a:gd name="connsiteX36" fmla="*/ 7659178 w 7809954"/>
              <a:gd name="connsiteY36" fmla="*/ 5561838 h 6858000"/>
              <a:gd name="connsiteX37" fmla="*/ 7677499 w 7809954"/>
              <a:gd name="connsiteY37" fmla="*/ 5753862 h 6858000"/>
              <a:gd name="connsiteX38" fmla="*/ 7695485 w 7809954"/>
              <a:gd name="connsiteY38" fmla="*/ 5934227 h 6858000"/>
              <a:gd name="connsiteX39" fmla="*/ 7713470 w 7809954"/>
              <a:gd name="connsiteY39" fmla="*/ 6100191 h 6858000"/>
              <a:gd name="connsiteX40" fmla="*/ 7730447 w 7809954"/>
              <a:gd name="connsiteY40" fmla="*/ 6252438 h 6858000"/>
              <a:gd name="connsiteX41" fmla="*/ 7746584 w 7809954"/>
              <a:gd name="connsiteY41" fmla="*/ 6387541 h 6858000"/>
              <a:gd name="connsiteX42" fmla="*/ 7761880 w 7809954"/>
              <a:gd name="connsiteY42" fmla="*/ 6509613 h 6858000"/>
              <a:gd name="connsiteX43" fmla="*/ 7774655 w 7809954"/>
              <a:gd name="connsiteY43" fmla="*/ 6612483 h 6858000"/>
              <a:gd name="connsiteX44" fmla="*/ 7786757 w 7809954"/>
              <a:gd name="connsiteY44" fmla="*/ 6698894 h 6858000"/>
              <a:gd name="connsiteX45" fmla="*/ 7804071 w 7809954"/>
              <a:gd name="connsiteY45" fmla="*/ 6817538 h 6858000"/>
              <a:gd name="connsiteX46" fmla="*/ 7809954 w 7809954"/>
              <a:gd name="connsiteY46" fmla="*/ 6858000 h 6858000"/>
              <a:gd name="connsiteX47" fmla="*/ 7157124 w 7809954"/>
              <a:gd name="connsiteY47" fmla="*/ 6858000 h 6858000"/>
              <a:gd name="connsiteX48" fmla="*/ 7157124 w 7809954"/>
              <a:gd name="connsiteY48" fmla="*/ 6858000 h 6858000"/>
              <a:gd name="connsiteX49" fmla="*/ 0 w 7809954"/>
              <a:gd name="connsiteY49" fmla="*/ 6858000 h 6858000"/>
              <a:gd name="connsiteX50" fmla="*/ 0 w 7809954"/>
              <a:gd name="connsiteY50" fmla="*/ 0 h 6858000"/>
              <a:gd name="connsiteX51" fmla="*/ 6465239 w 7809954"/>
              <a:gd name="connsiteY5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7809954" h="6858000">
                <a:moveTo>
                  <a:pt x="6465239" y="0"/>
                </a:moveTo>
                <a:lnTo>
                  <a:pt x="7808777" y="0"/>
                </a:lnTo>
                <a:lnTo>
                  <a:pt x="7783732" y="155676"/>
                </a:lnTo>
                <a:lnTo>
                  <a:pt x="7759863" y="310667"/>
                </a:lnTo>
                <a:lnTo>
                  <a:pt x="7736499" y="466344"/>
                </a:lnTo>
                <a:lnTo>
                  <a:pt x="7716496" y="622706"/>
                </a:lnTo>
                <a:lnTo>
                  <a:pt x="7696325" y="778383"/>
                </a:lnTo>
                <a:lnTo>
                  <a:pt x="7677499" y="934745"/>
                </a:lnTo>
                <a:lnTo>
                  <a:pt x="7661363" y="1089050"/>
                </a:lnTo>
                <a:lnTo>
                  <a:pt x="7646067" y="1245413"/>
                </a:lnTo>
                <a:lnTo>
                  <a:pt x="7632115" y="1401089"/>
                </a:lnTo>
                <a:lnTo>
                  <a:pt x="7620013" y="1554023"/>
                </a:lnTo>
                <a:lnTo>
                  <a:pt x="7607910" y="1709013"/>
                </a:lnTo>
                <a:lnTo>
                  <a:pt x="7597825" y="1861947"/>
                </a:lnTo>
                <a:lnTo>
                  <a:pt x="7589925" y="2014880"/>
                </a:lnTo>
                <a:lnTo>
                  <a:pt x="7581688" y="2167128"/>
                </a:lnTo>
                <a:lnTo>
                  <a:pt x="7574797" y="2318004"/>
                </a:lnTo>
                <a:lnTo>
                  <a:pt x="7569922" y="2467508"/>
                </a:lnTo>
                <a:lnTo>
                  <a:pt x="7565720" y="2617013"/>
                </a:lnTo>
                <a:lnTo>
                  <a:pt x="7561686" y="2765145"/>
                </a:lnTo>
                <a:lnTo>
                  <a:pt x="7559837" y="2911221"/>
                </a:lnTo>
                <a:lnTo>
                  <a:pt x="7557820" y="3057296"/>
                </a:lnTo>
                <a:lnTo>
                  <a:pt x="7556811" y="3201314"/>
                </a:lnTo>
                <a:lnTo>
                  <a:pt x="7557820" y="3343960"/>
                </a:lnTo>
                <a:lnTo>
                  <a:pt x="7557820" y="3485235"/>
                </a:lnTo>
                <a:lnTo>
                  <a:pt x="7559837" y="3625138"/>
                </a:lnTo>
                <a:lnTo>
                  <a:pt x="7562862" y="3762298"/>
                </a:lnTo>
                <a:lnTo>
                  <a:pt x="7565720" y="3898087"/>
                </a:lnTo>
                <a:lnTo>
                  <a:pt x="7568914" y="4031132"/>
                </a:lnTo>
                <a:lnTo>
                  <a:pt x="7573788" y="4163491"/>
                </a:lnTo>
                <a:lnTo>
                  <a:pt x="7578999" y="4293793"/>
                </a:lnTo>
                <a:lnTo>
                  <a:pt x="7583705" y="4421352"/>
                </a:lnTo>
                <a:lnTo>
                  <a:pt x="7596985" y="4670298"/>
                </a:lnTo>
                <a:lnTo>
                  <a:pt x="7611104" y="4908956"/>
                </a:lnTo>
                <a:lnTo>
                  <a:pt x="7625896" y="5138013"/>
                </a:lnTo>
                <a:lnTo>
                  <a:pt x="7642201" y="5354726"/>
                </a:lnTo>
                <a:lnTo>
                  <a:pt x="7659178" y="5561838"/>
                </a:lnTo>
                <a:lnTo>
                  <a:pt x="7677499" y="5753862"/>
                </a:lnTo>
                <a:lnTo>
                  <a:pt x="7695485" y="5934227"/>
                </a:lnTo>
                <a:lnTo>
                  <a:pt x="7713470" y="6100191"/>
                </a:lnTo>
                <a:lnTo>
                  <a:pt x="7730447" y="6252438"/>
                </a:lnTo>
                <a:lnTo>
                  <a:pt x="7746584" y="6387541"/>
                </a:lnTo>
                <a:lnTo>
                  <a:pt x="7761880" y="6509613"/>
                </a:lnTo>
                <a:lnTo>
                  <a:pt x="7774655" y="6612483"/>
                </a:lnTo>
                <a:lnTo>
                  <a:pt x="7786757" y="6698894"/>
                </a:lnTo>
                <a:lnTo>
                  <a:pt x="7804071" y="6817538"/>
                </a:lnTo>
                <a:lnTo>
                  <a:pt x="7809954" y="6858000"/>
                </a:lnTo>
                <a:lnTo>
                  <a:pt x="7157124" y="6858000"/>
                </a:lnTo>
                <a:lnTo>
                  <a:pt x="7157124" y="6858000"/>
                </a:lnTo>
                <a:lnTo>
                  <a:pt x="0" y="6858000"/>
                </a:lnTo>
                <a:lnTo>
                  <a:pt x="0" y="0"/>
                </a:lnTo>
                <a:lnTo>
                  <a:pt x="6465239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98810A7-E114-447A-A7D6-69B27CFB5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Content Placeholder 4" descr="x_d8e82f83.jpg"/>
          <p:cNvPicPr>
            <a:picLocks noGrp="1" noChangeAspect="1"/>
          </p:cNvPicPr>
          <p:nvPr>
            <p:ph idx="1"/>
          </p:nvPr>
        </p:nvPicPr>
        <p:blipFill>
          <a:blip r:embed="rId6" cstate="print"/>
          <a:stretch>
            <a:fillRect/>
          </a:stretch>
        </p:blipFill>
        <p:spPr>
          <a:xfrm>
            <a:off x="482890" y="1576962"/>
            <a:ext cx="4702997" cy="3703610"/>
          </a:xfrm>
          <a:prstGeom prst="rect">
            <a:avLst/>
          </a:prstGeom>
          <a:effectLst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10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3027759" cy="4188315"/>
          </a:xfrm>
          <a:prstGeom prst="rect">
            <a:avLst/>
          </a:prstGeom>
        </p:spPr>
      </p:pic>
      <p:pic>
        <p:nvPicPr>
          <p:cNvPr id="31" name="Picture 12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32" name="Oval 14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3" name="Picture 16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34" name="Picture 18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6096000"/>
            <a:ext cx="745301" cy="762000"/>
          </a:xfrm>
          <a:prstGeom prst="rect">
            <a:avLst/>
          </a:prstGeom>
        </p:spPr>
      </p:pic>
      <p:sp>
        <p:nvSpPr>
          <p:cNvPr id="35" name="Rectangle 20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6" name="Rectangle 22">
            <a:extLst>
              <a:ext uri="{FF2B5EF4-FFF2-40B4-BE49-F238E27FC236}">
                <a16:creationId xmlns:a16="http://schemas.microsoft.com/office/drawing/2014/main" id="{757B325C-3E35-45CF-9D07-3BCB281F3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43943" y="1325880"/>
            <a:ext cx="2514282" cy="3066507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457200">
              <a:lnSpc>
                <a:spcPct val="90000"/>
              </a:lnSpc>
            </a:pPr>
            <a:r>
              <a:rPr lang="en-US" sz="2600" b="0" i="0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Свойства восприятий: практическое применение</a:t>
            </a:r>
          </a:p>
        </p:txBody>
      </p:sp>
      <p:sp>
        <p:nvSpPr>
          <p:cNvPr id="37" name="Freeform 36">
            <a:extLst>
              <a:ext uri="{FF2B5EF4-FFF2-40B4-BE49-F238E27FC236}">
                <a16:creationId xmlns:a16="http://schemas.microsoft.com/office/drawing/2014/main" id="{C24BEC42-AFF3-40D1-93A2-A27A42E1E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597760" y="-1"/>
            <a:ext cx="419604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8" name="Freeform: Shape 26">
            <a:extLst>
              <a:ext uri="{FF2B5EF4-FFF2-40B4-BE49-F238E27FC236}">
                <a16:creationId xmlns:a16="http://schemas.microsoft.com/office/drawing/2014/main" id="{608F427C-1EC9-4280-9367-F2B3AA063E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857465" cy="6858000"/>
          </a:xfrm>
          <a:custGeom>
            <a:avLst/>
            <a:gdLst>
              <a:gd name="connsiteX0" fmla="*/ 6465239 w 7809954"/>
              <a:gd name="connsiteY0" fmla="*/ 0 h 6858000"/>
              <a:gd name="connsiteX1" fmla="*/ 7808777 w 7809954"/>
              <a:gd name="connsiteY1" fmla="*/ 0 h 6858000"/>
              <a:gd name="connsiteX2" fmla="*/ 7783732 w 7809954"/>
              <a:gd name="connsiteY2" fmla="*/ 155676 h 6858000"/>
              <a:gd name="connsiteX3" fmla="*/ 7759863 w 7809954"/>
              <a:gd name="connsiteY3" fmla="*/ 310667 h 6858000"/>
              <a:gd name="connsiteX4" fmla="*/ 7736499 w 7809954"/>
              <a:gd name="connsiteY4" fmla="*/ 466344 h 6858000"/>
              <a:gd name="connsiteX5" fmla="*/ 7716496 w 7809954"/>
              <a:gd name="connsiteY5" fmla="*/ 622706 h 6858000"/>
              <a:gd name="connsiteX6" fmla="*/ 7696325 w 7809954"/>
              <a:gd name="connsiteY6" fmla="*/ 778383 h 6858000"/>
              <a:gd name="connsiteX7" fmla="*/ 7677499 w 7809954"/>
              <a:gd name="connsiteY7" fmla="*/ 934745 h 6858000"/>
              <a:gd name="connsiteX8" fmla="*/ 7661363 w 7809954"/>
              <a:gd name="connsiteY8" fmla="*/ 1089050 h 6858000"/>
              <a:gd name="connsiteX9" fmla="*/ 7646067 w 7809954"/>
              <a:gd name="connsiteY9" fmla="*/ 1245413 h 6858000"/>
              <a:gd name="connsiteX10" fmla="*/ 7632115 w 7809954"/>
              <a:gd name="connsiteY10" fmla="*/ 1401089 h 6858000"/>
              <a:gd name="connsiteX11" fmla="*/ 7620013 w 7809954"/>
              <a:gd name="connsiteY11" fmla="*/ 1554023 h 6858000"/>
              <a:gd name="connsiteX12" fmla="*/ 7607910 w 7809954"/>
              <a:gd name="connsiteY12" fmla="*/ 1709013 h 6858000"/>
              <a:gd name="connsiteX13" fmla="*/ 7597825 w 7809954"/>
              <a:gd name="connsiteY13" fmla="*/ 1861947 h 6858000"/>
              <a:gd name="connsiteX14" fmla="*/ 7589925 w 7809954"/>
              <a:gd name="connsiteY14" fmla="*/ 2014880 h 6858000"/>
              <a:gd name="connsiteX15" fmla="*/ 7581688 w 7809954"/>
              <a:gd name="connsiteY15" fmla="*/ 2167128 h 6858000"/>
              <a:gd name="connsiteX16" fmla="*/ 7574797 w 7809954"/>
              <a:gd name="connsiteY16" fmla="*/ 2318004 h 6858000"/>
              <a:gd name="connsiteX17" fmla="*/ 7569922 w 7809954"/>
              <a:gd name="connsiteY17" fmla="*/ 2467508 h 6858000"/>
              <a:gd name="connsiteX18" fmla="*/ 7565720 w 7809954"/>
              <a:gd name="connsiteY18" fmla="*/ 2617013 h 6858000"/>
              <a:gd name="connsiteX19" fmla="*/ 7561686 w 7809954"/>
              <a:gd name="connsiteY19" fmla="*/ 2765145 h 6858000"/>
              <a:gd name="connsiteX20" fmla="*/ 7559837 w 7809954"/>
              <a:gd name="connsiteY20" fmla="*/ 2911221 h 6858000"/>
              <a:gd name="connsiteX21" fmla="*/ 7557820 w 7809954"/>
              <a:gd name="connsiteY21" fmla="*/ 3057296 h 6858000"/>
              <a:gd name="connsiteX22" fmla="*/ 7556811 w 7809954"/>
              <a:gd name="connsiteY22" fmla="*/ 3201314 h 6858000"/>
              <a:gd name="connsiteX23" fmla="*/ 7557820 w 7809954"/>
              <a:gd name="connsiteY23" fmla="*/ 3343960 h 6858000"/>
              <a:gd name="connsiteX24" fmla="*/ 7557820 w 7809954"/>
              <a:gd name="connsiteY24" fmla="*/ 3485235 h 6858000"/>
              <a:gd name="connsiteX25" fmla="*/ 7559837 w 7809954"/>
              <a:gd name="connsiteY25" fmla="*/ 3625138 h 6858000"/>
              <a:gd name="connsiteX26" fmla="*/ 7562862 w 7809954"/>
              <a:gd name="connsiteY26" fmla="*/ 3762298 h 6858000"/>
              <a:gd name="connsiteX27" fmla="*/ 7565720 w 7809954"/>
              <a:gd name="connsiteY27" fmla="*/ 3898087 h 6858000"/>
              <a:gd name="connsiteX28" fmla="*/ 7568914 w 7809954"/>
              <a:gd name="connsiteY28" fmla="*/ 4031132 h 6858000"/>
              <a:gd name="connsiteX29" fmla="*/ 7573788 w 7809954"/>
              <a:gd name="connsiteY29" fmla="*/ 4163491 h 6858000"/>
              <a:gd name="connsiteX30" fmla="*/ 7578999 w 7809954"/>
              <a:gd name="connsiteY30" fmla="*/ 4293793 h 6858000"/>
              <a:gd name="connsiteX31" fmla="*/ 7583705 w 7809954"/>
              <a:gd name="connsiteY31" fmla="*/ 4421352 h 6858000"/>
              <a:gd name="connsiteX32" fmla="*/ 7596985 w 7809954"/>
              <a:gd name="connsiteY32" fmla="*/ 4670298 h 6858000"/>
              <a:gd name="connsiteX33" fmla="*/ 7611104 w 7809954"/>
              <a:gd name="connsiteY33" fmla="*/ 4908956 h 6858000"/>
              <a:gd name="connsiteX34" fmla="*/ 7625896 w 7809954"/>
              <a:gd name="connsiteY34" fmla="*/ 5138013 h 6858000"/>
              <a:gd name="connsiteX35" fmla="*/ 7642201 w 7809954"/>
              <a:gd name="connsiteY35" fmla="*/ 5354726 h 6858000"/>
              <a:gd name="connsiteX36" fmla="*/ 7659178 w 7809954"/>
              <a:gd name="connsiteY36" fmla="*/ 5561838 h 6858000"/>
              <a:gd name="connsiteX37" fmla="*/ 7677499 w 7809954"/>
              <a:gd name="connsiteY37" fmla="*/ 5753862 h 6858000"/>
              <a:gd name="connsiteX38" fmla="*/ 7695485 w 7809954"/>
              <a:gd name="connsiteY38" fmla="*/ 5934227 h 6858000"/>
              <a:gd name="connsiteX39" fmla="*/ 7713470 w 7809954"/>
              <a:gd name="connsiteY39" fmla="*/ 6100191 h 6858000"/>
              <a:gd name="connsiteX40" fmla="*/ 7730447 w 7809954"/>
              <a:gd name="connsiteY40" fmla="*/ 6252438 h 6858000"/>
              <a:gd name="connsiteX41" fmla="*/ 7746584 w 7809954"/>
              <a:gd name="connsiteY41" fmla="*/ 6387541 h 6858000"/>
              <a:gd name="connsiteX42" fmla="*/ 7761880 w 7809954"/>
              <a:gd name="connsiteY42" fmla="*/ 6509613 h 6858000"/>
              <a:gd name="connsiteX43" fmla="*/ 7774655 w 7809954"/>
              <a:gd name="connsiteY43" fmla="*/ 6612483 h 6858000"/>
              <a:gd name="connsiteX44" fmla="*/ 7786757 w 7809954"/>
              <a:gd name="connsiteY44" fmla="*/ 6698894 h 6858000"/>
              <a:gd name="connsiteX45" fmla="*/ 7804071 w 7809954"/>
              <a:gd name="connsiteY45" fmla="*/ 6817538 h 6858000"/>
              <a:gd name="connsiteX46" fmla="*/ 7809954 w 7809954"/>
              <a:gd name="connsiteY46" fmla="*/ 6858000 h 6858000"/>
              <a:gd name="connsiteX47" fmla="*/ 7157124 w 7809954"/>
              <a:gd name="connsiteY47" fmla="*/ 6858000 h 6858000"/>
              <a:gd name="connsiteX48" fmla="*/ 7157124 w 7809954"/>
              <a:gd name="connsiteY48" fmla="*/ 6858000 h 6858000"/>
              <a:gd name="connsiteX49" fmla="*/ 0 w 7809954"/>
              <a:gd name="connsiteY49" fmla="*/ 6858000 h 6858000"/>
              <a:gd name="connsiteX50" fmla="*/ 0 w 7809954"/>
              <a:gd name="connsiteY50" fmla="*/ 0 h 6858000"/>
              <a:gd name="connsiteX51" fmla="*/ 6465239 w 7809954"/>
              <a:gd name="connsiteY5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7809954" h="6858000">
                <a:moveTo>
                  <a:pt x="6465239" y="0"/>
                </a:moveTo>
                <a:lnTo>
                  <a:pt x="7808777" y="0"/>
                </a:lnTo>
                <a:lnTo>
                  <a:pt x="7783732" y="155676"/>
                </a:lnTo>
                <a:lnTo>
                  <a:pt x="7759863" y="310667"/>
                </a:lnTo>
                <a:lnTo>
                  <a:pt x="7736499" y="466344"/>
                </a:lnTo>
                <a:lnTo>
                  <a:pt x="7716496" y="622706"/>
                </a:lnTo>
                <a:lnTo>
                  <a:pt x="7696325" y="778383"/>
                </a:lnTo>
                <a:lnTo>
                  <a:pt x="7677499" y="934745"/>
                </a:lnTo>
                <a:lnTo>
                  <a:pt x="7661363" y="1089050"/>
                </a:lnTo>
                <a:lnTo>
                  <a:pt x="7646067" y="1245413"/>
                </a:lnTo>
                <a:lnTo>
                  <a:pt x="7632115" y="1401089"/>
                </a:lnTo>
                <a:lnTo>
                  <a:pt x="7620013" y="1554023"/>
                </a:lnTo>
                <a:lnTo>
                  <a:pt x="7607910" y="1709013"/>
                </a:lnTo>
                <a:lnTo>
                  <a:pt x="7597825" y="1861947"/>
                </a:lnTo>
                <a:lnTo>
                  <a:pt x="7589925" y="2014880"/>
                </a:lnTo>
                <a:lnTo>
                  <a:pt x="7581688" y="2167128"/>
                </a:lnTo>
                <a:lnTo>
                  <a:pt x="7574797" y="2318004"/>
                </a:lnTo>
                <a:lnTo>
                  <a:pt x="7569922" y="2467508"/>
                </a:lnTo>
                <a:lnTo>
                  <a:pt x="7565720" y="2617013"/>
                </a:lnTo>
                <a:lnTo>
                  <a:pt x="7561686" y="2765145"/>
                </a:lnTo>
                <a:lnTo>
                  <a:pt x="7559837" y="2911221"/>
                </a:lnTo>
                <a:lnTo>
                  <a:pt x="7557820" y="3057296"/>
                </a:lnTo>
                <a:lnTo>
                  <a:pt x="7556811" y="3201314"/>
                </a:lnTo>
                <a:lnTo>
                  <a:pt x="7557820" y="3343960"/>
                </a:lnTo>
                <a:lnTo>
                  <a:pt x="7557820" y="3485235"/>
                </a:lnTo>
                <a:lnTo>
                  <a:pt x="7559837" y="3625138"/>
                </a:lnTo>
                <a:lnTo>
                  <a:pt x="7562862" y="3762298"/>
                </a:lnTo>
                <a:lnTo>
                  <a:pt x="7565720" y="3898087"/>
                </a:lnTo>
                <a:lnTo>
                  <a:pt x="7568914" y="4031132"/>
                </a:lnTo>
                <a:lnTo>
                  <a:pt x="7573788" y="4163491"/>
                </a:lnTo>
                <a:lnTo>
                  <a:pt x="7578999" y="4293793"/>
                </a:lnTo>
                <a:lnTo>
                  <a:pt x="7583705" y="4421352"/>
                </a:lnTo>
                <a:lnTo>
                  <a:pt x="7596985" y="4670298"/>
                </a:lnTo>
                <a:lnTo>
                  <a:pt x="7611104" y="4908956"/>
                </a:lnTo>
                <a:lnTo>
                  <a:pt x="7625896" y="5138013"/>
                </a:lnTo>
                <a:lnTo>
                  <a:pt x="7642201" y="5354726"/>
                </a:lnTo>
                <a:lnTo>
                  <a:pt x="7659178" y="5561838"/>
                </a:lnTo>
                <a:lnTo>
                  <a:pt x="7677499" y="5753862"/>
                </a:lnTo>
                <a:lnTo>
                  <a:pt x="7695485" y="5934227"/>
                </a:lnTo>
                <a:lnTo>
                  <a:pt x="7713470" y="6100191"/>
                </a:lnTo>
                <a:lnTo>
                  <a:pt x="7730447" y="6252438"/>
                </a:lnTo>
                <a:lnTo>
                  <a:pt x="7746584" y="6387541"/>
                </a:lnTo>
                <a:lnTo>
                  <a:pt x="7761880" y="6509613"/>
                </a:lnTo>
                <a:lnTo>
                  <a:pt x="7774655" y="6612483"/>
                </a:lnTo>
                <a:lnTo>
                  <a:pt x="7786757" y="6698894"/>
                </a:lnTo>
                <a:lnTo>
                  <a:pt x="7804071" y="6817538"/>
                </a:lnTo>
                <a:lnTo>
                  <a:pt x="7809954" y="6858000"/>
                </a:lnTo>
                <a:lnTo>
                  <a:pt x="7157124" y="6858000"/>
                </a:lnTo>
                <a:lnTo>
                  <a:pt x="7157124" y="6858000"/>
                </a:lnTo>
                <a:lnTo>
                  <a:pt x="0" y="6858000"/>
                </a:lnTo>
                <a:lnTo>
                  <a:pt x="0" y="0"/>
                </a:lnTo>
                <a:lnTo>
                  <a:pt x="6465239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98810A7-E114-447A-A7D6-69B27CFB5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6" name="Content Placeholder 5" descr="img9 (1).jpg"/>
          <p:cNvPicPr>
            <a:picLocks noGrp="1" noChangeAspect="1"/>
          </p:cNvPicPr>
          <p:nvPr>
            <p:ph idx="1"/>
          </p:nvPr>
        </p:nvPicPr>
        <p:blipFill>
          <a:blip r:embed="rId6" cstate="print"/>
          <a:srcRect l="30648" t="16597" r="25785"/>
          <a:stretch>
            <a:fillRect/>
          </a:stretch>
        </p:blipFill>
        <p:spPr>
          <a:xfrm>
            <a:off x="897403" y="647698"/>
            <a:ext cx="3873972" cy="5562139"/>
          </a:xfrm>
          <a:prstGeom prst="rect">
            <a:avLst/>
          </a:prstGeom>
          <a:effectLst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429</Words>
  <Application>Microsoft Office PowerPoint</Application>
  <PresentationFormat>Экран (4:3)</PresentationFormat>
  <Paragraphs>111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4" baseType="lpstr">
      <vt:lpstr>Arial</vt:lpstr>
      <vt:lpstr>Century Gothic</vt:lpstr>
      <vt:lpstr>Wingdings 3</vt:lpstr>
      <vt:lpstr>Ион</vt:lpstr>
      <vt:lpstr>Психология человека</vt:lpstr>
      <vt:lpstr>Ощущение и восприятие</vt:lpstr>
      <vt:lpstr>Ощущение и восприятие</vt:lpstr>
      <vt:lpstr>Пример</vt:lpstr>
      <vt:lpstr>Виды ощущений</vt:lpstr>
      <vt:lpstr>Виды ощущений</vt:lpstr>
      <vt:lpstr>Виды ощущений</vt:lpstr>
      <vt:lpstr>Виды ощущений</vt:lpstr>
      <vt:lpstr>Виды восприятий</vt:lpstr>
      <vt:lpstr>Результат восприятий</vt:lpstr>
      <vt:lpstr>Трудности изучения феномена</vt:lpstr>
      <vt:lpstr>Трудности изучения феномена</vt:lpstr>
      <vt:lpstr>Вопросы</vt:lpstr>
      <vt:lpstr>Ответы</vt:lpstr>
      <vt:lpstr>Свойства восприятий: фигура и фон</vt:lpstr>
      <vt:lpstr>Свойства восприятий: целостность</vt:lpstr>
      <vt:lpstr>Свойства восприятий: целостность</vt:lpstr>
      <vt:lpstr>Свойства восприятий: иллюзии</vt:lpstr>
      <vt:lpstr>Свойства восприятий: оптические иллюзии视错觉</vt:lpstr>
      <vt:lpstr>Свойства восприятий: фигура и фон</vt:lpstr>
      <vt:lpstr>Свойства восприятий: иллюзия Мюллера - Лайера</vt:lpstr>
      <vt:lpstr>Свойства восприятий: иллюзия Мюллера - Лайера</vt:lpstr>
      <vt:lpstr>Свойства восприятий: иллюзия Мюллера - Лайера</vt:lpstr>
      <vt:lpstr>Свойства восприятий: иллюзии движения</vt:lpstr>
      <vt:lpstr>Свойства восприятий: иллюзии движения</vt:lpstr>
      <vt:lpstr>Свойства восприятий: иллюзии движения</vt:lpstr>
      <vt:lpstr>Свойства восприятий: оптические иллюзии</vt:lpstr>
      <vt:lpstr>Свойства восприятий: практическое применение</vt:lpstr>
      <vt:lpstr>Свойства восприятий: практическое применение</vt:lpstr>
      <vt:lpstr>Свойства восприятий: практическое применение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Психология человека</dc:title>
  <dc:creator>Михаил Тихомиров</dc:creator>
  <cp:lastModifiedBy>Михаил Тихомиров</cp:lastModifiedBy>
  <cp:revision>1</cp:revision>
  <dcterms:created xsi:type="dcterms:W3CDTF">2020-05-30T10:33:30Z</dcterms:created>
  <dcterms:modified xsi:type="dcterms:W3CDTF">2020-05-30T10:33:41Z</dcterms:modified>
</cp:coreProperties>
</file>