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32"/>
  </p:notesMasterIdLst>
  <p:handoutMasterIdLst>
    <p:handoutMasterId r:id="rId33"/>
  </p:handoutMasterIdLst>
  <p:sldIdLst>
    <p:sldId id="256" r:id="rId3"/>
    <p:sldId id="290" r:id="rId4"/>
    <p:sldId id="257" r:id="rId5"/>
    <p:sldId id="291" r:id="rId6"/>
    <p:sldId id="287" r:id="rId7"/>
    <p:sldId id="288" r:id="rId8"/>
    <p:sldId id="289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3" r:id="rId18"/>
    <p:sldId id="302" r:id="rId19"/>
    <p:sldId id="301" r:id="rId20"/>
    <p:sldId id="304" r:id="rId21"/>
    <p:sldId id="300" r:id="rId22"/>
    <p:sldId id="305" r:id="rId23"/>
    <p:sldId id="309" r:id="rId24"/>
    <p:sldId id="314" r:id="rId25"/>
    <p:sldId id="312" r:id="rId26"/>
    <p:sldId id="313" r:id="rId27"/>
    <p:sldId id="307" r:id="rId28"/>
    <p:sldId id="308" r:id="rId29"/>
    <p:sldId id="310" r:id="rId30"/>
    <p:sldId id="311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/>
  </p:normalViewPr>
  <p:slideViewPr>
    <p:cSldViewPr>
      <p:cViewPr>
        <p:scale>
          <a:sx n="100" d="100"/>
          <a:sy n="100" d="100"/>
        </p:scale>
        <p:origin x="-72" y="-78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C496DF-6EE1-4F26-89C7-1F48E87F476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2ADE904-3D7C-4764-A08C-2A1B9257309F}">
      <dgm:prSet phldrT="[Text]"/>
      <dgm:spPr/>
      <dgm:t>
        <a:bodyPr/>
        <a:lstStyle/>
        <a:p>
          <a:r>
            <a:rPr lang="ru-RU" dirty="0" smtClean="0"/>
            <a:t>Вступление в контакт</a:t>
          </a:r>
          <a:endParaRPr lang="ru-RU" dirty="0"/>
        </a:p>
      </dgm:t>
    </dgm:pt>
    <dgm:pt modelId="{B635D538-F03C-4404-A91C-C37F1CC10AA8}" type="parTrans" cxnId="{43D69A8B-2211-460F-A260-7B547D6DB25A}">
      <dgm:prSet/>
      <dgm:spPr/>
      <dgm:t>
        <a:bodyPr/>
        <a:lstStyle/>
        <a:p>
          <a:endParaRPr lang="ru-RU"/>
        </a:p>
      </dgm:t>
    </dgm:pt>
    <dgm:pt modelId="{AE1EE628-97C7-45E1-9B93-724B89643D0D}" type="sibTrans" cxnId="{43D69A8B-2211-460F-A260-7B547D6DB25A}">
      <dgm:prSet/>
      <dgm:spPr/>
      <dgm:t>
        <a:bodyPr/>
        <a:lstStyle/>
        <a:p>
          <a:endParaRPr lang="ru-RU"/>
        </a:p>
      </dgm:t>
    </dgm:pt>
    <dgm:pt modelId="{8F832458-0749-43FA-89FD-5DFBC7578DD2}">
      <dgm:prSet phldrT="[Text]"/>
      <dgm:spPr/>
      <dgm:t>
        <a:bodyPr/>
        <a:lstStyle/>
        <a:p>
          <a:r>
            <a:rPr lang="ru-RU" dirty="0" smtClean="0"/>
            <a:t>Ориентировка в ситуации</a:t>
          </a:r>
          <a:endParaRPr lang="ru-RU" dirty="0"/>
        </a:p>
      </dgm:t>
    </dgm:pt>
    <dgm:pt modelId="{E768D1DC-3BBE-4DDB-A0B7-A31E1A54FA48}" type="parTrans" cxnId="{C6D9A18A-8EFB-4113-AFA8-3FDDC0C59ABD}">
      <dgm:prSet/>
      <dgm:spPr/>
      <dgm:t>
        <a:bodyPr/>
        <a:lstStyle/>
        <a:p>
          <a:endParaRPr lang="ru-RU"/>
        </a:p>
      </dgm:t>
    </dgm:pt>
    <dgm:pt modelId="{D4448F39-5C33-46A2-A0B2-A7688F72A5D7}" type="sibTrans" cxnId="{C6D9A18A-8EFB-4113-AFA8-3FDDC0C59ABD}">
      <dgm:prSet/>
      <dgm:spPr/>
      <dgm:t>
        <a:bodyPr/>
        <a:lstStyle/>
        <a:p>
          <a:endParaRPr lang="ru-RU"/>
        </a:p>
      </dgm:t>
    </dgm:pt>
    <dgm:pt modelId="{63C2262B-A99A-4954-9CB9-69A42466C71E}">
      <dgm:prSet phldrT="[Text]"/>
      <dgm:spPr/>
      <dgm:t>
        <a:bodyPr/>
        <a:lstStyle/>
        <a:p>
          <a:r>
            <a:rPr lang="ru-RU" dirty="0" smtClean="0"/>
            <a:t>Рабочая (деловая) фаза</a:t>
          </a:r>
          <a:endParaRPr lang="ru-RU" dirty="0"/>
        </a:p>
      </dgm:t>
    </dgm:pt>
    <dgm:pt modelId="{45291000-46FC-469B-8A37-184B98400157}" type="parTrans" cxnId="{B4EB95AA-C7A8-426B-84EE-CD7A385F347B}">
      <dgm:prSet/>
      <dgm:spPr/>
    </dgm:pt>
    <dgm:pt modelId="{CF2664B5-01FA-4C88-A54A-0E52BD637F41}" type="sibTrans" cxnId="{B4EB95AA-C7A8-426B-84EE-CD7A385F347B}">
      <dgm:prSet/>
      <dgm:spPr/>
    </dgm:pt>
    <dgm:pt modelId="{047F898A-3481-4DF0-B257-3EEBEFBFEE48}">
      <dgm:prSet phldrT="[Text]"/>
      <dgm:spPr/>
      <dgm:t>
        <a:bodyPr/>
        <a:lstStyle/>
        <a:p>
          <a:r>
            <a:rPr lang="ru-RU" dirty="0" smtClean="0"/>
            <a:t>Выход из контакта</a:t>
          </a:r>
          <a:endParaRPr lang="ru-RU" dirty="0"/>
        </a:p>
      </dgm:t>
    </dgm:pt>
    <dgm:pt modelId="{243A0E73-A88D-4E02-A9AE-7A211F6C5361}" type="parTrans" cxnId="{D28CA98C-2DE0-48A4-AEBD-EAD2A2682495}">
      <dgm:prSet/>
      <dgm:spPr/>
    </dgm:pt>
    <dgm:pt modelId="{FFB1FEA4-ED57-4E60-A883-1D2E21B59F6F}" type="sibTrans" cxnId="{D28CA98C-2DE0-48A4-AEBD-EAD2A2682495}">
      <dgm:prSet/>
      <dgm:spPr/>
    </dgm:pt>
    <dgm:pt modelId="{0DF51C99-4D3A-4D33-B43D-899502D214E6}" type="pres">
      <dgm:prSet presAssocID="{CBC496DF-6EE1-4F26-89C7-1F48E87F4761}" presName="CompostProcess" presStyleCnt="0">
        <dgm:presLayoutVars>
          <dgm:dir/>
          <dgm:resizeHandles val="exact"/>
        </dgm:presLayoutVars>
      </dgm:prSet>
      <dgm:spPr/>
    </dgm:pt>
    <dgm:pt modelId="{E0CDF617-9C05-4355-BC32-2B65F88C6CB6}" type="pres">
      <dgm:prSet presAssocID="{CBC496DF-6EE1-4F26-89C7-1F48E87F4761}" presName="arrow" presStyleLbl="bgShp" presStyleIdx="0" presStyleCnt="1"/>
      <dgm:spPr/>
    </dgm:pt>
    <dgm:pt modelId="{748086CE-0161-4D0D-8041-296A7C922ED4}" type="pres">
      <dgm:prSet presAssocID="{CBC496DF-6EE1-4F26-89C7-1F48E87F4761}" presName="linearProcess" presStyleCnt="0"/>
      <dgm:spPr/>
    </dgm:pt>
    <dgm:pt modelId="{75CBD63E-98AD-4EF6-9C6F-4281DAD42E2E}" type="pres">
      <dgm:prSet presAssocID="{A2ADE904-3D7C-4764-A08C-2A1B9257309F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61DAB4-18FA-402C-A2A8-D04B76B09EF5}" type="pres">
      <dgm:prSet presAssocID="{AE1EE628-97C7-45E1-9B93-724B89643D0D}" presName="sibTrans" presStyleCnt="0"/>
      <dgm:spPr/>
    </dgm:pt>
    <dgm:pt modelId="{5F1D2E39-879D-44CF-98E1-47C42DB32C2E}" type="pres">
      <dgm:prSet presAssocID="{8F832458-0749-43FA-89FD-5DFBC7578DD2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37E9E0-ED56-446D-B67F-1016F7756472}" type="pres">
      <dgm:prSet presAssocID="{D4448F39-5C33-46A2-A0B2-A7688F72A5D7}" presName="sibTrans" presStyleCnt="0"/>
      <dgm:spPr/>
    </dgm:pt>
    <dgm:pt modelId="{8C606571-F753-4E1D-A13B-F927DE948B8C}" type="pres">
      <dgm:prSet presAssocID="{63C2262B-A99A-4954-9CB9-69A42466C71E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8F3634-F6DA-480A-A67E-E48F12A538F3}" type="pres">
      <dgm:prSet presAssocID="{CF2664B5-01FA-4C88-A54A-0E52BD637F41}" presName="sibTrans" presStyleCnt="0"/>
      <dgm:spPr/>
    </dgm:pt>
    <dgm:pt modelId="{F9D27A84-F2E9-4A8D-BAE9-0BC91EF05D5F}" type="pres">
      <dgm:prSet presAssocID="{047F898A-3481-4DF0-B257-3EEBEFBFEE48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ABAD3D-5E98-4470-B191-8848944BD843}" type="presOf" srcId="{A2ADE904-3D7C-4764-A08C-2A1B9257309F}" destId="{75CBD63E-98AD-4EF6-9C6F-4281DAD42E2E}" srcOrd="0" destOrd="0" presId="urn:microsoft.com/office/officeart/2005/8/layout/hProcess9"/>
    <dgm:cxn modelId="{B4EB95AA-C7A8-426B-84EE-CD7A385F347B}" srcId="{CBC496DF-6EE1-4F26-89C7-1F48E87F4761}" destId="{63C2262B-A99A-4954-9CB9-69A42466C71E}" srcOrd="2" destOrd="0" parTransId="{45291000-46FC-469B-8A37-184B98400157}" sibTransId="{CF2664B5-01FA-4C88-A54A-0E52BD637F41}"/>
    <dgm:cxn modelId="{6C3CE65B-8487-4DC5-9D24-E8D1A111A214}" type="presOf" srcId="{CBC496DF-6EE1-4F26-89C7-1F48E87F4761}" destId="{0DF51C99-4D3A-4D33-B43D-899502D214E6}" srcOrd="0" destOrd="0" presId="urn:microsoft.com/office/officeart/2005/8/layout/hProcess9"/>
    <dgm:cxn modelId="{C6D9A18A-8EFB-4113-AFA8-3FDDC0C59ABD}" srcId="{CBC496DF-6EE1-4F26-89C7-1F48E87F4761}" destId="{8F832458-0749-43FA-89FD-5DFBC7578DD2}" srcOrd="1" destOrd="0" parTransId="{E768D1DC-3BBE-4DDB-A0B7-A31E1A54FA48}" sibTransId="{D4448F39-5C33-46A2-A0B2-A7688F72A5D7}"/>
    <dgm:cxn modelId="{D28CA98C-2DE0-48A4-AEBD-EAD2A2682495}" srcId="{CBC496DF-6EE1-4F26-89C7-1F48E87F4761}" destId="{047F898A-3481-4DF0-B257-3EEBEFBFEE48}" srcOrd="3" destOrd="0" parTransId="{243A0E73-A88D-4E02-A9AE-7A211F6C5361}" sibTransId="{FFB1FEA4-ED57-4E60-A883-1D2E21B59F6F}"/>
    <dgm:cxn modelId="{43D69A8B-2211-460F-A260-7B547D6DB25A}" srcId="{CBC496DF-6EE1-4F26-89C7-1F48E87F4761}" destId="{A2ADE904-3D7C-4764-A08C-2A1B9257309F}" srcOrd="0" destOrd="0" parTransId="{B635D538-F03C-4404-A91C-C37F1CC10AA8}" sibTransId="{AE1EE628-97C7-45E1-9B93-724B89643D0D}"/>
    <dgm:cxn modelId="{A67204F4-E866-4A30-9F21-9C44B2968D97}" type="presOf" srcId="{047F898A-3481-4DF0-B257-3EEBEFBFEE48}" destId="{F9D27A84-F2E9-4A8D-BAE9-0BC91EF05D5F}" srcOrd="0" destOrd="0" presId="urn:microsoft.com/office/officeart/2005/8/layout/hProcess9"/>
    <dgm:cxn modelId="{A170306D-7C1C-4C41-A4FF-04AC6D3AFFEC}" type="presOf" srcId="{63C2262B-A99A-4954-9CB9-69A42466C71E}" destId="{8C606571-F753-4E1D-A13B-F927DE948B8C}" srcOrd="0" destOrd="0" presId="urn:microsoft.com/office/officeart/2005/8/layout/hProcess9"/>
    <dgm:cxn modelId="{CC246617-3334-4CF4-8E98-925A15B5956E}" type="presOf" srcId="{8F832458-0749-43FA-89FD-5DFBC7578DD2}" destId="{5F1D2E39-879D-44CF-98E1-47C42DB32C2E}" srcOrd="0" destOrd="0" presId="urn:microsoft.com/office/officeart/2005/8/layout/hProcess9"/>
    <dgm:cxn modelId="{2C5E30EF-065A-4CCD-841E-513151D3111A}" type="presParOf" srcId="{0DF51C99-4D3A-4D33-B43D-899502D214E6}" destId="{E0CDF617-9C05-4355-BC32-2B65F88C6CB6}" srcOrd="0" destOrd="0" presId="urn:microsoft.com/office/officeart/2005/8/layout/hProcess9"/>
    <dgm:cxn modelId="{C6DD3CD5-D429-4E01-B228-5EC4B8EAA115}" type="presParOf" srcId="{0DF51C99-4D3A-4D33-B43D-899502D214E6}" destId="{748086CE-0161-4D0D-8041-296A7C922ED4}" srcOrd="1" destOrd="0" presId="urn:microsoft.com/office/officeart/2005/8/layout/hProcess9"/>
    <dgm:cxn modelId="{E0A91CE5-D948-4007-B825-4078DACE645A}" type="presParOf" srcId="{748086CE-0161-4D0D-8041-296A7C922ED4}" destId="{75CBD63E-98AD-4EF6-9C6F-4281DAD42E2E}" srcOrd="0" destOrd="0" presId="urn:microsoft.com/office/officeart/2005/8/layout/hProcess9"/>
    <dgm:cxn modelId="{A19D1ABA-0D49-4639-B550-8682DAFF135B}" type="presParOf" srcId="{748086CE-0161-4D0D-8041-296A7C922ED4}" destId="{5A61DAB4-18FA-402C-A2A8-D04B76B09EF5}" srcOrd="1" destOrd="0" presId="urn:microsoft.com/office/officeart/2005/8/layout/hProcess9"/>
    <dgm:cxn modelId="{7F8DC654-84AC-48D2-8FCD-C08B43D7D973}" type="presParOf" srcId="{748086CE-0161-4D0D-8041-296A7C922ED4}" destId="{5F1D2E39-879D-44CF-98E1-47C42DB32C2E}" srcOrd="2" destOrd="0" presId="urn:microsoft.com/office/officeart/2005/8/layout/hProcess9"/>
    <dgm:cxn modelId="{CD0088E5-B82B-4402-9F75-AC315B3D2790}" type="presParOf" srcId="{748086CE-0161-4D0D-8041-296A7C922ED4}" destId="{AB37E9E0-ED56-446D-B67F-1016F7756472}" srcOrd="3" destOrd="0" presId="urn:microsoft.com/office/officeart/2005/8/layout/hProcess9"/>
    <dgm:cxn modelId="{D2BBF763-A860-4E2A-BABC-318C1CD33EB8}" type="presParOf" srcId="{748086CE-0161-4D0D-8041-296A7C922ED4}" destId="{8C606571-F753-4E1D-A13B-F927DE948B8C}" srcOrd="4" destOrd="0" presId="urn:microsoft.com/office/officeart/2005/8/layout/hProcess9"/>
    <dgm:cxn modelId="{1465AEB2-1970-441B-91A1-A89E281A1D6F}" type="presParOf" srcId="{748086CE-0161-4D0D-8041-296A7C922ED4}" destId="{3E8F3634-F6DA-480A-A67E-E48F12A538F3}" srcOrd="5" destOrd="0" presId="urn:microsoft.com/office/officeart/2005/8/layout/hProcess9"/>
    <dgm:cxn modelId="{EAAC7BD5-8645-49C3-85A0-178A3700E22A}" type="presParOf" srcId="{748086CE-0161-4D0D-8041-296A7C922ED4}" destId="{F9D27A84-F2E9-4A8D-BAE9-0BC91EF05D5F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4/5/2016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4/5/2016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4/5/2016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Лекция по дисциплине «Этнопсихология»</a:t>
            </a:r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Закономерности межэтнического взаимодействия</a:t>
            </a:r>
            <a:endParaRPr lang="ru-RU" noProof="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Взаимодействие - </a:t>
            </a:r>
            <a:r>
              <a:rPr lang="ja-JP" altLang="en-US" smtClean="0"/>
              <a:t>相互关系 </a:t>
            </a:r>
            <a:r>
              <a:rPr lang="en-US" dirty="0" err="1" smtClean="0"/>
              <a:t>xiānghù</a:t>
            </a:r>
            <a:r>
              <a:rPr lang="en-US" dirty="0" smtClean="0"/>
              <a:t> </a:t>
            </a:r>
            <a:r>
              <a:rPr lang="en-US" dirty="0" err="1" smtClean="0"/>
              <a:t>guānxi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5" descr="946939_html_1a0b715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7" y="1521453"/>
            <a:ext cx="3826787" cy="41397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7787208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Этническая психика ярко проявляется во взаимодействии с людьми других этносов.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Психология межэтнического взаимодействия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600200"/>
            <a:ext cx="7920880" cy="4866407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Психология межэтнического взаимодействия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Взаимодействие - </a:t>
            </a:r>
            <a:r>
              <a:rPr lang="ja-JP" altLang="en-US" smtClean="0"/>
              <a:t>相互关系 </a:t>
            </a:r>
            <a:r>
              <a:rPr lang="en-US" dirty="0" err="1" smtClean="0"/>
              <a:t>xiānghù</a:t>
            </a:r>
            <a:r>
              <a:rPr lang="en-US" dirty="0" smtClean="0"/>
              <a:t> </a:t>
            </a:r>
            <a:r>
              <a:rPr lang="en-US" dirty="0" err="1" smtClean="0"/>
              <a:t>guānxi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 descr="Happy-business-People_S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212976"/>
            <a:ext cx="7873077" cy="27394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Взаимодействие = воздействие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ja-JP" altLang="en-US" smtClean="0"/>
              <a:t>影响 </a:t>
            </a:r>
            <a:r>
              <a:rPr lang="en-US" dirty="0" err="1" smtClean="0"/>
              <a:t>yǐngxiǎng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+ реакция</a:t>
            </a:r>
            <a:br>
              <a:rPr lang="ru-RU" dirty="0" smtClean="0"/>
            </a:br>
            <a:r>
              <a:rPr lang="ja-JP" altLang="en-US" smtClean="0"/>
              <a:t>响应 </a:t>
            </a:r>
            <a:r>
              <a:rPr lang="en-US" dirty="0" err="1" smtClean="0"/>
              <a:t>xiǎngyìng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Взаимодействие - </a:t>
            </a:r>
            <a:r>
              <a:rPr lang="ja-JP" altLang="en-US" smtClean="0"/>
              <a:t>相互关系 </a:t>
            </a:r>
            <a:r>
              <a:rPr lang="en-US" dirty="0" err="1" smtClean="0"/>
              <a:t>xiānghù</a:t>
            </a:r>
            <a:r>
              <a:rPr lang="en-US" dirty="0" smtClean="0"/>
              <a:t> </a:t>
            </a:r>
            <a:r>
              <a:rPr lang="en-US" dirty="0" err="1" smtClean="0"/>
              <a:t>guānxi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" name="Content Placeholder 8" descr="i (4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635896" y="1772816"/>
            <a:ext cx="5266928" cy="397965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Взаимодействие = воздействие + реакция</a:t>
            </a:r>
            <a:endParaRPr lang="ru-RU" dirty="0"/>
          </a:p>
        </p:txBody>
      </p:sp>
      <p:pic>
        <p:nvPicPr>
          <p:cNvPr id="7" name="Content Placeholder 6" descr="11240_html_5f145aed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419872" y="1844824"/>
            <a:ext cx="5471776" cy="395247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Взаимодействие - </a:t>
            </a:r>
            <a:r>
              <a:rPr lang="ja-JP" altLang="en-US" smtClean="0"/>
              <a:t>相互关系 </a:t>
            </a:r>
            <a:r>
              <a:rPr lang="en-US" dirty="0" err="1" smtClean="0"/>
              <a:t>xiānghù</a:t>
            </a:r>
            <a:r>
              <a:rPr lang="en-US" dirty="0" smtClean="0"/>
              <a:t> </a:t>
            </a:r>
            <a:r>
              <a:rPr lang="en-US" dirty="0" err="1" smtClean="0"/>
              <a:t>guānxi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Процесс влияния </a:t>
            </a:r>
            <a:br>
              <a:rPr lang="ru-RU" dirty="0" smtClean="0"/>
            </a:br>
            <a:r>
              <a:rPr lang="ja-JP" altLang="en-US" smtClean="0"/>
              <a:t>影响 </a:t>
            </a:r>
            <a:r>
              <a:rPr lang="en-US" dirty="0" err="1" smtClean="0"/>
              <a:t>yǐngxiǎng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людей друг на друга 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Взаимодействие  </a:t>
            </a:r>
            <a:r>
              <a:rPr lang="ru-RU" altLang="ja-JP" dirty="0" smtClean="0"/>
              <a:t>в психологии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Content Placeholder 5" descr="G9skkqe3fYk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067944" y="1988840"/>
            <a:ext cx="4647257" cy="309634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Этапы взаимодействия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взаимодействия </a:t>
            </a:r>
            <a:r>
              <a:rPr lang="ru-RU" altLang="ja-JP" dirty="0" smtClean="0"/>
              <a:t>в психологии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</p:nvPr>
        </p:nvGraphicFramePr>
        <p:xfrm>
          <a:off x="827584" y="1600200"/>
          <a:ext cx="7859216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взаимодействия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Content Placeholder 5" descr="img1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r="67540" b="52053"/>
          <a:stretch>
            <a:fillRect/>
          </a:stretch>
        </p:blipFill>
        <p:spPr>
          <a:xfrm>
            <a:off x="462080" y="476672"/>
            <a:ext cx="7710320" cy="597666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взаимодействия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55576" y="1600200"/>
            <a:ext cx="7931224" cy="4525963"/>
          </a:xfrm>
        </p:spPr>
        <p:txBody>
          <a:bodyPr/>
          <a:lstStyle/>
          <a:p>
            <a:r>
              <a:rPr lang="ru-RU" dirty="0" smtClean="0"/>
              <a:t>Контакт </a:t>
            </a:r>
            <a:r>
              <a:rPr lang="ja-JP" altLang="en-US" smtClean="0"/>
              <a:t>联系 </a:t>
            </a:r>
            <a:r>
              <a:rPr lang="en-US" dirty="0" err="1" smtClean="0"/>
              <a:t>liánxì</a:t>
            </a:r>
            <a:endParaRPr lang="ru-RU" dirty="0" smtClean="0"/>
          </a:p>
          <a:p>
            <a:r>
              <a:rPr lang="ru-RU" dirty="0" smtClean="0"/>
              <a:t>Конфликт </a:t>
            </a:r>
            <a:r>
              <a:rPr lang="ja-JP" altLang="en-US" smtClean="0"/>
              <a:t>冲突 </a:t>
            </a:r>
            <a:r>
              <a:rPr lang="en-US" dirty="0" err="1" smtClean="0"/>
              <a:t>chōngtú</a:t>
            </a:r>
            <a:endParaRPr lang="ru-RU" dirty="0" smtClean="0"/>
          </a:p>
          <a:p>
            <a:r>
              <a:rPr lang="ru-RU" dirty="0" smtClean="0"/>
              <a:t>Аккомодация </a:t>
            </a:r>
            <a:r>
              <a:rPr lang="ja-JP" altLang="en-US" smtClean="0"/>
              <a:t>适应 </a:t>
            </a:r>
            <a:r>
              <a:rPr lang="en-US" dirty="0" err="1" smtClean="0"/>
              <a:t>shìyìng</a:t>
            </a:r>
            <a:endParaRPr lang="ru-RU" dirty="0" smtClean="0"/>
          </a:p>
          <a:p>
            <a:r>
              <a:rPr lang="ru-RU" dirty="0" smtClean="0"/>
              <a:t>Ассимиляция </a:t>
            </a:r>
            <a:r>
              <a:rPr lang="ja-JP" altLang="en-US" smtClean="0"/>
              <a:t>同化</a:t>
            </a:r>
            <a:r>
              <a:rPr lang="ru-RU" altLang="ja-JP" dirty="0" smtClean="0"/>
              <a:t> </a:t>
            </a:r>
            <a:r>
              <a:rPr lang="en-US" dirty="0" err="1" smtClean="0"/>
              <a:t>tónghuà</a:t>
            </a:r>
            <a:endParaRPr lang="en-US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взаимодействия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55576" y="1600200"/>
            <a:ext cx="7931224" cy="4525963"/>
          </a:xfrm>
        </p:spPr>
        <p:txBody>
          <a:bodyPr/>
          <a:lstStyle/>
          <a:p>
            <a:r>
              <a:rPr lang="ru-RU" dirty="0" smtClean="0"/>
              <a:t>Аккомодация – изменение национальных черт и качеств</a:t>
            </a:r>
          </a:p>
          <a:p>
            <a:r>
              <a:rPr lang="ru-RU" dirty="0" smtClean="0"/>
              <a:t>Ассимиляция – утрата различий между нациями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Аккомодация – изменение национальных черт и качеств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Изменения в языке</a:t>
            </a:r>
          </a:p>
          <a:p>
            <a:r>
              <a:rPr lang="ru-RU" dirty="0" smtClean="0"/>
              <a:t>Изменения традиций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Ассимиляция – утрата различий между нациями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Общий язык</a:t>
            </a:r>
          </a:p>
          <a:p>
            <a:r>
              <a:rPr lang="ru-RU" dirty="0" smtClean="0"/>
              <a:t>Общие традиции</a:t>
            </a: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Воздействие</a:t>
            </a:r>
          </a:p>
          <a:p>
            <a:pPr>
              <a:buNone/>
            </a:pPr>
            <a:r>
              <a:rPr lang="ru-RU" i="1" dirty="0" smtClean="0"/>
              <a:t>Один этнос</a:t>
            </a:r>
            <a:r>
              <a:rPr lang="ru-RU" dirty="0" smtClean="0"/>
              <a:t> односторонне влияет на другие.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этнического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Воздействие</a:t>
            </a:r>
          </a:p>
          <a:p>
            <a:pPr>
              <a:buNone/>
            </a:pPr>
            <a:r>
              <a:rPr lang="ru-RU" dirty="0" smtClean="0"/>
              <a:t>Один этнос является активным, доминирующим, другие – пассивными.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этнического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Воздействие</a:t>
            </a:r>
          </a:p>
          <a:p>
            <a:pPr>
              <a:buNone/>
            </a:pPr>
            <a:r>
              <a:rPr lang="ru-RU" dirty="0" smtClean="0"/>
              <a:t>Конкретные проявления - принуждение, подчинение, манипулирование.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этнического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	Содействие </a:t>
            </a:r>
          </a:p>
          <a:p>
            <a:pPr>
              <a:buNone/>
            </a:pPr>
            <a:r>
              <a:rPr lang="ru-RU" dirty="0" smtClean="0"/>
              <a:t>Два или несколько этносов оказывают помощь, поддержку друг другу, достигают единства в делах и намерениях.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этнического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	Содействие </a:t>
            </a:r>
          </a:p>
          <a:p>
            <a:pPr>
              <a:buNone/>
            </a:pPr>
            <a:r>
              <a:rPr lang="ru-RU" dirty="0" smtClean="0"/>
              <a:t>Высшей формой содействия выступает сотрудничество.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этнического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Противодействие </a:t>
            </a:r>
          </a:p>
          <a:p>
            <a:pPr>
              <a:buNone/>
            </a:pPr>
            <a:r>
              <a:rPr lang="ru-RU" dirty="0" smtClean="0"/>
              <a:t>Один этнос создает препятствия, трудности другим этносам.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этнического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Противодействие </a:t>
            </a:r>
          </a:p>
          <a:p>
            <a:pPr>
              <a:buNone/>
            </a:pPr>
            <a:r>
              <a:rPr lang="ru-RU" dirty="0" smtClean="0"/>
              <a:t>Формы противодействия: </a:t>
            </a:r>
          </a:p>
          <a:p>
            <a:pPr>
              <a:buNone/>
            </a:pPr>
            <a:r>
              <a:rPr lang="ru-RU" dirty="0" smtClean="0"/>
              <a:t>Сдерживание</a:t>
            </a:r>
          </a:p>
          <a:p>
            <a:pPr>
              <a:buNone/>
            </a:pPr>
            <a:r>
              <a:rPr lang="ru-RU" dirty="0" smtClean="0"/>
              <a:t>Активное противостояние</a:t>
            </a:r>
          </a:p>
          <a:p>
            <a:pPr>
              <a:buNone/>
            </a:pPr>
            <a:r>
              <a:rPr lang="ru-RU" dirty="0" smtClean="0"/>
              <a:t>Военные  действия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этнического взаимодействия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Этническая норма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1)</a:t>
            </a:r>
            <a:r>
              <a:rPr lang="ru-RU" i="1" dirty="0" smtClean="0"/>
              <a:t> </a:t>
            </a:r>
            <a:r>
              <a:rPr lang="ru-RU" dirty="0" smtClean="0"/>
              <a:t>это </a:t>
            </a:r>
            <a:r>
              <a:rPr lang="ru-RU" i="1" dirty="0" smtClean="0"/>
              <a:t>требования к личности и специфическим малым группам </a:t>
            </a:r>
            <a:r>
              <a:rPr lang="ru-RU" dirty="0" smtClean="0"/>
              <a:t>(семья, род, община) </a:t>
            </a:r>
            <a:r>
              <a:rPr lang="ru-RU" i="1" dirty="0" smtClean="0"/>
              <a:t>со стороны этноса в </a:t>
            </a:r>
            <a:r>
              <a:rPr lang="ru-RU" i="1" dirty="0" smtClean="0"/>
              <a:t>целом.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Приведите пример !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1)</a:t>
            </a:r>
            <a:r>
              <a:rPr lang="ru-RU" i="1" dirty="0" smtClean="0"/>
              <a:t> </a:t>
            </a:r>
            <a:r>
              <a:rPr lang="ru-RU" dirty="0" smtClean="0"/>
              <a:t>это </a:t>
            </a:r>
            <a:r>
              <a:rPr lang="ru-RU" i="1" dirty="0" smtClean="0"/>
              <a:t>требования к личности и специфическим малым группам </a:t>
            </a:r>
            <a:r>
              <a:rPr lang="ru-RU" dirty="0" smtClean="0"/>
              <a:t>(семья, род, община) </a:t>
            </a:r>
            <a:r>
              <a:rPr lang="ru-RU" i="1" dirty="0" smtClean="0"/>
              <a:t>со стороны этноса в </a:t>
            </a:r>
            <a:r>
              <a:rPr lang="ru-RU" i="1" dirty="0" smtClean="0"/>
              <a:t>целом.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Этническая норма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2)</a:t>
            </a:r>
            <a:r>
              <a:rPr lang="ru-RU" dirty="0" smtClean="0"/>
              <a:t> </a:t>
            </a:r>
            <a:r>
              <a:rPr lang="ru-RU" i="1" dirty="0" smtClean="0"/>
              <a:t>образец этнических суждений и (или) предписание поведения, действий, поступков, целесообразных и обязательных с точки зрения этноса.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Приведите пример !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2)</a:t>
            </a:r>
            <a:r>
              <a:rPr lang="ru-RU" dirty="0" smtClean="0"/>
              <a:t> </a:t>
            </a:r>
            <a:r>
              <a:rPr lang="ru-RU" i="1" dirty="0" smtClean="0"/>
              <a:t>образец этнических суждений и (или) предписание поведения, действий, поступков, целесообразных и обязательных с точки зрения этноса.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1818" r="50000" b="52062"/>
          <a:stretch>
            <a:fillRect/>
          </a:stretch>
        </p:blipFill>
        <p:spPr>
          <a:xfrm>
            <a:off x="755576" y="1412776"/>
            <a:ext cx="7632848" cy="5112568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Психология межэтнического взаимодействия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Стратегии межэтнического взаимодействия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Интеграция – включение малого этноса в состав доминирующего.</a:t>
            </a:r>
          </a:p>
          <a:p>
            <a:r>
              <a:rPr lang="ru-RU" dirty="0" smtClean="0"/>
              <a:t>Ассимиляция – поглощение малого этноса доминирующим.</a:t>
            </a:r>
          </a:p>
          <a:p>
            <a:r>
              <a:rPr lang="ru-RU" dirty="0" err="1" smtClean="0"/>
              <a:t>Маргинальность</a:t>
            </a:r>
            <a:r>
              <a:rPr lang="ru-RU" dirty="0" smtClean="0"/>
              <a:t> – отказ малого этноса следовать нормам культуры доминирующего.</a:t>
            </a:r>
          </a:p>
          <a:p>
            <a:r>
              <a:rPr lang="ru-RU" dirty="0" smtClean="0"/>
              <a:t>Сепарация – отделение малого этноса от доминирующего.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Стратегии межэтнического взаимодействия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Мультикультурализм</a:t>
            </a:r>
            <a:r>
              <a:rPr lang="ru-RU" dirty="0" smtClean="0"/>
              <a:t> – одновременное признание норм разных этносов.</a:t>
            </a:r>
          </a:p>
          <a:p>
            <a:r>
              <a:rPr lang="ru-RU" dirty="0" smtClean="0"/>
              <a:t>«Плавильный котел» – аккомодация культурных норм разных этносов.</a:t>
            </a:r>
          </a:p>
          <a:p>
            <a:r>
              <a:rPr lang="ru-RU" dirty="0" smtClean="0"/>
              <a:t>Сегрегация (дискриминация) – ограничение норм культуры малых этносов.</a:t>
            </a:r>
          </a:p>
          <a:p>
            <a:r>
              <a:rPr lang="ru-RU" dirty="0" smtClean="0"/>
              <a:t>Исключение (геноцид) – принудительная ассимиляция либо уничтожение этноса.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67273" b="56501"/>
          <a:stretch>
            <a:fillRect/>
          </a:stretch>
        </p:blipFill>
        <p:spPr>
          <a:xfrm>
            <a:off x="179512" y="1392369"/>
            <a:ext cx="8712968" cy="5029504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Психология межэтнического взаимодействия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337</Words>
  <Application>Microsoft Office PowerPoint</Application>
  <PresentationFormat>On-screen Show (4:3)</PresentationFormat>
  <Paragraphs>116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DesignTemplate</vt:lpstr>
      <vt:lpstr>Закономерности межэтнического взаимодействия</vt:lpstr>
      <vt:lpstr>Slide 2</vt:lpstr>
      <vt:lpstr>Психология межэтнического взаимодействия</vt:lpstr>
      <vt:lpstr>Психология межэтнического взаимодействия</vt:lpstr>
      <vt:lpstr>Slide 5</vt:lpstr>
      <vt:lpstr>Взаимодействие - 相互关系 xiānghù guānxi </vt:lpstr>
      <vt:lpstr>Взаимодействие - 相互关系 xiānghù guānxi </vt:lpstr>
      <vt:lpstr>Взаимодействие  в психологии </vt:lpstr>
      <vt:lpstr>Этапы взаимодействия в психологии </vt:lpstr>
      <vt:lpstr>Результаты взаимодействия  </vt:lpstr>
      <vt:lpstr>Этапы взаимодействия  </vt:lpstr>
      <vt:lpstr>Этапы взаимодействия  </vt:lpstr>
      <vt:lpstr>Этапы взаимодействия  </vt:lpstr>
      <vt:lpstr>Этапы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Виды этнического взаимодействия  </vt:lpstr>
      <vt:lpstr>Этническая норма</vt:lpstr>
      <vt:lpstr>Приведите пример !</vt:lpstr>
      <vt:lpstr>Этническая норма</vt:lpstr>
      <vt:lpstr>Приведите пример !</vt:lpstr>
      <vt:lpstr>Психология межэтнического взаимодействия</vt:lpstr>
      <vt:lpstr>Стратегии межэтнического взаимодействия</vt:lpstr>
      <vt:lpstr>Стратегии межэтнического взаимодействия</vt:lpstr>
      <vt:lpstr>Психология межэтнического взаимодействия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2013-03-19T15:21:15Z</dcterms:created>
  <dcterms:modified xsi:type="dcterms:W3CDTF">2016-04-05T03:09:45Z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