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28" autoAdjust="0"/>
  </p:normalViewPr>
  <p:slideViewPr>
    <p:cSldViewPr>
      <p:cViewPr>
        <p:scale>
          <a:sx n="77" d="100"/>
          <a:sy n="77" d="100"/>
        </p:scale>
        <p:origin x="-1194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b="1" dirty="0" smtClean="0">
                <a:solidFill>
                  <a:srgbClr val="FF0000"/>
                </a:solidFill>
              </a:rPr>
              <a:t>ОБСЛЕДОВАНИЕ ФОНЕТИКО-ФОНЕМАТИЧЕСКОЙ СТОРОНЫ РЕЧИ</a:t>
            </a:r>
            <a:endParaRPr lang="ru-RU" b="1" dirty="0">
              <a:solidFill>
                <a:srgbClr val="FF0000"/>
              </a:solidFill>
            </a:endParaRP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  <c:spPr>
        <a:ln>
          <a:solidFill>
            <a:srgbClr val="0000FF"/>
          </a:solidFill>
        </a:ln>
      </c:spPr>
    </c:floor>
    <c:sideWall>
      <c:thickness val="0"/>
      <c:spPr>
        <a:ln>
          <a:solidFill>
            <a:srgbClr val="0000FF"/>
          </a:solidFill>
        </a:ln>
      </c:spPr>
    </c:sideWall>
    <c:backWall>
      <c:thickness val="0"/>
      <c:spPr>
        <a:ln>
          <a:solidFill>
            <a:srgbClr val="0000FF"/>
          </a:solidFill>
        </a:ln>
      </c:spPr>
    </c:backWall>
    <c:plotArea>
      <c:layout/>
      <c:bar3DChart>
        <c:barDir val="col"/>
        <c:grouping val="stack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30327680"/>
        <c:axId val="130329216"/>
        <c:axId val="0"/>
      </c:bar3DChart>
      <c:catAx>
        <c:axId val="13032768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>
                <a:solidFill>
                  <a:srgbClr val="0000FF"/>
                </a:solidFill>
              </a:defRPr>
            </a:pPr>
            <a:endParaRPr lang="ru-RU"/>
          </a:p>
        </c:txPr>
        <c:crossAx val="130329216"/>
        <c:crosses val="autoZero"/>
        <c:auto val="1"/>
        <c:lblAlgn val="ctr"/>
        <c:lblOffset val="100"/>
        <c:noMultiLvlLbl val="0"/>
      </c:catAx>
      <c:valAx>
        <c:axId val="13032921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one"/>
        <c:crossAx val="13032768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b="1" dirty="0" smtClean="0">
                <a:solidFill>
                  <a:srgbClr val="FF0000"/>
                </a:solidFill>
              </a:rPr>
              <a:t>Итоги обследования фонетико-фонематической стороны речи</a:t>
            </a:r>
            <a:endParaRPr lang="ru-RU" sz="1600" b="1" dirty="0">
              <a:solidFill>
                <a:srgbClr val="FF0000"/>
              </a:solidFill>
            </a:endParaRP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Лист1!$A$2:$A$7</c:f>
              <c:strCache>
                <c:ptCount val="5"/>
                <c:pt idx="0">
                  <c:v>Звукопроизношение</c:v>
                </c:pt>
                <c:pt idx="1">
                  <c:v>Фонематическое восприятие</c:v>
                </c:pt>
                <c:pt idx="2">
                  <c:v>Фонематический анализ</c:v>
                </c:pt>
                <c:pt idx="3">
                  <c:v>Фонематический синтез</c:v>
                </c:pt>
                <c:pt idx="4">
                  <c:v>Фонематическое представление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0.52</c:v>
                </c:pt>
                <c:pt idx="1">
                  <c:v>0.6000000000000002</c:v>
                </c:pt>
                <c:pt idx="2">
                  <c:v>0.45</c:v>
                </c:pt>
                <c:pt idx="3">
                  <c:v>0.47000000000000008</c:v>
                </c:pt>
                <c:pt idx="4">
                  <c:v>0.4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130690432"/>
        <c:axId val="130692224"/>
        <c:axId val="0"/>
      </c:bar3DChart>
      <c:catAx>
        <c:axId val="13069043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>
                <a:solidFill>
                  <a:srgbClr val="0000FF"/>
                </a:solidFill>
              </a:defRPr>
            </a:pPr>
            <a:endParaRPr lang="ru-RU"/>
          </a:p>
        </c:txPr>
        <c:crossAx val="130692224"/>
        <c:crosses val="autoZero"/>
        <c:auto val="1"/>
        <c:lblAlgn val="ctr"/>
        <c:lblOffset val="100"/>
        <c:noMultiLvlLbl val="0"/>
      </c:catAx>
      <c:valAx>
        <c:axId val="13069222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one"/>
        <c:crossAx val="1306904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solidFill>
                  <a:srgbClr val="FF0000"/>
                </a:solidFill>
              </a:rPr>
              <a:t>Результаты работы</a:t>
            </a:r>
            <a:endParaRPr lang="ru-RU" dirty="0">
              <a:solidFill>
                <a:srgbClr val="FF0000"/>
              </a:solidFill>
            </a:endParaRP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6"/>
              <c:delete val="1"/>
            </c:dLbl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Лист1!$A$2:$A$8</c:f>
              <c:strCache>
                <c:ptCount val="5"/>
                <c:pt idx="0">
                  <c:v>Звукопроизношение</c:v>
                </c:pt>
                <c:pt idx="1">
                  <c:v>Фонематическое восприятие</c:v>
                </c:pt>
                <c:pt idx="2">
                  <c:v>Фонематический анализ</c:v>
                </c:pt>
                <c:pt idx="3">
                  <c:v>Фонематический синтез</c:v>
                </c:pt>
                <c:pt idx="4">
                  <c:v>Фонематическое представление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0.9</c:v>
                </c:pt>
                <c:pt idx="1">
                  <c:v>0.87000000000000033</c:v>
                </c:pt>
                <c:pt idx="2">
                  <c:v>0.85000000000000031</c:v>
                </c:pt>
                <c:pt idx="3">
                  <c:v>0.79</c:v>
                </c:pt>
                <c:pt idx="4">
                  <c:v>0.78</c:v>
                </c:pt>
                <c:pt idx="6" formatCode="General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130800256"/>
        <c:axId val="130802048"/>
        <c:axId val="0"/>
      </c:bar3DChart>
      <c:catAx>
        <c:axId val="13080025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>
                <a:solidFill>
                  <a:srgbClr val="0000FF"/>
                </a:solidFill>
              </a:defRPr>
            </a:pPr>
            <a:endParaRPr lang="ru-RU"/>
          </a:p>
        </c:txPr>
        <c:crossAx val="130802048"/>
        <c:crosses val="autoZero"/>
        <c:auto val="1"/>
        <c:lblAlgn val="ctr"/>
        <c:lblOffset val="100"/>
        <c:noMultiLvlLbl val="0"/>
      </c:catAx>
      <c:valAx>
        <c:axId val="13080204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one"/>
        <c:crossAx val="1308002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2BC103A-0ADC-43DA-9D33-5E2AB65B3871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F40FA8A-9857-42B6-9BE8-988BC2A105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8229600" cy="1859632"/>
          </a:xfrm>
        </p:spPr>
        <p:txBody>
          <a:bodyPr>
            <a:noAutofit/>
          </a:bodyPr>
          <a:lstStyle/>
          <a:p>
            <a:r>
              <a:rPr lang="ru-RU" sz="5400" b="0" cap="none" dirty="0">
                <a:ln>
                  <a:noFill/>
                </a:ln>
                <a:solidFill>
                  <a:prstClr val="black"/>
                </a:solidFill>
                <a:effectLst/>
                <a:latin typeface="Times New Roman" pitchFamily="18" charset="0"/>
                <a:cs typeface="Times New Roman" pitchFamily="18" charset="0"/>
              </a:rPr>
              <a:t>Организация обучения в группах для детей с ФФН</a:t>
            </a: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47456" y="4365104"/>
            <a:ext cx="4096544" cy="2000264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Выполнила :</a:t>
            </a:r>
          </a:p>
          <a:p>
            <a:pPr algn="r"/>
            <a:r>
              <a:rPr lang="ru-RU" b="1" i="1" dirty="0">
                <a:solidFill>
                  <a:srgbClr val="FF0000"/>
                </a:solidFill>
              </a:rPr>
              <a:t>с</a:t>
            </a:r>
            <a:r>
              <a:rPr lang="ru-RU" b="1" i="1" dirty="0" smtClean="0">
                <a:solidFill>
                  <a:srgbClr val="FF0000"/>
                </a:solidFill>
              </a:rPr>
              <a:t>тудентка группы СКП-ЛПБ</a:t>
            </a:r>
            <a:r>
              <a:rPr lang="en-US" b="1" dirty="0" smtClean="0">
                <a:solidFill>
                  <a:srgbClr val="FF0000"/>
                </a:solidFill>
              </a:rPr>
              <a:t>Z-211 </a:t>
            </a:r>
          </a:p>
          <a:p>
            <a:pPr algn="r"/>
            <a:r>
              <a:rPr lang="ru-RU" b="1" i="1" dirty="0" smtClean="0">
                <a:solidFill>
                  <a:srgbClr val="FF0000"/>
                </a:solidFill>
              </a:rPr>
              <a:t>Долженко С.Ф</a:t>
            </a:r>
            <a:endParaRPr lang="ru-RU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Актуальность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58204" cy="514353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rgbClr val="0000FF"/>
                </a:solidFill>
              </a:rPr>
              <a:t>     Речь служит показателем общего развития ребенка. 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0000FF"/>
                </a:solidFill>
              </a:rPr>
              <a:t>	</a:t>
            </a:r>
            <a:r>
              <a:rPr lang="ru-RU" sz="2400" dirty="0" err="1" smtClean="0">
                <a:solidFill>
                  <a:srgbClr val="0000FF"/>
                </a:solidFill>
              </a:rPr>
              <a:t>Несформированность</a:t>
            </a:r>
            <a:r>
              <a:rPr lang="ru-RU" sz="2400" dirty="0" smtClean="0">
                <a:solidFill>
                  <a:srgbClr val="0000FF"/>
                </a:solidFill>
              </a:rPr>
              <a:t> фонетико-фонематической стороны речи у детей с ФФН приводит в младшем школьном возрасте к специфическим нарушениям чтения и письма. Это делает актуальной разработку наиболее рациональных путей преодоления нарушений фонематических процессов как необходимой ступени к овладению грамотой. Такая способность формируется на протяжении всего дошкольного возраста. На важность и необходимость формирования фонетико-фонематической стороны речи указывают такие исследователи : Г.А. Каше, М.В. </a:t>
            </a:r>
            <a:r>
              <a:rPr lang="ru-RU" sz="2400" dirty="0" err="1" smtClean="0">
                <a:solidFill>
                  <a:srgbClr val="0000FF"/>
                </a:solidFill>
              </a:rPr>
              <a:t>Хватцев</a:t>
            </a:r>
            <a:r>
              <a:rPr lang="ru-RU" sz="2400" dirty="0" smtClean="0">
                <a:solidFill>
                  <a:srgbClr val="0000FF"/>
                </a:solidFill>
              </a:rPr>
              <a:t>, М.Б. Филичева, Г.В. Чиркина и другие.</a:t>
            </a:r>
            <a:endParaRPr lang="ru-RU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Цель :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rgbClr val="0000FF"/>
                </a:solidFill>
              </a:rPr>
              <a:t>     Выявление особенности развития фонетико-фонематической стороны речи и организация коррекционной работы с детьми дошкольного возраста с ФФН.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Задачи :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400" dirty="0" smtClean="0">
                <a:solidFill>
                  <a:srgbClr val="0000FF"/>
                </a:solidFill>
              </a:rPr>
              <a:t>Изучить теоретические подходы к проблеме фонетико-фонематического недоразвития у детей с ФФН;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400" dirty="0" smtClean="0">
                <a:solidFill>
                  <a:srgbClr val="0000FF"/>
                </a:solidFill>
              </a:rPr>
              <a:t>Систематизировать знания по имеющимся методикам формирования фонематической стороны речи и разработать систему по устранению нарушений фонетико-фонематической стороны речи у детей с ФФН 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400" dirty="0" smtClean="0">
                <a:solidFill>
                  <a:srgbClr val="0000FF"/>
                </a:solidFill>
              </a:rPr>
              <a:t>Провести коррекционную работу с детьми подготовительной группы с ФФН с целью устранения фонетико-фонематического недоразвития.</a:t>
            </a:r>
            <a:endParaRPr lang="ru-RU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Методологическая основа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Clr>
                <a:srgbClr val="0000FF"/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rgbClr val="0000FF"/>
                </a:solidFill>
              </a:rPr>
              <a:t>Теория Л.Е. Левиной о специфике речи детей с различными нарушениями произношения;</a:t>
            </a:r>
          </a:p>
          <a:p>
            <a:pPr algn="just">
              <a:buClr>
                <a:srgbClr val="0000FF"/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rgbClr val="0000FF"/>
                </a:solidFill>
              </a:rPr>
              <a:t>Концепция Л.В. Волковой о детях с различными нарушениями речи;</a:t>
            </a:r>
          </a:p>
          <a:p>
            <a:pPr algn="just">
              <a:buClr>
                <a:srgbClr val="0000FF"/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rgbClr val="0000FF"/>
                </a:solidFill>
              </a:rPr>
              <a:t>Методика исследования состояния речи детей Г.В. Чиркиной;</a:t>
            </a:r>
          </a:p>
          <a:p>
            <a:pPr algn="just">
              <a:buClr>
                <a:srgbClr val="0000FF"/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rgbClr val="0000FF"/>
                </a:solidFill>
              </a:rPr>
              <a:t>Концепция Л.Ф.Спировой о фонетико-фонематическом недоразвитии речи;</a:t>
            </a:r>
          </a:p>
          <a:p>
            <a:pPr algn="just">
              <a:buClr>
                <a:srgbClr val="0000FF"/>
              </a:buClr>
              <a:buFont typeface="Wingdings" pitchFamily="2" charset="2"/>
              <a:buChar char="§"/>
            </a:pPr>
            <a:r>
              <a:rPr lang="ru-RU" dirty="0" smtClean="0">
                <a:solidFill>
                  <a:srgbClr val="0000FF"/>
                </a:solidFill>
              </a:rPr>
              <a:t>Программа М.Б. Филичевой, Г.В. Чиркиной о методах, приемах и направлениях коррекционной работы с детьми.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571478"/>
          <a:ext cx="8286811" cy="5572173"/>
        </p:xfrm>
        <a:graphic>
          <a:graphicData uri="http://schemas.openxmlformats.org/drawingml/2006/table">
            <a:tbl>
              <a:tblPr/>
              <a:tblGrid>
                <a:gridCol w="532486"/>
                <a:gridCol w="921342"/>
                <a:gridCol w="393232"/>
                <a:gridCol w="532486"/>
                <a:gridCol w="690566"/>
                <a:gridCol w="532486"/>
                <a:gridCol w="532486"/>
                <a:gridCol w="682248"/>
                <a:gridCol w="532486"/>
                <a:gridCol w="532486"/>
                <a:gridCol w="807049"/>
                <a:gridCol w="532486"/>
                <a:gridCol w="532486"/>
                <a:gridCol w="532486"/>
              </a:tblGrid>
              <a:tr h="385883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ОБСЛЕДОВАНИЕ ФОНЕТИКО-ФОНЕМАТИЧЕСКОЙ СТОРОНЫ РЕЧИ</a:t>
                      </a: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708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ЗВУКОПРОИЗНОШЕНИЕ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ФОНЕМАТИЧЕСКОЕ ВОСПРИЯТИЕ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ЗВУКОВОЙ АНАЛИЗ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ЗВУКОВОЙ СИНТЕЗ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ФОНЕМАТИЧЕСКИЕ ПРЕДСТАВЛЕНИЯ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2190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ДИФФЕРЕНЦИАЦИЯ ЗВУКОВ В СЛОГАХ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FF"/>
                          </a:solidFill>
                          <a:latin typeface="Calibri"/>
                        </a:rPr>
                        <a:t>ВЫДЕЛЕНИЕ ПЕРВОГО ЗВУКА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СЛОВО ИЗ ЗВУКОВ ПРАВИЛЬНОЙ ПОСЛЕДОВАТЕЛЬНОСТИ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ПРИДУМАННОЕ СЛОВО НА ЗВУК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4591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FF"/>
                          </a:solidFill>
                          <a:latin typeface="Calibri"/>
                        </a:rPr>
                        <a:t>ДИФФЕРЕНЦИАЦИЯ ЗВУКОВ В СЛОВАХ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ОПРЕДЕЛЕНИЕ КОЛИЧЕСТВА ЗВУКОВ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СЛОВО В НАРУШЕННОЙ ПОСЛЕДОВАТЕЛЬНОСТИ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ОТОБРАТЬ КАРТИНКИ СО ЗВУКОМ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63721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FF"/>
                          </a:solidFill>
                          <a:latin typeface="Calibri"/>
                        </a:rPr>
                        <a:t>ДИФФЕРЕНЦИАЦИЯ В ПРЕДЛОЖЕНИЯХ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FF"/>
                          </a:solidFill>
                          <a:latin typeface="Calibri"/>
                        </a:rPr>
                        <a:t>ОПРЕДЕЛЕНИЕ ПОЗИЦИИ ЗВУКА</a:t>
                      </a: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700" b="0" i="0" u="none" strike="noStrike" dirty="0">
                        <a:solidFill>
                          <a:srgbClr val="0000FF"/>
                        </a:solidFill>
                        <a:latin typeface="Calibri"/>
                      </a:endParaRPr>
                    </a:p>
                  </a:txBody>
                  <a:tcPr marL="6112" marR="6112" marT="611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708"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112" marR="6112" marT="611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0" y="285750"/>
          <a:ext cx="8229600" cy="5810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214282" y="214290"/>
          <a:ext cx="8572560" cy="6357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Этапы работы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b="1" i="1" dirty="0" smtClean="0">
                <a:solidFill>
                  <a:srgbClr val="FF0000"/>
                </a:solidFill>
              </a:rPr>
              <a:t>1 этап- подготовительный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00FF"/>
                </a:solidFill>
              </a:rPr>
              <a:t>       </a:t>
            </a:r>
            <a:r>
              <a:rPr lang="ru-RU" sz="2000" b="1" u="sng" dirty="0" smtClean="0">
                <a:solidFill>
                  <a:srgbClr val="0000FF"/>
                </a:solidFill>
              </a:rPr>
              <a:t>Цель: </a:t>
            </a:r>
          </a:p>
          <a:p>
            <a:pPr algn="just">
              <a:buNone/>
            </a:pPr>
            <a:r>
              <a:rPr lang="ru-RU" sz="2000" dirty="0" smtClean="0">
                <a:solidFill>
                  <a:srgbClr val="0000FF"/>
                </a:solidFill>
              </a:rPr>
              <a:t>     - Развитие фонематического восприятия (фонематических процессов: слуха,  представления, дифференциации и обобщения).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00FF"/>
                </a:solidFill>
              </a:rPr>
              <a:t>       </a:t>
            </a:r>
            <a:r>
              <a:rPr lang="ru-RU" sz="2000" b="1" u="sng" dirty="0" smtClean="0">
                <a:solidFill>
                  <a:srgbClr val="0000FF"/>
                </a:solidFill>
              </a:rPr>
              <a:t>Задачи: </a:t>
            </a:r>
          </a:p>
          <a:p>
            <a:pPr algn="just">
              <a:buNone/>
            </a:pPr>
            <a:r>
              <a:rPr lang="ru-RU" sz="2000" dirty="0" smtClean="0">
                <a:solidFill>
                  <a:srgbClr val="0000FF"/>
                </a:solidFill>
              </a:rPr>
              <a:t>     - Развитие фонематического слуха, определяющего становление способности различать оппозиционные звуки, как изолированные, в отрыве от звуковой модели слова;</a:t>
            </a:r>
          </a:p>
          <a:p>
            <a:pPr algn="just">
              <a:buNone/>
            </a:pPr>
            <a:r>
              <a:rPr lang="ru-RU" sz="2000" dirty="0" smtClean="0">
                <a:solidFill>
                  <a:srgbClr val="0000FF"/>
                </a:solidFill>
              </a:rPr>
              <a:t>    - Обучение приемам моделирования и анализа состава предметного, изобразительного, графического ряда;</a:t>
            </a:r>
          </a:p>
          <a:p>
            <a:pPr algn="just">
              <a:buNone/>
            </a:pPr>
            <a:r>
              <a:rPr lang="ru-RU" sz="2000" dirty="0" smtClean="0">
                <a:solidFill>
                  <a:srgbClr val="0000FF"/>
                </a:solidFill>
              </a:rPr>
              <a:t>    - Освоение системы гласных фонем;</a:t>
            </a:r>
          </a:p>
          <a:p>
            <a:pPr algn="just">
              <a:buNone/>
            </a:pPr>
            <a:r>
              <a:rPr lang="ru-RU" sz="2000" dirty="0" smtClean="0">
                <a:solidFill>
                  <a:srgbClr val="0000FF"/>
                </a:solidFill>
              </a:rPr>
              <a:t>    - Деление слов на слоги.</a:t>
            </a:r>
            <a:endParaRPr lang="ru-RU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Формирование фонематического анализа и синтеза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608684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                                      </a:t>
            </a:r>
          </a:p>
          <a:p>
            <a:pPr>
              <a:buNone/>
            </a:pPr>
            <a:r>
              <a:rPr lang="ru-RU" b="1" i="1" dirty="0" smtClean="0">
                <a:solidFill>
                  <a:srgbClr val="0000FF"/>
                </a:solidFill>
              </a:rPr>
              <a:t>					</a:t>
            </a:r>
            <a:r>
              <a:rPr lang="ru-RU" b="1" i="1" dirty="0" smtClean="0">
                <a:solidFill>
                  <a:srgbClr val="FF0000"/>
                </a:solidFill>
              </a:rPr>
              <a:t>2 этап</a:t>
            </a:r>
          </a:p>
          <a:p>
            <a:pPr>
              <a:buNone/>
            </a:pPr>
            <a:r>
              <a:rPr lang="ru-RU" sz="2000" b="1" u="sng" dirty="0" smtClean="0">
                <a:solidFill>
                  <a:srgbClr val="0000FF"/>
                </a:solidFill>
              </a:rPr>
              <a:t>Цель:</a:t>
            </a:r>
            <a:r>
              <a:rPr lang="ru-RU" sz="2000" u="sng" dirty="0" smtClean="0">
                <a:solidFill>
                  <a:srgbClr val="0000FF"/>
                </a:solidFill>
              </a:rPr>
              <a:t> </a:t>
            </a:r>
          </a:p>
          <a:p>
            <a:pPr>
              <a:buNone/>
            </a:pPr>
            <a:r>
              <a:rPr lang="ru-RU" sz="2000" dirty="0" smtClean="0">
                <a:solidFill>
                  <a:srgbClr val="0000FF"/>
                </a:solidFill>
              </a:rPr>
              <a:t>формирование фонематического анализа и синтеза </a:t>
            </a:r>
          </a:p>
          <a:p>
            <a:pPr>
              <a:buNone/>
            </a:pPr>
            <a:r>
              <a:rPr lang="ru-RU" sz="2000" b="1" u="sng" dirty="0" smtClean="0">
                <a:solidFill>
                  <a:srgbClr val="0000FF"/>
                </a:solidFill>
              </a:rPr>
              <a:t>Задачи:</a:t>
            </a:r>
          </a:p>
          <a:p>
            <a:pPr>
              <a:buClr>
                <a:srgbClr val="0000FF"/>
              </a:buClr>
              <a:buNone/>
            </a:pPr>
            <a:r>
              <a:rPr lang="ru-RU" sz="1800" b="1" i="1" dirty="0" smtClean="0">
                <a:solidFill>
                  <a:srgbClr val="FF0000"/>
                </a:solidFill>
              </a:rPr>
              <a:t>Обучение простым формам фонематического анализа :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1800" dirty="0" smtClean="0">
                <a:solidFill>
                  <a:srgbClr val="0000FF"/>
                </a:solidFill>
              </a:rPr>
              <a:t>выделение звука на фоне слова;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1800" dirty="0" smtClean="0">
                <a:solidFill>
                  <a:srgbClr val="0000FF"/>
                </a:solidFill>
              </a:rPr>
              <a:t>выделение первого и последнего звука в слове;</a:t>
            </a:r>
          </a:p>
          <a:p>
            <a:pPr>
              <a:buClr>
                <a:srgbClr val="0000FF"/>
              </a:buClr>
              <a:buNone/>
            </a:pPr>
            <a:r>
              <a:rPr lang="ru-RU" sz="1800" b="1" i="1" dirty="0" smtClean="0">
                <a:solidFill>
                  <a:srgbClr val="FF0000"/>
                </a:solidFill>
              </a:rPr>
              <a:t>Обучение сложным формам фонематического анализа и синтеза: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1800" dirty="0" smtClean="0">
                <a:solidFill>
                  <a:srgbClr val="0000FF"/>
                </a:solidFill>
              </a:rPr>
              <a:t>Определение места звука в слове;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1800" dirty="0" smtClean="0">
                <a:solidFill>
                  <a:srgbClr val="0000FF"/>
                </a:solidFill>
              </a:rPr>
              <a:t>Определение последовательности звуков в слогах, словах;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1800" dirty="0" smtClean="0">
                <a:solidFill>
                  <a:srgbClr val="0000FF"/>
                </a:solidFill>
              </a:rPr>
              <a:t>Определение количества звуков в односложных, двухсложных словах;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1800" dirty="0" smtClean="0">
                <a:solidFill>
                  <a:srgbClr val="0000FF"/>
                </a:solidFill>
              </a:rPr>
              <a:t>Формирование фонематических представлений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1800" dirty="0" smtClean="0">
                <a:solidFill>
                  <a:srgbClr val="0000FF"/>
                </a:solidFill>
              </a:rPr>
              <a:t>Трансформация слова путем замены одной фонемы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1800" dirty="0" smtClean="0">
                <a:solidFill>
                  <a:srgbClr val="0000FF"/>
                </a:solidFill>
              </a:rPr>
              <a:t>Выделение качественных признаков согласных букв</a:t>
            </a:r>
          </a:p>
          <a:p>
            <a:pPr>
              <a:buClr>
                <a:srgbClr val="0000FF"/>
              </a:buClr>
              <a:buNone/>
            </a:pPr>
            <a:endParaRPr lang="ru-RU" sz="1600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/>
            </a:r>
            <a:br>
              <a:rPr lang="ru-RU" sz="3200" i="1" dirty="0" smtClean="0">
                <a:solidFill>
                  <a:srgbClr val="FF0000"/>
                </a:solidFill>
              </a:rPr>
            </a:br>
            <a:r>
              <a:rPr lang="ru-RU" sz="3200" i="1" dirty="0" smtClean="0">
                <a:solidFill>
                  <a:srgbClr val="FF0000"/>
                </a:solidFill>
              </a:rPr>
              <a:t/>
            </a:r>
            <a:br>
              <a:rPr lang="ru-RU" sz="3200" i="1" dirty="0" smtClean="0">
                <a:solidFill>
                  <a:srgbClr val="FF0000"/>
                </a:solidFill>
              </a:rPr>
            </a:br>
            <a:r>
              <a:rPr lang="ru-RU" sz="3200" i="1" dirty="0" smtClean="0">
                <a:solidFill>
                  <a:srgbClr val="FF0000"/>
                </a:solidFill>
              </a:rPr>
              <a:t>Развитие навыка фонематического анализа и синтеза слов </a:t>
            </a:r>
            <a:br>
              <a:rPr lang="ru-RU" sz="3200" i="1" dirty="0" smtClean="0">
                <a:solidFill>
                  <a:srgbClr val="FF0000"/>
                </a:solidFill>
              </a:rPr>
            </a:br>
            <a:r>
              <a:rPr lang="ru-RU" sz="3200" i="1" dirty="0" smtClean="0">
                <a:solidFill>
                  <a:srgbClr val="FF0000"/>
                </a:solidFill>
              </a:rPr>
              <a:t/>
            </a:r>
            <a:br>
              <a:rPr lang="ru-RU" sz="3200" i="1" dirty="0" smtClean="0">
                <a:solidFill>
                  <a:srgbClr val="FF0000"/>
                </a:solidFill>
              </a:rPr>
            </a:br>
            <a:r>
              <a:rPr lang="ru-RU" sz="3200" i="1" dirty="0" smtClean="0">
                <a:solidFill>
                  <a:srgbClr val="FF0000"/>
                </a:solidFill>
              </a:rPr>
              <a:t>3 этап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2000" b="1" u="sng" dirty="0" smtClean="0">
              <a:solidFill>
                <a:srgbClr val="0000FF"/>
              </a:solidFill>
            </a:endParaRPr>
          </a:p>
          <a:p>
            <a:pPr>
              <a:buNone/>
            </a:pPr>
            <a:endParaRPr lang="ru-RU" sz="2000" b="1" u="sng" dirty="0" smtClean="0">
              <a:solidFill>
                <a:srgbClr val="0000FF"/>
              </a:solidFill>
            </a:endParaRPr>
          </a:p>
          <a:p>
            <a:pPr>
              <a:buNone/>
            </a:pPr>
            <a:endParaRPr lang="ru-RU" sz="2000" b="1" u="sng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ru-RU" sz="2000" b="1" u="sng" dirty="0" smtClean="0">
                <a:solidFill>
                  <a:srgbClr val="0000FF"/>
                </a:solidFill>
              </a:rPr>
              <a:t>Цель: </a:t>
            </a:r>
          </a:p>
          <a:p>
            <a:pPr>
              <a:buNone/>
            </a:pPr>
            <a:r>
              <a:rPr lang="ru-RU" sz="2000" dirty="0" smtClean="0">
                <a:solidFill>
                  <a:srgbClr val="0000FF"/>
                </a:solidFill>
              </a:rPr>
              <a:t>развитие навыка фонематического анализа и синтеза слов</a:t>
            </a:r>
          </a:p>
          <a:p>
            <a:pPr>
              <a:buNone/>
            </a:pPr>
            <a:r>
              <a:rPr lang="ru-RU" sz="2000" b="1" u="sng" dirty="0" smtClean="0">
                <a:solidFill>
                  <a:srgbClr val="0000FF"/>
                </a:solidFill>
              </a:rPr>
              <a:t>Задачи: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Научить ребенка с ФФН ориентироваться в звуковой системе языка, которая служит основой овладения грамотой;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Формировать навыки чтения и письма («печатания»), упреждающей ориентации на гласную фонему и букву;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Переход от развернутого фонемного анализа к сокращенному умственному действию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Последовательность работы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Формирование действия с опорой на вспомогательные средства (картинка, графическая схема);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Формирование действий в речевом плане;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Формирование действий в умственном плане.</a:t>
            </a:r>
          </a:p>
          <a:p>
            <a:pPr>
              <a:buNone/>
            </a:pPr>
            <a:endParaRPr lang="ru-RU" sz="2000" dirty="0" smtClean="0"/>
          </a:p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+mj-lt"/>
              </a:rPr>
              <a:t>Формы работы</a:t>
            </a:r>
          </a:p>
          <a:p>
            <a:pPr algn="ctr">
              <a:buNone/>
            </a:pPr>
            <a:endParaRPr lang="ru-RU" sz="3200" b="1" dirty="0" smtClean="0">
              <a:solidFill>
                <a:srgbClr val="FF0000"/>
              </a:solidFill>
              <a:latin typeface="+mj-lt"/>
            </a:endParaRP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Фронтальные логопедические занятия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Подгрупповые занятия</a:t>
            </a:r>
          </a:p>
          <a:p>
            <a:pPr>
              <a:buClr>
                <a:srgbClr val="0000FF"/>
              </a:buClr>
              <a:buFont typeface="Wingdings" pitchFamily="2" charset="2"/>
              <a:buChar char="§"/>
            </a:pPr>
            <a:r>
              <a:rPr lang="ru-RU" sz="2000" dirty="0" smtClean="0">
                <a:solidFill>
                  <a:srgbClr val="0000FF"/>
                </a:solidFill>
              </a:rPr>
              <a:t>Индивидуальные занятия</a:t>
            </a:r>
            <a:endParaRPr lang="ru-RU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857224" y="142852"/>
          <a:ext cx="7929618" cy="6357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571612"/>
            <a:ext cx="7972452" cy="278608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Спасибо за внимание !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176</TotalTime>
  <Words>399</Words>
  <Application>Microsoft Office PowerPoint</Application>
  <PresentationFormat>Экран (4:3)</PresentationFormat>
  <Paragraphs>108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Организация обучения в группах для детей с ФФН</vt:lpstr>
      <vt:lpstr>Актуальность</vt:lpstr>
      <vt:lpstr>Цель :</vt:lpstr>
      <vt:lpstr>Задачи :</vt:lpstr>
      <vt:lpstr>Методологическая основа</vt:lpstr>
      <vt:lpstr>Презентация PowerPoint</vt:lpstr>
      <vt:lpstr>Презентация PowerPoint</vt:lpstr>
      <vt:lpstr>Этапы работы</vt:lpstr>
      <vt:lpstr>Формирование фонематического анализа и синтеза</vt:lpstr>
      <vt:lpstr>  Развитие навыка фонематического анализа и синтеза слов   3 этап</vt:lpstr>
      <vt:lpstr>Последовательность работы</vt:lpstr>
      <vt:lpstr>Презентация PowerPoint</vt:lpstr>
      <vt:lpstr>Спасибо за внимание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КОРРЕКЦИОННОЙ РАБОТЫ ПО ФОРМИРОВАНИЮ ФОЕТИКО-ФОНЕМАТИЧЕСКОЙ СТОРОНЫ РЕЧИ У ДЕТЕЙ С ОНР</dc:title>
  <dc:creator>Агапов Эдуард Евгеньевич</dc:creator>
  <cp:lastModifiedBy>1</cp:lastModifiedBy>
  <cp:revision>47</cp:revision>
  <dcterms:created xsi:type="dcterms:W3CDTF">2014-05-05T06:19:30Z</dcterms:created>
  <dcterms:modified xsi:type="dcterms:W3CDTF">2022-04-15T18:53:23Z</dcterms:modified>
</cp:coreProperties>
</file>