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70" r:id="rId6"/>
    <p:sldId id="261" r:id="rId7"/>
    <p:sldId id="272" r:id="rId8"/>
    <p:sldId id="273" r:id="rId9"/>
    <p:sldId id="274" r:id="rId10"/>
    <p:sldId id="271" r:id="rId11"/>
    <p:sldId id="276" r:id="rId12"/>
    <p:sldId id="262" r:id="rId13"/>
    <p:sldId id="275" r:id="rId14"/>
    <p:sldId id="264" r:id="rId15"/>
    <p:sldId id="278" r:id="rId16"/>
    <p:sldId id="281" r:id="rId17"/>
    <p:sldId id="279" r:id="rId18"/>
    <p:sldId id="291" r:id="rId19"/>
    <p:sldId id="282" r:id="rId20"/>
    <p:sldId id="283" r:id="rId21"/>
    <p:sldId id="290" r:id="rId22"/>
    <p:sldId id="289" r:id="rId23"/>
    <p:sldId id="292" r:id="rId24"/>
    <p:sldId id="293" r:id="rId25"/>
    <p:sldId id="297" r:id="rId26"/>
    <p:sldId id="294" r:id="rId27"/>
    <p:sldId id="295" r:id="rId28"/>
    <p:sldId id="296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81" autoAdjust="0"/>
  </p:normalViewPr>
  <p:slideViewPr>
    <p:cSldViewPr>
      <p:cViewPr varScale="1">
        <p:scale>
          <a:sx n="83" d="100"/>
          <a:sy n="83" d="100"/>
        </p:scale>
        <p:origin x="145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Систематика</a:t>
            </a:r>
            <a:br>
              <a:rPr lang="ru-RU" dirty="0" smtClean="0"/>
            </a:br>
            <a:r>
              <a:rPr lang="ru-RU" dirty="0" smtClean="0"/>
              <a:t>отдела Голосеменные</a:t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la-Latn" i="1" dirty="0" smtClean="0"/>
              <a:t>Gymnosp</a:t>
            </a:r>
            <a:r>
              <a:rPr lang="en-US" i="1" dirty="0" smtClean="0"/>
              <a:t>e</a:t>
            </a:r>
            <a:r>
              <a:rPr lang="la-Latn" i="1" dirty="0" smtClean="0"/>
              <a:t>rmae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1" y="5561166"/>
            <a:ext cx="8892480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300" b="1" dirty="0" smtClean="0"/>
              <a:t>Редукция гаметофита и преобладание спорофита в цикле развития растений в процессе эволюции</a:t>
            </a:r>
            <a:r>
              <a:rPr lang="ru-RU" sz="2300" dirty="0" smtClean="0"/>
              <a:t> </a:t>
            </a:r>
            <a:r>
              <a:rPr lang="ru-RU" sz="2300" b="1" dirty="0" smtClean="0"/>
              <a:t>условий жизни в процессе исторического развития органического мира</a:t>
            </a:r>
            <a:endParaRPr lang="ru-RU" sz="2300" dirty="0"/>
          </a:p>
        </p:txBody>
      </p:sp>
      <p:pic>
        <p:nvPicPr>
          <p:cNvPr id="10" name="Содержимое 9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484784"/>
            <a:ext cx="5328592" cy="4348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251520" y="5879013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ea typeface="Times New Roman" pitchFamily="18" charset="0"/>
              </a:rPr>
              <a:t>А — зеленые водоросли, Б — мхи, В — папоротники, Г — голосеменные,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ea typeface="Times New Roman" pitchFamily="18" charset="0"/>
              </a:rPr>
              <a:t>Д —покрытосеменные</a:t>
            </a:r>
            <a:endParaRPr lang="ru-RU" dirty="0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Систематика отдела Голосеменные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la-Latn" sz="3200" i="1" dirty="0" smtClean="0"/>
              <a:t>Gymnosp</a:t>
            </a:r>
            <a:r>
              <a:rPr lang="en-US" sz="3200" i="1" dirty="0" smtClean="0"/>
              <a:t>e</a:t>
            </a:r>
            <a:r>
              <a:rPr lang="la-Latn" sz="3200" i="1" dirty="0" smtClean="0"/>
              <a:t>rmae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700" dirty="0" err="1" smtClean="0"/>
              <a:t>Надцарство</a:t>
            </a:r>
            <a:r>
              <a:rPr lang="ru-RU" sz="2700" dirty="0" smtClean="0"/>
              <a:t> - эукариоты (</a:t>
            </a:r>
            <a:r>
              <a:rPr lang="ru-RU" sz="2700" i="1" dirty="0" err="1" smtClean="0"/>
              <a:t>Eukaryota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Царство - Растения (</a:t>
            </a:r>
            <a:r>
              <a:rPr lang="la-Latn" sz="2700" i="1" dirty="0" smtClean="0"/>
              <a:t>Plantae</a:t>
            </a:r>
            <a:r>
              <a:rPr lang="ru-RU" sz="2700" dirty="0" smtClean="0"/>
              <a:t>)</a:t>
            </a:r>
          </a:p>
          <a:p>
            <a:r>
              <a:rPr lang="ru-RU" sz="2700" dirty="0" err="1" smtClean="0"/>
              <a:t>Подцарство</a:t>
            </a:r>
            <a:r>
              <a:rPr lang="ru-RU" sz="2700" dirty="0" smtClean="0"/>
              <a:t> - Высшие растения (</a:t>
            </a:r>
            <a:r>
              <a:rPr lang="la-Latn" sz="2700" i="1" dirty="0" smtClean="0"/>
              <a:t>Streptophyta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Отдел – Голосеменные (</a:t>
            </a:r>
            <a:r>
              <a:rPr lang="en-US" sz="2800" i="1" dirty="0" err="1" smtClean="0"/>
              <a:t>Gymnospermae</a:t>
            </a:r>
            <a:r>
              <a:rPr lang="ru-RU" sz="2700" dirty="0" smtClean="0"/>
              <a:t>)</a:t>
            </a:r>
          </a:p>
          <a:p>
            <a:pPr>
              <a:buNone/>
            </a:pPr>
            <a:r>
              <a:rPr lang="ru-RU" sz="2500" dirty="0" smtClean="0"/>
              <a:t>	- </a:t>
            </a:r>
            <a:r>
              <a:rPr lang="ru-RU" sz="2300" dirty="0" smtClean="0"/>
              <a:t>Класс </a:t>
            </a:r>
            <a:r>
              <a:rPr lang="ru-RU" sz="2300" b="1" dirty="0" smtClean="0"/>
              <a:t>семенные папоротники </a:t>
            </a:r>
            <a:r>
              <a:rPr lang="ru-RU" sz="2300" dirty="0" smtClean="0"/>
              <a:t>(</a:t>
            </a:r>
            <a:r>
              <a:rPr lang="en-US" sz="2300" i="1" dirty="0" err="1" smtClean="0"/>
              <a:t>Pteridospermae</a:t>
            </a:r>
            <a:r>
              <a:rPr lang="ru-RU" sz="2300" dirty="0" smtClean="0"/>
              <a:t>)</a:t>
            </a:r>
          </a:p>
          <a:p>
            <a:pPr>
              <a:buNone/>
            </a:pPr>
            <a:r>
              <a:rPr lang="ru-RU" sz="2300" dirty="0" smtClean="0"/>
              <a:t>	- Класс </a:t>
            </a:r>
            <a:r>
              <a:rPr lang="ru-RU" sz="2300" b="1" dirty="0" smtClean="0"/>
              <a:t>саговниковые</a:t>
            </a:r>
            <a:r>
              <a:rPr lang="ru-RU" sz="2300" dirty="0" smtClean="0"/>
              <a:t> (</a:t>
            </a:r>
            <a:r>
              <a:rPr lang="en-US" sz="2300" i="1" dirty="0" err="1" smtClean="0"/>
              <a:t>Cycadopsida</a:t>
            </a:r>
            <a:r>
              <a:rPr lang="ru-RU" sz="2300" dirty="0" smtClean="0"/>
              <a:t>)</a:t>
            </a:r>
          </a:p>
          <a:p>
            <a:pPr>
              <a:buNone/>
            </a:pPr>
            <a:r>
              <a:rPr lang="ru-RU" sz="2300" dirty="0" smtClean="0"/>
              <a:t>	- Класс </a:t>
            </a:r>
            <a:r>
              <a:rPr lang="ru-RU" sz="2300" b="1" dirty="0" err="1" smtClean="0"/>
              <a:t>беннетитовые</a:t>
            </a:r>
            <a:r>
              <a:rPr lang="ru-RU" sz="2300" dirty="0" smtClean="0"/>
              <a:t> (</a:t>
            </a:r>
            <a:r>
              <a:rPr lang="en-US" sz="2300" i="1" dirty="0" err="1" smtClean="0"/>
              <a:t>Bennettitopsida</a:t>
            </a:r>
            <a:r>
              <a:rPr lang="ru-RU" sz="2300" dirty="0" smtClean="0"/>
              <a:t>)</a:t>
            </a:r>
          </a:p>
          <a:p>
            <a:pPr>
              <a:buNone/>
            </a:pPr>
            <a:r>
              <a:rPr lang="ru-RU" sz="2300" dirty="0" smtClean="0"/>
              <a:t>	- Класс </a:t>
            </a:r>
            <a:r>
              <a:rPr lang="ru-RU" sz="2300" b="1" dirty="0" err="1" smtClean="0"/>
              <a:t>гинкговые</a:t>
            </a:r>
            <a:r>
              <a:rPr lang="ru-RU" sz="2300" dirty="0" smtClean="0"/>
              <a:t> (</a:t>
            </a:r>
            <a:r>
              <a:rPr lang="en-US" sz="2300" i="1" dirty="0" err="1" smtClean="0"/>
              <a:t>Ginkgoopsida</a:t>
            </a:r>
            <a:r>
              <a:rPr lang="ru-RU" sz="2300" dirty="0" smtClean="0"/>
              <a:t>)</a:t>
            </a:r>
          </a:p>
          <a:p>
            <a:pPr>
              <a:buNone/>
            </a:pPr>
            <a:r>
              <a:rPr lang="ru-RU" sz="2300" dirty="0" smtClean="0"/>
              <a:t>	- Класс </a:t>
            </a:r>
            <a:r>
              <a:rPr lang="ru-RU" sz="2300" b="1" dirty="0" smtClean="0"/>
              <a:t>хвойные</a:t>
            </a:r>
            <a:r>
              <a:rPr lang="ru-RU" sz="2300" dirty="0" smtClean="0"/>
              <a:t> (</a:t>
            </a:r>
            <a:r>
              <a:rPr lang="en-US" sz="2300" i="1" dirty="0" err="1" smtClean="0"/>
              <a:t>Pinopsida</a:t>
            </a:r>
            <a:r>
              <a:rPr lang="ru-RU" sz="2300" dirty="0" smtClean="0"/>
              <a:t>)</a:t>
            </a:r>
          </a:p>
          <a:p>
            <a:pPr>
              <a:buNone/>
            </a:pPr>
            <a:r>
              <a:rPr lang="ru-RU" sz="2300" dirty="0" smtClean="0"/>
              <a:t>	- Класс </a:t>
            </a:r>
            <a:r>
              <a:rPr lang="ru-RU" sz="2300" b="1" dirty="0" err="1" smtClean="0"/>
              <a:t>гнетовые</a:t>
            </a:r>
            <a:r>
              <a:rPr lang="ru-RU" sz="2300" dirty="0" smtClean="0"/>
              <a:t> (</a:t>
            </a:r>
            <a:r>
              <a:rPr lang="en-US" sz="2300" i="1" dirty="0" err="1" smtClean="0"/>
              <a:t>Gnetopsida</a:t>
            </a:r>
            <a:r>
              <a:rPr lang="ru-RU" sz="2300" dirty="0" smtClean="0"/>
              <a:t>)</a:t>
            </a:r>
            <a:endParaRPr lang="ru-RU" sz="2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Класс семенные папоротники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Pteridospermae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158984" y="5949280"/>
            <a:ext cx="3123932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00" i="1" dirty="0" err="1" smtClean="0"/>
              <a:t>Calymmatotheca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haueri</a:t>
            </a:r>
            <a:r>
              <a:rPr lang="en-US" sz="2300" dirty="0" smtClean="0"/>
              <a:t> </a:t>
            </a:r>
            <a:endParaRPr lang="ru-RU" sz="23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687726" y="5949280"/>
            <a:ext cx="2013693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00" i="1" dirty="0" err="1" smtClean="0"/>
              <a:t>Medullosa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noei</a:t>
            </a:r>
            <a:endParaRPr lang="ru-RU" sz="2300" i="1" dirty="0"/>
          </a:p>
        </p:txBody>
      </p:sp>
      <p:pic>
        <p:nvPicPr>
          <p:cNvPr id="15" name="Picture 4" descr="http://ars.els-cdn.com/content/image/3-s2.0-B9780123739728000140-gr8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3" y="1629280"/>
            <a:ext cx="3093018" cy="4320000"/>
          </a:xfrm>
          <a:prstGeom prst="rect">
            <a:avLst/>
          </a:prstGeom>
          <a:noFill/>
          <a:effectLst/>
        </p:spPr>
      </p:pic>
      <p:pic>
        <p:nvPicPr>
          <p:cNvPr id="16390" name="Picture 6" descr="http://ars.els-cdn.com/content/image/3-s2.0-B9780123739728000140-gr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7739" y="1629160"/>
            <a:ext cx="3486423" cy="3240000"/>
          </a:xfrm>
          <a:prstGeom prst="rect">
            <a:avLst/>
          </a:prstGeom>
          <a:noFill/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smtClean="0">
                <a:latin typeface="Calibri" pitchFamily="34" charset="0"/>
                <a:cs typeface="Calibri" pitchFamily="34" charset="0"/>
              </a:rPr>
              <a:t>к</a:t>
            </a:r>
            <a:r>
              <a:rPr lang="vi-VN" sz="3200" dirty="0" smtClean="0">
                <a:latin typeface="Calibri" pitchFamily="34" charset="0"/>
                <a:cs typeface="Calibri" pitchFamily="34" charset="0"/>
              </a:rPr>
              <a:t>ейтониевые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de-DE" sz="3200" i="1" dirty="0" err="1" smtClean="0"/>
              <a:t>Caytoniales</a:t>
            </a:r>
            <a:r>
              <a:rPr lang="ru-RU" sz="3200" dirty="0" smtClean="0"/>
              <a:t>)</a:t>
            </a:r>
            <a:endParaRPr lang="ru-RU" sz="3200" i="1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4941168"/>
            <a:ext cx="8208912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err="1" smtClean="0"/>
              <a:t>Кейтония</a:t>
            </a:r>
            <a:r>
              <a:rPr lang="ru-RU" sz="2300" dirty="0" smtClean="0"/>
              <a:t> (</a:t>
            </a:r>
            <a:r>
              <a:rPr lang="de-DE" sz="2300" i="1" dirty="0" err="1" smtClean="0"/>
              <a:t>Caytonia</a:t>
            </a:r>
            <a:r>
              <a:rPr lang="ru-RU" sz="2300" i="1" dirty="0" smtClean="0"/>
              <a:t>)</a:t>
            </a:r>
            <a:r>
              <a:rPr lang="de-DE" sz="2300" i="1" dirty="0" smtClean="0"/>
              <a:t>.</a:t>
            </a:r>
            <a:endParaRPr lang="ru-RU" sz="2300" i="1" dirty="0" smtClean="0"/>
          </a:p>
          <a:p>
            <a:r>
              <a:rPr lang="de-DE" sz="2300" dirty="0" smtClean="0"/>
              <a:t>(A) </a:t>
            </a:r>
            <a:r>
              <a:rPr lang="de-DE" sz="2300" i="1" dirty="0" err="1" smtClean="0"/>
              <a:t>Sagenopteris</a:t>
            </a:r>
            <a:r>
              <a:rPr lang="ru-RU" sz="2300" i="1" dirty="0" smtClean="0"/>
              <a:t>:</a:t>
            </a:r>
            <a:r>
              <a:rPr lang="de-DE" sz="2300" dirty="0" smtClean="0"/>
              <a:t> </a:t>
            </a:r>
            <a:r>
              <a:rPr lang="ru-RU" sz="2300" dirty="0" smtClean="0"/>
              <a:t>листья</a:t>
            </a:r>
            <a:r>
              <a:rPr lang="de-DE" sz="2300" dirty="0" smtClean="0"/>
              <a:t>;</a:t>
            </a:r>
            <a:endParaRPr lang="ru-RU" sz="2300" dirty="0" smtClean="0"/>
          </a:p>
          <a:p>
            <a:r>
              <a:rPr lang="de-DE" sz="2300" dirty="0" smtClean="0"/>
              <a:t>(B) </a:t>
            </a:r>
            <a:r>
              <a:rPr lang="de-DE" sz="2300" i="1" dirty="0" err="1" smtClean="0"/>
              <a:t>Caytonanthus</a:t>
            </a:r>
            <a:r>
              <a:rPr lang="ru-RU" sz="2300" i="1" dirty="0" smtClean="0"/>
              <a:t>:</a:t>
            </a:r>
            <a:r>
              <a:rPr lang="de-DE" sz="2300" dirty="0" smtClean="0"/>
              <a:t> </a:t>
            </a:r>
            <a:r>
              <a:rPr lang="ru-RU" sz="2300" dirty="0" smtClean="0"/>
              <a:t>микроспорофиллы в </a:t>
            </a:r>
            <a:r>
              <a:rPr lang="ru-RU" sz="2300" dirty="0" err="1" smtClean="0"/>
              <a:t>синангии</a:t>
            </a:r>
            <a:r>
              <a:rPr lang="de-DE" sz="2300" dirty="0" smtClean="0"/>
              <a:t>;</a:t>
            </a:r>
            <a:endParaRPr lang="ru-RU" sz="2300" dirty="0" smtClean="0"/>
          </a:p>
          <a:p>
            <a:r>
              <a:rPr lang="de-DE" sz="2300" dirty="0" smtClean="0"/>
              <a:t>(C) </a:t>
            </a:r>
            <a:r>
              <a:rPr lang="de-DE" sz="2300" i="1" dirty="0" err="1" smtClean="0"/>
              <a:t>Caytonia</a:t>
            </a:r>
            <a:r>
              <a:rPr lang="de-DE" sz="2300" dirty="0" smtClean="0"/>
              <a:t> </a:t>
            </a:r>
            <a:r>
              <a:rPr lang="ru-RU" sz="2300" dirty="0" smtClean="0"/>
              <a:t>мега: спорофиллы и продольный срез спорофилла, показывающий положение и ориентацию яйцеклетки.</a:t>
            </a:r>
            <a:endParaRPr lang="ru-RU" sz="2300" dirty="0"/>
          </a:p>
        </p:txBody>
      </p:sp>
      <p:pic>
        <p:nvPicPr>
          <p:cNvPr id="1028" name="Picture 4" descr="http://www.ucmp.berkeley.edu/IB181/VPL/Cup/CupD/CupD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5138" y="1629160"/>
            <a:ext cx="5693724" cy="324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Класс саговниковые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Cycadopsida</a:t>
            </a:r>
            <a:r>
              <a:rPr lang="ru-RU" sz="3200" dirty="0" smtClean="0"/>
              <a:t>)</a:t>
            </a:r>
            <a:endParaRPr lang="ru-RU" sz="3200" i="1" dirty="0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http://c-35.houseplants.on-planet.net/bin/371/Zamiya_Zamia.jpg"/>
          <p:cNvPicPr>
            <a:picLocks noChangeAspect="1" noChangeArrowheads="1"/>
          </p:cNvPicPr>
          <p:nvPr/>
        </p:nvPicPr>
        <p:blipFill>
          <a:blip r:embed="rId2" cstate="print"/>
          <a:srcRect l="15526" r="15577"/>
          <a:stretch>
            <a:fillRect/>
          </a:stretch>
        </p:blipFill>
        <p:spPr bwMode="auto">
          <a:xfrm>
            <a:off x="35496" y="1628800"/>
            <a:ext cx="2232248" cy="43200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960166" y="5949280"/>
            <a:ext cx="28954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Цератозамия</a:t>
            </a:r>
            <a:r>
              <a:rPr lang="ru-RU" dirty="0" smtClean="0"/>
              <a:t> мексиканская</a:t>
            </a:r>
          </a:p>
          <a:p>
            <a:pPr algn="ctr"/>
            <a:r>
              <a:rPr lang="de-DE" i="1" dirty="0" err="1" smtClean="0"/>
              <a:t>Ceratozamia</a:t>
            </a:r>
            <a:r>
              <a:rPr lang="de-DE" i="1" dirty="0" smtClean="0"/>
              <a:t> </a:t>
            </a:r>
            <a:r>
              <a:rPr lang="de-DE" i="1" dirty="0" err="1" smtClean="0"/>
              <a:t>mexicana</a:t>
            </a:r>
            <a:endParaRPr lang="ru-RU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93335" y="5949280"/>
            <a:ext cx="15165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Замия</a:t>
            </a:r>
            <a:r>
              <a:rPr lang="ru-RU" dirty="0" smtClean="0"/>
              <a:t> низкая</a:t>
            </a:r>
          </a:p>
          <a:p>
            <a:pPr algn="ctr"/>
            <a:r>
              <a:rPr lang="de-DE" i="1" dirty="0" err="1" smtClean="0"/>
              <a:t>Zamia</a:t>
            </a:r>
            <a:r>
              <a:rPr lang="de-DE" i="1" dirty="0" smtClean="0"/>
              <a:t> </a:t>
            </a:r>
            <a:r>
              <a:rPr lang="de-DE" i="1" dirty="0" err="1" smtClean="0"/>
              <a:t>pumila</a:t>
            </a:r>
            <a:endParaRPr lang="ru-RU" i="1" dirty="0"/>
          </a:p>
        </p:txBody>
      </p:sp>
      <p:pic>
        <p:nvPicPr>
          <p:cNvPr id="10248" name="Picture 8" descr="http://upload.wikimedia.org/wikipedia/commons/a/a2/Dioon_edule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7998" y="1628800"/>
            <a:ext cx="2304256" cy="4320000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6905992" y="5949280"/>
            <a:ext cx="217277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Микроцикас</a:t>
            </a:r>
            <a:endParaRPr lang="ru-RU" dirty="0" smtClean="0"/>
          </a:p>
          <a:p>
            <a:pPr algn="ctr"/>
            <a:r>
              <a:rPr lang="ru-RU" dirty="0" err="1" smtClean="0"/>
              <a:t>красивокронный</a:t>
            </a:r>
            <a:endParaRPr lang="ru-RU" dirty="0" smtClean="0"/>
          </a:p>
          <a:p>
            <a:pPr algn="ctr"/>
            <a:r>
              <a:rPr lang="de-DE" i="1" dirty="0" err="1" smtClean="0"/>
              <a:t>Microcycas</a:t>
            </a:r>
            <a:r>
              <a:rPr lang="ru-RU" i="1" dirty="0" smtClean="0"/>
              <a:t> </a:t>
            </a:r>
            <a:r>
              <a:rPr lang="de-DE" i="1" dirty="0" err="1" smtClean="0"/>
              <a:t>calocoma</a:t>
            </a:r>
            <a:endParaRPr lang="ru-RU" i="1" dirty="0"/>
          </a:p>
        </p:txBody>
      </p:sp>
      <p:pic>
        <p:nvPicPr>
          <p:cNvPr id="10250" name="Picture 10" descr="http://www.gymnosperms.org/users/js322/jardinbotanicoabana/DSCN7375.JPG"/>
          <p:cNvPicPr>
            <a:picLocks noChangeAspect="1" noChangeArrowheads="1"/>
          </p:cNvPicPr>
          <p:nvPr/>
        </p:nvPicPr>
        <p:blipFill>
          <a:blip r:embed="rId4" cstate="print"/>
          <a:srcRect l="7749" r="23329"/>
          <a:stretch>
            <a:fillRect/>
          </a:stretch>
        </p:blipFill>
        <p:spPr bwMode="auto">
          <a:xfrm>
            <a:off x="6876256" y="1628800"/>
            <a:ext cx="2232248" cy="4320000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4707194" y="5949280"/>
            <a:ext cx="19858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Диоон</a:t>
            </a:r>
            <a:r>
              <a:rPr lang="ru-RU" dirty="0" smtClean="0"/>
              <a:t> съедобный</a:t>
            </a:r>
          </a:p>
          <a:p>
            <a:pPr algn="ctr"/>
            <a:r>
              <a:rPr lang="de-DE" i="1" dirty="0" err="1" smtClean="0"/>
              <a:t>Dioon</a:t>
            </a:r>
            <a:r>
              <a:rPr lang="de-DE" i="1" dirty="0" smtClean="0"/>
              <a:t> </a:t>
            </a:r>
            <a:r>
              <a:rPr lang="de-DE" i="1" dirty="0" err="1" smtClean="0"/>
              <a:t>edule</a:t>
            </a:r>
            <a:endParaRPr lang="ru-RU" i="1" dirty="0"/>
          </a:p>
        </p:txBody>
      </p:sp>
      <p:pic>
        <p:nvPicPr>
          <p:cNvPr id="20" name="Picture 12" descr="http://plantnet.rbgsyd.nsw.gov.au/PlantNet/cycad/images/Ceratozamia_microstrobila_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91747" y="1628800"/>
            <a:ext cx="2232248" cy="4320000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2843808" y="1340768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Американская группа видов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Класс саговниковые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Cycadopsida</a:t>
            </a:r>
            <a:r>
              <a:rPr lang="ru-RU" sz="3200" dirty="0" smtClean="0"/>
              <a:t>)</a:t>
            </a:r>
            <a:endParaRPr lang="ru-RU" sz="3200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2843808" y="1340768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Африканская группа видов</a:t>
            </a:r>
            <a:endParaRPr lang="ru-RU" sz="1400" dirty="0"/>
          </a:p>
        </p:txBody>
      </p:sp>
      <p:sp>
        <p:nvSpPr>
          <p:cNvPr id="15" name="Содержимое 8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8678" name="Picture 6" descr="http://blog-imgs-32.fc2.com/o/r/c/orc99/20120205211007f2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3239999" cy="432000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543824" y="5949280"/>
            <a:ext cx="366350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err="1" smtClean="0"/>
              <a:t>Энцефаляртос</a:t>
            </a:r>
            <a:r>
              <a:rPr lang="ru-RU" sz="2300" dirty="0" smtClean="0"/>
              <a:t> развернутый</a:t>
            </a:r>
          </a:p>
          <a:p>
            <a:pPr algn="ctr"/>
            <a:r>
              <a:rPr lang="de-DE" sz="2300" i="1" dirty="0" err="1" smtClean="0"/>
              <a:t>Encephalartos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ferox</a:t>
            </a:r>
            <a:endParaRPr lang="ru-RU" sz="2300" i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290199" y="5949280"/>
            <a:ext cx="295645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err="1" smtClean="0"/>
              <a:t>Стангерия</a:t>
            </a:r>
            <a:r>
              <a:rPr lang="ru-RU" sz="2300" dirty="0" smtClean="0"/>
              <a:t> шерстистая</a:t>
            </a:r>
          </a:p>
          <a:p>
            <a:pPr algn="ctr"/>
            <a:r>
              <a:rPr lang="de-DE" sz="2300" i="1" dirty="0" err="1" smtClean="0"/>
              <a:t>Stangeria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eriopus</a:t>
            </a:r>
            <a:endParaRPr lang="ru-RU" sz="2300" i="1" dirty="0"/>
          </a:p>
        </p:txBody>
      </p:sp>
      <p:pic>
        <p:nvPicPr>
          <p:cNvPr id="28682" name="Picture 10" descr="http://plantnet.rbgsyd.nsw.gov.au/PlantNet/cycad/images/Stangeria_eriopus_0.jpg"/>
          <p:cNvPicPr>
            <a:picLocks noChangeAspect="1" noChangeArrowheads="1"/>
          </p:cNvPicPr>
          <p:nvPr/>
        </p:nvPicPr>
        <p:blipFill>
          <a:blip r:embed="rId3" cstate="print"/>
          <a:srcRect b="10062"/>
          <a:stretch>
            <a:fillRect/>
          </a:stretch>
        </p:blipFill>
        <p:spPr bwMode="auto">
          <a:xfrm>
            <a:off x="5148424" y="1628800"/>
            <a:ext cx="3240000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Класс саговниковые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Cycadopsida</a:t>
            </a:r>
            <a:r>
              <a:rPr lang="ru-RU" sz="3200" dirty="0" smtClean="0"/>
              <a:t>)</a:t>
            </a:r>
            <a:endParaRPr lang="ru-RU" sz="3200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0" y="1340768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Группа видов из Австралии, Южной и Юго-Восточной Азии, островов Индийского и Тихого океанов</a:t>
            </a:r>
            <a:endParaRPr lang="ru-RU" sz="1400" dirty="0"/>
          </a:p>
        </p:txBody>
      </p:sp>
      <p:sp>
        <p:nvSpPr>
          <p:cNvPr id="15" name="Содержимое 8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-64642" y="5949280"/>
            <a:ext cx="24325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Саговник поникающий</a:t>
            </a:r>
          </a:p>
          <a:p>
            <a:pPr algn="ctr"/>
            <a:r>
              <a:rPr lang="de-DE" i="1" dirty="0" err="1" smtClean="0"/>
              <a:t>Cycas</a:t>
            </a:r>
            <a:r>
              <a:rPr lang="de-DE" i="1" dirty="0" smtClean="0"/>
              <a:t> </a:t>
            </a:r>
            <a:r>
              <a:rPr lang="de-DE" i="1" dirty="0" err="1" smtClean="0"/>
              <a:t>revoluta</a:t>
            </a:r>
            <a:endParaRPr lang="ru-RU" i="1" dirty="0"/>
          </a:p>
        </p:txBody>
      </p:sp>
      <p:pic>
        <p:nvPicPr>
          <p:cNvPr id="29700" name="Picture 4" descr="http://swbiodiversity.org/imglib/seinet/SEINet/201103/cyc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1628800"/>
            <a:ext cx="2232248" cy="4320000"/>
          </a:xfrm>
          <a:prstGeom prst="rect">
            <a:avLst/>
          </a:prstGeom>
          <a:noFill/>
        </p:spPr>
      </p:pic>
      <p:pic>
        <p:nvPicPr>
          <p:cNvPr id="29702" name="Picture 6" descr="http://www.pacsoa.org.au/w/images/8/8c/Macrozamia_fraseri.jpg"/>
          <p:cNvPicPr>
            <a:picLocks noChangeAspect="1" noChangeArrowheads="1"/>
          </p:cNvPicPr>
          <p:nvPr/>
        </p:nvPicPr>
        <p:blipFill>
          <a:blip r:embed="rId3" cstate="print"/>
          <a:srcRect l="2259" r="27725"/>
          <a:stretch>
            <a:fillRect/>
          </a:stretch>
        </p:blipFill>
        <p:spPr bwMode="auto">
          <a:xfrm>
            <a:off x="2315749" y="1628800"/>
            <a:ext cx="2232248" cy="43200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269536" y="5949280"/>
            <a:ext cx="23246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Макрозамия</a:t>
            </a:r>
            <a:r>
              <a:rPr lang="ru-RU" dirty="0" smtClean="0"/>
              <a:t> </a:t>
            </a:r>
            <a:r>
              <a:rPr lang="ru-RU" dirty="0" err="1" smtClean="0"/>
              <a:t>Фрэзера</a:t>
            </a:r>
            <a:endParaRPr lang="ru-RU" dirty="0" smtClean="0"/>
          </a:p>
          <a:p>
            <a:pPr algn="ctr"/>
            <a:r>
              <a:rPr lang="de-DE" i="1" dirty="0" err="1" smtClean="0"/>
              <a:t>Macrozamia</a:t>
            </a:r>
            <a:r>
              <a:rPr lang="de-DE" i="1" dirty="0" smtClean="0"/>
              <a:t> </a:t>
            </a:r>
            <a:r>
              <a:rPr lang="de-DE" i="1" dirty="0" err="1" smtClean="0"/>
              <a:t>fraseri</a:t>
            </a:r>
            <a:endParaRPr lang="ru-RU" i="1" dirty="0"/>
          </a:p>
        </p:txBody>
      </p:sp>
      <p:pic>
        <p:nvPicPr>
          <p:cNvPr id="29704" name="Picture 8" descr="http://www.plantsystematics.org/users/dws/4_30_08_1/Bowenia_serrulata/Bowenia_serrulata_MBC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6002" y="1628800"/>
            <a:ext cx="2232248" cy="4320000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4771741" y="5934670"/>
            <a:ext cx="188077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Бовения</a:t>
            </a:r>
            <a:endParaRPr lang="ru-RU" dirty="0" smtClean="0"/>
          </a:p>
          <a:p>
            <a:pPr algn="ctr"/>
            <a:r>
              <a:rPr lang="ru-RU" dirty="0" smtClean="0"/>
              <a:t>мелкопильчатая</a:t>
            </a:r>
          </a:p>
          <a:p>
            <a:pPr algn="ctr"/>
            <a:r>
              <a:rPr lang="de-DE" i="1" dirty="0" err="1" smtClean="0"/>
              <a:t>Bowenia</a:t>
            </a:r>
            <a:r>
              <a:rPr lang="de-DE" i="1" dirty="0" smtClean="0"/>
              <a:t> </a:t>
            </a:r>
            <a:r>
              <a:rPr lang="de-DE" i="1" dirty="0" err="1" smtClean="0"/>
              <a:t>serrulata</a:t>
            </a:r>
            <a:endParaRPr lang="ru-RU" i="1" dirty="0"/>
          </a:p>
        </p:txBody>
      </p:sp>
      <p:pic>
        <p:nvPicPr>
          <p:cNvPr id="29706" name="Picture 10" descr="http://www.pacsoa.org.au/w/images/e/e5/Lepidozamia_hopei.jpg"/>
          <p:cNvPicPr>
            <a:picLocks noChangeAspect="1" noChangeArrowheads="1"/>
          </p:cNvPicPr>
          <p:nvPr/>
        </p:nvPicPr>
        <p:blipFill>
          <a:blip r:embed="rId5" cstate="print"/>
          <a:srcRect l="11112" r="19991"/>
          <a:stretch>
            <a:fillRect/>
          </a:stretch>
        </p:blipFill>
        <p:spPr bwMode="auto">
          <a:xfrm>
            <a:off x="6876256" y="1628800"/>
            <a:ext cx="2232248" cy="4320000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6914265" y="5949280"/>
            <a:ext cx="21562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Лепидозамия</a:t>
            </a:r>
            <a:r>
              <a:rPr lang="ru-RU" dirty="0" smtClean="0"/>
              <a:t> </a:t>
            </a:r>
            <a:r>
              <a:rPr lang="ru-RU" dirty="0" err="1" smtClean="0"/>
              <a:t>Хоупа</a:t>
            </a:r>
            <a:endParaRPr lang="ru-RU" dirty="0" smtClean="0"/>
          </a:p>
          <a:p>
            <a:pPr algn="ctr"/>
            <a:r>
              <a:rPr lang="de-DE" i="1" dirty="0" err="1" smtClean="0"/>
              <a:t>Lepidozamia</a:t>
            </a:r>
            <a:r>
              <a:rPr lang="de-DE" i="1" dirty="0" smtClean="0"/>
              <a:t> </a:t>
            </a:r>
            <a:r>
              <a:rPr lang="de-DE" i="1" dirty="0" err="1" smtClean="0"/>
              <a:t>hopei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err="1" smtClean="0"/>
              <a:t>Замия</a:t>
            </a:r>
            <a:r>
              <a:rPr lang="ru-RU" sz="3200" dirty="0" smtClean="0"/>
              <a:t> низкая</a:t>
            </a:r>
            <a:br>
              <a:rPr lang="ru-RU" sz="3200" dirty="0" smtClean="0"/>
            </a:br>
            <a:r>
              <a:rPr lang="de-DE" sz="3200" i="1" dirty="0" err="1" smtClean="0"/>
              <a:t>Zamia</a:t>
            </a:r>
            <a:r>
              <a:rPr lang="de-DE" sz="3200" i="1" dirty="0" smtClean="0"/>
              <a:t> </a:t>
            </a:r>
            <a:r>
              <a:rPr lang="de-DE" sz="3200" i="1" dirty="0" err="1" smtClean="0"/>
              <a:t>pumila</a:t>
            </a:r>
            <a:endParaRPr lang="ru-RU" sz="32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://www.botany.hawaii.edu/faculty/carr/images/zam_pum_63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4000" y="1628800"/>
            <a:ext cx="5696000" cy="504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Замия</a:t>
            </a:r>
            <a:r>
              <a:rPr lang="ru-RU" sz="3200" dirty="0" smtClean="0"/>
              <a:t> низкая</a:t>
            </a:r>
            <a:br>
              <a:rPr lang="ru-RU" sz="3200" dirty="0" smtClean="0"/>
            </a:br>
            <a:r>
              <a:rPr lang="de-DE" sz="3200" i="1" dirty="0" err="1" smtClean="0"/>
              <a:t>Zamia</a:t>
            </a:r>
            <a:r>
              <a:rPr lang="de-DE" sz="3200" i="1" dirty="0" smtClean="0"/>
              <a:t> </a:t>
            </a:r>
            <a:r>
              <a:rPr lang="de-DE" sz="3200" i="1" dirty="0" err="1" smtClean="0"/>
              <a:t>pumila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www.botany.hawaii.edu/faculty/carr/images/zam_pum_63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160" y="1628800"/>
            <a:ext cx="7771680" cy="50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653136"/>
            <a:ext cx="9144000" cy="201622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dirty="0" smtClean="0"/>
              <a:t>Жизненный цикл </a:t>
            </a:r>
            <a:r>
              <a:rPr lang="ru-RU" sz="1600" dirty="0" err="1" smtClean="0"/>
              <a:t>замии</a:t>
            </a:r>
            <a:r>
              <a:rPr lang="ru-RU" sz="1600" dirty="0" smtClean="0"/>
              <a:t> (</a:t>
            </a:r>
            <a:r>
              <a:rPr lang="ru-RU" sz="1600" dirty="0" err="1" smtClean="0"/>
              <a:t>Zamia</a:t>
            </a:r>
            <a:r>
              <a:rPr lang="ru-RU" sz="1600" dirty="0" smtClean="0"/>
              <a:t>): 1 - женское растение; 2 - мегаспорофилл с двумя семязачатками; 3 - образование линейной </a:t>
            </a:r>
            <a:r>
              <a:rPr lang="ru-RU" sz="1600" dirty="0" err="1" smtClean="0"/>
              <a:t>тетрады</a:t>
            </a:r>
            <a:r>
              <a:rPr lang="ru-RU" sz="1600" dirty="0" smtClean="0"/>
              <a:t> мегаспор; 4 - семязачаток с единственной сохранившейся мегаспорой; 5 - образование </a:t>
            </a:r>
            <a:r>
              <a:rPr lang="ru-RU" sz="1600" dirty="0" err="1" smtClean="0"/>
              <a:t>свободноядерного</a:t>
            </a:r>
            <a:r>
              <a:rPr lang="ru-RU" sz="1600" dirty="0" smtClean="0"/>
              <a:t> женского гаметофита; 6 - образование клеточного гаметофита; 7 - появление архегониев; 8 - мужское растение; 9 - микроспорофилл; 10 - микроспорангий; 11 - микроспора; 12 - образование </a:t>
            </a:r>
            <a:r>
              <a:rPr lang="ru-RU" sz="1600" dirty="0" err="1" smtClean="0"/>
              <a:t>трехклеточного</a:t>
            </a:r>
            <a:r>
              <a:rPr lang="ru-RU" sz="1600" dirty="0" smtClean="0"/>
              <a:t> мужского гаметофита в микроспоре; 13 - прорастание клетки-гаустории; 14 - образование </a:t>
            </a:r>
            <a:r>
              <a:rPr lang="ru-RU" sz="1600" dirty="0" err="1" smtClean="0"/>
              <a:t>сперматогенной</a:t>
            </a:r>
            <a:r>
              <a:rPr lang="ru-RU" sz="1600" dirty="0" smtClean="0"/>
              <a:t> клетки; 15 - формирование сперматозоидов; 16 - верхняя часть семязачатка перед оплодотворением; 17 - то же после оплодотворения одной (левой) из яйцеклеток; 18 – проросток.</a:t>
            </a:r>
            <a:endParaRPr lang="ru-RU" sz="1600" dirty="0"/>
          </a:p>
        </p:txBody>
      </p:sp>
      <p:pic>
        <p:nvPicPr>
          <p:cNvPr id="32770" name="Picture 2" descr="http://plantlife.ru/books/item/f00/s00/z0000029/pic/00021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6632"/>
            <a:ext cx="7200000" cy="4495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Класс </a:t>
            </a:r>
            <a:r>
              <a:rPr lang="ru-RU" sz="3200" dirty="0" err="1" smtClean="0"/>
              <a:t>беннетитовые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Bennettitopsida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19457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3334"/>
          <a:stretch>
            <a:fillRect/>
          </a:stretch>
        </p:blipFill>
        <p:spPr bwMode="auto">
          <a:xfrm>
            <a:off x="179512" y="1628800"/>
            <a:ext cx="4175984" cy="43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645939" y="5949280"/>
            <a:ext cx="3243132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err="1" smtClean="0"/>
              <a:t>Вильямсония</a:t>
            </a:r>
            <a:r>
              <a:rPr lang="ru-RU" sz="2300" dirty="0" smtClean="0"/>
              <a:t> гигантская</a:t>
            </a:r>
            <a:endParaRPr lang="en-US" sz="2300" dirty="0" smtClean="0"/>
          </a:p>
          <a:p>
            <a:pPr algn="ctr"/>
            <a:r>
              <a:rPr lang="en-US" sz="2300" i="1" dirty="0" err="1" smtClean="0"/>
              <a:t>Williamsonia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gigas</a:t>
            </a:r>
            <a:endParaRPr lang="ru-RU" sz="2300" i="1" dirty="0"/>
          </a:p>
        </p:txBody>
      </p:sp>
      <p:pic>
        <p:nvPicPr>
          <p:cNvPr id="9" name="Picture 3" descr="&amp;Pcy;&amp;ocy;&amp;rcy;&amp;yacy;&amp;dcy;&amp;ocy;&amp;kcy; &amp;bcy;&amp;iecy;&amp;ncy;&amp;ncy;&amp;iecy;&amp;tcy;&amp;tcy;&amp;icy;&amp;tcy;&amp;ocy;&amp;vcy;&amp;ycy;&amp;iecy; (Bennettitales)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2935" r="3989"/>
          <a:stretch>
            <a:fillRect/>
          </a:stretch>
        </p:blipFill>
        <p:spPr bwMode="auto">
          <a:xfrm>
            <a:off x="4860032" y="1629280"/>
            <a:ext cx="4211960" cy="4320000"/>
          </a:xfrm>
          <a:prstGeom prst="rect">
            <a:avLst/>
          </a:prstGeom>
          <a:noFill/>
          <a:effectLst/>
        </p:spPr>
      </p:pic>
      <p:sp>
        <p:nvSpPr>
          <p:cNvPr id="10" name="Прямоугольник 9"/>
          <p:cNvSpPr/>
          <p:nvPr/>
        </p:nvSpPr>
        <p:spPr>
          <a:xfrm>
            <a:off x="5452746" y="5949280"/>
            <a:ext cx="302653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err="1" smtClean="0"/>
              <a:t>Цикадеоидея</a:t>
            </a:r>
            <a:r>
              <a:rPr lang="ru-RU" sz="2300" dirty="0" smtClean="0"/>
              <a:t> этрусков</a:t>
            </a:r>
          </a:p>
          <a:p>
            <a:pPr algn="ctr"/>
            <a:r>
              <a:rPr lang="en-US" sz="2300" i="1" dirty="0" err="1" smtClean="0"/>
              <a:t>Cycadeoidea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etrusca</a:t>
            </a:r>
            <a:endParaRPr lang="ru-RU" sz="2300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Цикадеоидея</a:t>
            </a:r>
            <a:r>
              <a:rPr lang="ru-RU" sz="3200" dirty="0" smtClean="0"/>
              <a:t> этрусков</a:t>
            </a:r>
            <a:br>
              <a:rPr lang="ru-RU" sz="3200" dirty="0" smtClean="0"/>
            </a:br>
            <a:r>
              <a:rPr lang="en-US" sz="3200" i="1" dirty="0" err="1" smtClean="0"/>
              <a:t>Cycadeoidea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etrusca</a:t>
            </a:r>
            <a:endParaRPr lang="ru-RU" sz="32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419872" y="1600200"/>
            <a:ext cx="5266928" cy="45259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3000" dirty="0" smtClean="0"/>
              <a:t>Репродуктивные органы: </a:t>
            </a:r>
          </a:p>
          <a:p>
            <a:pPr>
              <a:buNone/>
            </a:pPr>
            <a:r>
              <a:rPr lang="ru-RU" sz="3000" dirty="0" smtClean="0"/>
              <a:t>1 - разрез через стробил </a:t>
            </a:r>
            <a:r>
              <a:rPr lang="ru-RU" sz="3000" dirty="0" err="1" smtClean="0"/>
              <a:t>цикадеоидеи</a:t>
            </a:r>
            <a:r>
              <a:rPr lang="ru-RU" sz="3000" dirty="0" smtClean="0"/>
              <a:t>; </a:t>
            </a:r>
          </a:p>
          <a:p>
            <a:pPr>
              <a:buNone/>
            </a:pPr>
            <a:r>
              <a:rPr lang="ru-RU" sz="3000" dirty="0" smtClean="0"/>
              <a:t>2 - разрез через женскую часть стробила;</a:t>
            </a:r>
          </a:p>
          <a:p>
            <a:pPr lvl="1">
              <a:buNone/>
            </a:pPr>
            <a:r>
              <a:rPr lang="ru-RU" sz="3000" dirty="0" smtClean="0"/>
              <a:t> </a:t>
            </a:r>
            <a:r>
              <a:rPr lang="ru-RU" sz="3000" dirty="0" err="1" smtClean="0"/>
              <a:t>мсп</a:t>
            </a:r>
            <a:r>
              <a:rPr lang="ru-RU" sz="3000" dirty="0" smtClean="0"/>
              <a:t> – микроспорофилл;</a:t>
            </a:r>
          </a:p>
          <a:p>
            <a:pPr lvl="1">
              <a:buNone/>
            </a:pPr>
            <a:r>
              <a:rPr lang="ru-RU" sz="3000" dirty="0" err="1" smtClean="0"/>
              <a:t>п</a:t>
            </a:r>
            <a:r>
              <a:rPr lang="ru-RU" sz="3000" dirty="0" smtClean="0"/>
              <a:t> – </a:t>
            </a:r>
            <a:r>
              <a:rPr lang="ru-RU" sz="3000" dirty="0" err="1" smtClean="0"/>
              <a:t>периант</a:t>
            </a:r>
            <a:r>
              <a:rPr lang="ru-RU" sz="3000" dirty="0" smtClean="0"/>
              <a:t>;</a:t>
            </a:r>
          </a:p>
          <a:p>
            <a:pPr lvl="1">
              <a:buNone/>
            </a:pPr>
            <a:r>
              <a:rPr lang="ru-RU" sz="3000" dirty="0" err="1" smtClean="0"/>
              <a:t>спф</a:t>
            </a:r>
            <a:r>
              <a:rPr lang="ru-RU" sz="3000" dirty="0" smtClean="0"/>
              <a:t> – </a:t>
            </a:r>
            <a:r>
              <a:rPr lang="ru-RU" sz="3000" dirty="0" err="1" smtClean="0"/>
              <a:t>мегаспорангиофор</a:t>
            </a:r>
            <a:r>
              <a:rPr lang="ru-RU" sz="3000" dirty="0" smtClean="0"/>
              <a:t>;</a:t>
            </a:r>
          </a:p>
          <a:p>
            <a:pPr lvl="1">
              <a:buNone/>
            </a:pPr>
            <a:r>
              <a:rPr lang="ru-RU" sz="3000" dirty="0" err="1" smtClean="0"/>
              <a:t>сз</a:t>
            </a:r>
            <a:r>
              <a:rPr lang="ru-RU" sz="3000" dirty="0" smtClean="0"/>
              <a:t> – семязачаток;</a:t>
            </a:r>
          </a:p>
          <a:p>
            <a:pPr lvl="1">
              <a:buNone/>
            </a:pPr>
            <a:r>
              <a:rPr lang="ru-RU" sz="3000" dirty="0" smtClean="0"/>
              <a:t>ст.ч - стерильная чешуя; </a:t>
            </a:r>
          </a:p>
          <a:p>
            <a:pPr>
              <a:buNone/>
            </a:pPr>
            <a:r>
              <a:rPr lang="ru-RU" sz="3000" dirty="0" smtClean="0"/>
              <a:t>3 - продольный разрез через семя;</a:t>
            </a:r>
          </a:p>
          <a:p>
            <a:pPr lvl="1">
              <a:buNone/>
            </a:pPr>
            <a:r>
              <a:rPr lang="ru-RU" sz="3000" dirty="0" err="1" smtClean="0"/>
              <a:t>з</a:t>
            </a:r>
            <a:r>
              <a:rPr lang="ru-RU" sz="3000" dirty="0" smtClean="0"/>
              <a:t> – зародыш.</a:t>
            </a:r>
          </a:p>
          <a:p>
            <a:endParaRPr lang="ru-RU" dirty="0"/>
          </a:p>
        </p:txBody>
      </p:sp>
      <p:pic>
        <p:nvPicPr>
          <p:cNvPr id="31748" name="Picture 4" descr="http://medbiol.ru/medbiol/botanica/images/gif-elen/73.gif"/>
          <p:cNvPicPr>
            <a:picLocks noChangeAspect="1" noChangeArrowheads="1"/>
          </p:cNvPicPr>
          <p:nvPr/>
        </p:nvPicPr>
        <p:blipFill>
          <a:blip r:embed="rId2" cstate="print"/>
          <a:srcRect l="61146"/>
          <a:stretch>
            <a:fillRect/>
          </a:stretch>
        </p:blipFill>
        <p:spPr bwMode="auto">
          <a:xfrm>
            <a:off x="467544" y="1629360"/>
            <a:ext cx="2803362" cy="5040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539552" y="6093296"/>
            <a:ext cx="432048" cy="50405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Класс </a:t>
            </a:r>
            <a:r>
              <a:rPr lang="ru-RU" sz="3200" dirty="0" err="1" smtClean="0"/>
              <a:t>гинкговые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3200" i="1" dirty="0" err="1" smtClean="0"/>
              <a:t>Ginkgoopsida</a:t>
            </a:r>
            <a:endParaRPr lang="ru-RU" sz="3200" i="1" dirty="0"/>
          </a:p>
        </p:txBody>
      </p:sp>
      <p:pic>
        <p:nvPicPr>
          <p:cNvPr id="6" name="Picture 2" descr="http://medprep.info/img/herb/1343_1410_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518327"/>
            <a:ext cx="4038600" cy="2689708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475656" y="5590981"/>
            <a:ext cx="23324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Гинкго</a:t>
            </a:r>
            <a:r>
              <a:rPr lang="ru-RU" dirty="0" smtClean="0"/>
              <a:t> двулопастный</a:t>
            </a:r>
          </a:p>
          <a:p>
            <a:pPr algn="ctr"/>
            <a:r>
              <a:rPr lang="en-US" i="1" dirty="0" smtClean="0"/>
              <a:t>Ginkgo </a:t>
            </a:r>
            <a:r>
              <a:rPr lang="en-US" i="1" dirty="0" err="1" smtClean="0"/>
              <a:t>biloba</a:t>
            </a:r>
            <a:endParaRPr lang="en-US" i="1" dirty="0" smtClean="0"/>
          </a:p>
        </p:txBody>
      </p:sp>
      <p:pic>
        <p:nvPicPr>
          <p:cNvPr id="9" name="Picture 4" descr="http://dic.academic.ru/pictures/bse/jpg/027812129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0387" y="1600200"/>
            <a:ext cx="3468037" cy="3997737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5796136" y="5589240"/>
            <a:ext cx="19245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Гинкго</a:t>
            </a:r>
            <a:r>
              <a:rPr lang="ru-RU" dirty="0" smtClean="0"/>
              <a:t> сибирский</a:t>
            </a:r>
          </a:p>
          <a:p>
            <a:pPr algn="ctr"/>
            <a:r>
              <a:rPr lang="en-US" i="1" dirty="0" smtClean="0"/>
              <a:t>Ginkgo </a:t>
            </a:r>
            <a:r>
              <a:rPr lang="en-US" i="1" dirty="0" err="1" smtClean="0"/>
              <a:t>sibirica</a:t>
            </a:r>
            <a:endParaRPr lang="ru-RU" i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Жизненный цикл </a:t>
            </a:r>
            <a:r>
              <a:rPr lang="de-DE" sz="3200" i="1" dirty="0" smtClean="0"/>
              <a:t>Ginkgo </a:t>
            </a:r>
            <a:r>
              <a:rPr lang="de-DE" sz="3200" i="1" dirty="0" err="1" smtClean="0"/>
              <a:t>biloba</a:t>
            </a:r>
            <a:endParaRPr lang="ru-RU" sz="3200" i="1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228184" y="1988840"/>
            <a:ext cx="2915816" cy="4608512"/>
          </a:xfrm>
        </p:spPr>
        <p:txBody>
          <a:bodyPr>
            <a:noAutofit/>
          </a:bodyPr>
          <a:lstStyle/>
          <a:p>
            <a:pPr marL="1588" indent="-1588">
              <a:buNone/>
            </a:pPr>
            <a:r>
              <a:rPr lang="ru-RU" sz="1900" dirty="0" smtClean="0"/>
              <a:t>A – женская особь;</a:t>
            </a:r>
          </a:p>
          <a:p>
            <a:pPr marL="1588" indent="-1588">
              <a:buNone/>
            </a:pPr>
            <a:r>
              <a:rPr lang="ru-RU" sz="1900" dirty="0" smtClean="0"/>
              <a:t>B – мужская особь;</a:t>
            </a:r>
          </a:p>
          <a:p>
            <a:pPr marL="1588" indent="-1588">
              <a:buNone/>
            </a:pPr>
            <a:r>
              <a:rPr lang="ru-RU" sz="1900" dirty="0" smtClean="0"/>
              <a:t>C,</a:t>
            </a:r>
            <a:r>
              <a:rPr lang="en-US" sz="1900" dirty="0" smtClean="0"/>
              <a:t>E</a:t>
            </a:r>
            <a:r>
              <a:rPr lang="ru-RU" sz="1900" dirty="0" smtClean="0"/>
              <a:t> – две яйцеклетки на одном побеге;</a:t>
            </a:r>
          </a:p>
          <a:p>
            <a:pPr marL="1588" indent="-1588">
              <a:buNone/>
            </a:pPr>
            <a:r>
              <a:rPr lang="ru-RU" sz="1900" dirty="0" smtClean="0"/>
              <a:t>D – два зрелых микроспорангия;</a:t>
            </a:r>
          </a:p>
          <a:p>
            <a:pPr marL="1588" indent="-1588">
              <a:buNone/>
            </a:pPr>
            <a:r>
              <a:rPr lang="ru-RU" sz="1900" dirty="0" smtClean="0"/>
              <a:t>F – микроспора;</a:t>
            </a:r>
          </a:p>
          <a:p>
            <a:pPr marL="1588" indent="-1588">
              <a:buNone/>
            </a:pPr>
            <a:r>
              <a:rPr lang="en-US" sz="1900" dirty="0" smtClean="0"/>
              <a:t>G – </a:t>
            </a:r>
            <a:r>
              <a:rPr lang="ru-RU" sz="1900" dirty="0" err="1" smtClean="0"/>
              <a:t>микрогаметофит</a:t>
            </a:r>
            <a:r>
              <a:rPr lang="en-US" sz="1900" dirty="0" smtClean="0"/>
              <a:t>;</a:t>
            </a:r>
          </a:p>
          <a:p>
            <a:pPr marL="1588" indent="-1588">
              <a:buNone/>
            </a:pPr>
            <a:r>
              <a:rPr lang="en-US" sz="1900" dirty="0" smtClean="0"/>
              <a:t>H – </a:t>
            </a:r>
            <a:r>
              <a:rPr lang="ru-RU" sz="1900" dirty="0" smtClean="0"/>
              <a:t>пыльцевая камера семяпочки;</a:t>
            </a:r>
          </a:p>
          <a:p>
            <a:pPr marL="1588" indent="-1588">
              <a:buNone/>
            </a:pPr>
            <a:r>
              <a:rPr lang="ru-RU" sz="1900" dirty="0" smtClean="0"/>
              <a:t>I – эмбрион; </a:t>
            </a:r>
          </a:p>
          <a:p>
            <a:pPr marL="1588" indent="-1588">
              <a:buNone/>
            </a:pPr>
            <a:r>
              <a:rPr lang="en-US" sz="1900" dirty="0" smtClean="0"/>
              <a:t>J </a:t>
            </a:r>
            <a:r>
              <a:rPr lang="ru-RU" sz="1900" dirty="0" smtClean="0"/>
              <a:t>– прорастающее семя.</a:t>
            </a:r>
            <a:endParaRPr lang="ru-RU" sz="1900" dirty="0"/>
          </a:p>
        </p:txBody>
      </p:sp>
      <p:pic>
        <p:nvPicPr>
          <p:cNvPr id="33794" name="Picture 2" descr="http://comenius.susqu.edu/biol/202/archaeplastida/viridiplantae/gymnosperms/ginkgophyta/ginkgo-dittm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828" y="1701328"/>
            <a:ext cx="6064348" cy="468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Систематика класса хвойные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Pinopsida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700" dirty="0" err="1" smtClean="0"/>
              <a:t>Надцарство</a:t>
            </a:r>
            <a:r>
              <a:rPr lang="ru-RU" sz="2700" dirty="0" smtClean="0"/>
              <a:t> - эукариоты (</a:t>
            </a:r>
            <a:r>
              <a:rPr lang="ru-RU" sz="2700" i="1" dirty="0" err="1" smtClean="0"/>
              <a:t>Eukaryota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Царство - Растения (</a:t>
            </a:r>
            <a:r>
              <a:rPr lang="la-Latn" sz="2700" i="1" dirty="0" smtClean="0"/>
              <a:t>Plantae</a:t>
            </a:r>
            <a:r>
              <a:rPr lang="ru-RU" sz="2700" dirty="0" smtClean="0"/>
              <a:t>)</a:t>
            </a:r>
          </a:p>
          <a:p>
            <a:r>
              <a:rPr lang="ru-RU" sz="2700" dirty="0" err="1" smtClean="0"/>
              <a:t>Подцарство</a:t>
            </a:r>
            <a:r>
              <a:rPr lang="ru-RU" sz="2700" dirty="0" smtClean="0"/>
              <a:t> - Высшие растения (</a:t>
            </a:r>
            <a:r>
              <a:rPr lang="la-Latn" sz="2700" i="1" dirty="0" smtClean="0"/>
              <a:t>Streptophyta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Отдел – Голосеменные (</a:t>
            </a:r>
            <a:r>
              <a:rPr lang="en-US" sz="2700" i="1" dirty="0" err="1" smtClean="0"/>
              <a:t>Gymnospermae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Класс хвойные (</a:t>
            </a:r>
            <a:r>
              <a:rPr lang="en-US" sz="2700" i="1" dirty="0" err="1" smtClean="0"/>
              <a:t>Pinopsida</a:t>
            </a:r>
            <a:r>
              <a:rPr lang="ru-RU" sz="2700" dirty="0" smtClean="0"/>
              <a:t>)</a:t>
            </a:r>
          </a:p>
          <a:p>
            <a:pPr lvl="1">
              <a:buNone/>
            </a:pPr>
            <a:r>
              <a:rPr lang="en-US" sz="2300" dirty="0" smtClean="0"/>
              <a:t>- </a:t>
            </a:r>
            <a:r>
              <a:rPr lang="ru-RU" sz="2300" dirty="0" smtClean="0"/>
              <a:t>Подкласс </a:t>
            </a:r>
            <a:r>
              <a:rPr lang="ru-RU" sz="2300" dirty="0" err="1" smtClean="0"/>
              <a:t>кордаитовые</a:t>
            </a:r>
            <a:r>
              <a:rPr lang="ru-RU" sz="2300" dirty="0" smtClean="0"/>
              <a:t> (</a:t>
            </a:r>
            <a:r>
              <a:rPr lang="de-DE" sz="2300" i="1" dirty="0" err="1" smtClean="0"/>
              <a:t>Cordaitidae</a:t>
            </a:r>
            <a:r>
              <a:rPr lang="ru-RU" sz="2300" dirty="0" smtClean="0"/>
              <a:t>)</a:t>
            </a:r>
          </a:p>
          <a:p>
            <a:pPr lvl="1">
              <a:buNone/>
            </a:pPr>
            <a:r>
              <a:rPr lang="en-US" sz="2300" dirty="0" smtClean="0"/>
              <a:t>- </a:t>
            </a:r>
            <a:r>
              <a:rPr lang="ru-RU" sz="2300" dirty="0" smtClean="0"/>
              <a:t>Подкласс хвойные (</a:t>
            </a:r>
            <a:r>
              <a:rPr lang="en-US" sz="2300" i="1" dirty="0" err="1" smtClean="0"/>
              <a:t>Pinidae</a:t>
            </a:r>
            <a:r>
              <a:rPr lang="ru-RU" sz="2300" dirty="0" smtClean="0"/>
              <a:t>)</a:t>
            </a:r>
            <a:endParaRPr lang="ru-RU" sz="23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Подкласс </a:t>
            </a:r>
            <a:r>
              <a:rPr lang="ru-RU" sz="3200" dirty="0" err="1" smtClean="0"/>
              <a:t>кордаитовые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de-DE" sz="3200" i="1" dirty="0" err="1" smtClean="0"/>
              <a:t>Cordaitidae</a:t>
            </a:r>
            <a:endParaRPr lang="ru-RU" sz="32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dic.academic.ru/pictures/enc_biology/plants/ris._4_182.jpg"/>
          <p:cNvPicPr>
            <a:picLocks noChangeAspect="1" noChangeArrowheads="1"/>
          </p:cNvPicPr>
          <p:nvPr/>
        </p:nvPicPr>
        <p:blipFill>
          <a:blip r:embed="rId2" cstate="print"/>
          <a:srcRect b="12530"/>
          <a:stretch>
            <a:fillRect/>
          </a:stretch>
        </p:blipFill>
        <p:spPr bwMode="auto">
          <a:xfrm>
            <a:off x="573426" y="1484784"/>
            <a:ext cx="3638534" cy="4320000"/>
          </a:xfrm>
          <a:prstGeom prst="rect">
            <a:avLst/>
          </a:prstGeom>
          <a:noFill/>
        </p:spPr>
      </p:pic>
      <p:pic>
        <p:nvPicPr>
          <p:cNvPr id="1028" name="Picture 4" descr="&amp;Rcy;&amp;icy;&amp;scy;. 184. &amp;Kcy;&amp;ocy;&amp;rcy;&amp;dcy;&amp;acy;&amp;icy;&amp;tcy;&amp;ocy;&amp;vcy;&amp;ycy;&amp;iecy;: 1 - &amp;rcy;&amp;iecy;&amp;kcy;&amp;ocy;&amp;ncy;&amp;scy;&amp;tcy;&amp;rcy;&amp;ucy;&amp;kcy;&amp;tscy;&amp;icy;&amp;yacy; &amp;ocy;&amp;bcy;&amp;lcy;&amp;icy;&amp;scy;&amp;tcy;&amp;vcy;&amp;iecy;&amp;ncy;&amp;ncy;&amp;ocy;&amp;jcy; &amp;vcy;&amp;iecy;&amp;tcy;&amp;vcy;&amp;icy; &amp;kcy;&amp;ocy;&amp;rcy;&amp;dcy;&amp;acy;&amp;icy;&amp;tcy;&amp;acy; (Cordaites), &amp;ncy;&amp;iecy;&amp;scy;&amp;ucy;&amp;shchcy;&amp;iecy;&amp;jcy; &amp;scy;&amp;ocy;&amp;bcy;&amp;rcy;&amp;acy;&amp;ncy;&amp;icy;&amp;yacy; &amp;mcy;&amp;icy;&amp;kcy;&amp;rcy;&amp;ocy;&amp;scy;&amp;tcy;&amp;rcy;&amp;ocy;&amp;bcy;&amp;icy;&amp;lcy;&amp;ocy;&amp;vcy; &amp;kcy;&amp;ocy;&amp;rcy;&amp;dcy;&amp;acy;&amp;jcy;&amp;acy;&amp;ncy;&amp;tcy;&amp;ucy;&amp;scy;&amp;acy; (Cordaianthus); 2 - &amp;rcy;&amp;iecy;&amp;kcy;&amp;ocy;&amp;ncy;&amp;scy;&amp;tcy;&amp;rcy;&amp;ucy;&amp;kcy;&amp;tscy;&amp;icy;&amp;yacy; &amp;kcy;&amp;ocy;&amp;rcy;&amp;dcy;&amp;acy;&amp;jcy;&amp;acy;&amp;ncy;&amp;tcy;&amp;ucy;&amp;scy;&amp;acy;; 3 - &amp;vcy;&amp;iecy;&amp;rcy;&amp;khcy;&amp;ucy;&amp;shcy;&amp;kcy;&amp;acy; &amp;mcy;&amp;icy;&amp;kcy;&amp;rcy;&amp;ocy;&amp;scy;&amp;pcy;&amp;ocy;&amp;rcy;&amp;ocy;&amp;fcy;&amp;icy;&amp;lcy;&amp;lcy;&amp;acy; &amp;kcy;&amp;ocy;&amp;rcy;&amp;dcy;&amp;acy;&amp;jcy;&amp;acy;&amp;ncy;&amp;tcy;&amp;ucy;&amp;scy;&amp;acy; &amp;scy; &amp;shcy;&amp;iecy;&amp;scy;&amp;tcy;&amp;softcy;&amp;yucy; &amp;mcy;&amp;icy;&amp;kcy;&amp;rcy;&amp;ocy;&amp;scy;&amp;pcy;&amp;ocy;&amp;rcy;&amp;acy;&amp;ncy;&amp;gcy;&amp;icy;&amp;yacy;&amp;mcy;&amp;icy;; 4 - &amp;mcy;&amp;iecy;&amp;gcy;&amp;acy;&amp;scy;&amp;tcy;&amp;rcy;&amp;ocy;&amp;bcy;&amp;icy;&amp;lcy; &amp;kcy;&amp;ocy;&amp;rcy;&amp;dcy;&amp;acy;&amp;jcy;&amp;acy;&amp;ncy;&amp;tcy;&amp;ucy;&amp;scy;&amp;acy; &amp;scy; &amp;tcy;&amp;rcy;&amp;iecy;&amp;mcy;&amp;yacy; &amp;scy;&amp;iecy;&amp;mcy;&amp;yacy;&amp;zcy;&amp;acy;&amp;chcy;&amp;acy;&amp;tcy;&amp;kcy;&amp;acy;&amp;mcy;&amp;icy; &amp;ncy;&amp;acy; &amp;dcy;&amp;lcy;&amp;icy;&amp;ncy;&amp;ncy;&amp;ycy;&amp;khcy; &amp;ncy;&amp;ocy;&amp;zhcy;&amp;kcy;&amp;acy;&amp;kh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84784"/>
            <a:ext cx="3639600" cy="352428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79512" y="5949280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smtClean="0"/>
              <a:t>1 - реконструкция стробила </a:t>
            </a:r>
            <a:r>
              <a:rPr lang="ru-RU" sz="1400" dirty="0" err="1" smtClean="0"/>
              <a:t>кладостробуса</a:t>
            </a:r>
            <a:r>
              <a:rPr lang="ru-RU" sz="1400" dirty="0" smtClean="0"/>
              <a:t> (</a:t>
            </a:r>
            <a:r>
              <a:rPr lang="ru-RU" sz="1400" dirty="0" err="1" smtClean="0"/>
              <a:t>Cladostrobus</a:t>
            </a:r>
            <a:r>
              <a:rPr lang="ru-RU" sz="1400" dirty="0" smtClean="0"/>
              <a:t>); 2 - реконструкция </a:t>
            </a:r>
            <a:r>
              <a:rPr lang="ru-RU" sz="1400" dirty="0" err="1" smtClean="0"/>
              <a:t>кордаитового</a:t>
            </a:r>
            <a:r>
              <a:rPr lang="ru-RU" sz="1400" dirty="0" smtClean="0"/>
              <a:t> растения, обитавшего в зарослях типа современных мангровых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644008" y="5013176"/>
            <a:ext cx="424847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1 - реконструкция облиственной ветви кордаита (</a:t>
            </a:r>
            <a:r>
              <a:rPr lang="ru-RU" sz="1400" dirty="0" err="1" smtClean="0"/>
              <a:t>Cordaites</a:t>
            </a:r>
            <a:r>
              <a:rPr lang="ru-RU" sz="1400" dirty="0" smtClean="0"/>
              <a:t>), несущей собрания </a:t>
            </a:r>
            <a:r>
              <a:rPr lang="ru-RU" sz="1400" dirty="0" err="1" smtClean="0"/>
              <a:t>микростробилов</a:t>
            </a:r>
            <a:r>
              <a:rPr lang="ru-RU" sz="1400" dirty="0" smtClean="0"/>
              <a:t> </a:t>
            </a:r>
            <a:r>
              <a:rPr lang="ru-RU" sz="1400" dirty="0" err="1" smtClean="0"/>
              <a:t>кордайантуса</a:t>
            </a:r>
            <a:r>
              <a:rPr lang="ru-RU" sz="1400" dirty="0" smtClean="0"/>
              <a:t> (</a:t>
            </a:r>
            <a:r>
              <a:rPr lang="ru-RU" sz="1400" dirty="0" err="1" smtClean="0"/>
              <a:t>Cordaianthus</a:t>
            </a:r>
            <a:r>
              <a:rPr lang="ru-RU" sz="1400" dirty="0" smtClean="0"/>
              <a:t>); 2 - реконструкция </a:t>
            </a:r>
            <a:r>
              <a:rPr lang="ru-RU" sz="1400" dirty="0" err="1" smtClean="0"/>
              <a:t>кордайантуса</a:t>
            </a:r>
            <a:r>
              <a:rPr lang="ru-RU" sz="1400" dirty="0" smtClean="0"/>
              <a:t>; 3 - верхушка микроспорофилла </a:t>
            </a:r>
            <a:r>
              <a:rPr lang="ru-RU" sz="1400" dirty="0" err="1" smtClean="0"/>
              <a:t>кордайантуса</a:t>
            </a:r>
            <a:r>
              <a:rPr lang="ru-RU" sz="1400" dirty="0" smtClean="0"/>
              <a:t> с шестью микроспорангиями; 4 - </a:t>
            </a:r>
            <a:r>
              <a:rPr lang="ru-RU" sz="1400" dirty="0" err="1" smtClean="0"/>
              <a:t>мегастробил</a:t>
            </a:r>
            <a:r>
              <a:rPr lang="ru-RU" sz="1400" dirty="0" smtClean="0"/>
              <a:t> </a:t>
            </a:r>
            <a:r>
              <a:rPr lang="ru-RU" sz="1400" dirty="0" err="1" smtClean="0"/>
              <a:t>кордайантуса</a:t>
            </a:r>
            <a:r>
              <a:rPr lang="ru-RU" sz="1400" dirty="0" smtClean="0"/>
              <a:t> с тремя семязачатками на длинных ножках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2" descr="&amp;Icy;&amp;zcy;&amp;ocy;&amp;bcy;&amp;rcy;&amp;acy;&amp;zhcy;&amp;iecy;&amp;ncy;&amp;icy;&amp;iecy; &amp;rcy;&amp;acy;&amp;scy;&amp;tcy;&amp;iecy;&amp;ncy;&amp;icy;&amp;yacy; Pinus sylvestris.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7091" y="1600200"/>
            <a:ext cx="3018817" cy="4525963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331640" y="6093296"/>
            <a:ext cx="23070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Сосна обыкновенная</a:t>
            </a:r>
          </a:p>
          <a:p>
            <a:pPr algn="ctr"/>
            <a:r>
              <a:rPr lang="en-US" i="1" dirty="0" err="1" smtClean="0"/>
              <a:t>Pinus</a:t>
            </a:r>
            <a:r>
              <a:rPr lang="en-US" i="1" dirty="0" smtClean="0"/>
              <a:t> </a:t>
            </a:r>
            <a:r>
              <a:rPr lang="en-US" i="1" dirty="0" err="1" smtClean="0"/>
              <a:t>sylvestris</a:t>
            </a:r>
            <a:endParaRPr lang="en-US" i="1" dirty="0" smtClean="0"/>
          </a:p>
        </p:txBody>
      </p:sp>
      <p:pic>
        <p:nvPicPr>
          <p:cNvPr id="24582" name="Picture 6" descr="&amp;Icy;&amp;zcy;&amp;ocy;&amp;bcy;&amp;rcy;&amp;acy;&amp;zhcy;&amp;iecy;&amp;ncy;&amp;icy;&amp;iecy; &amp;rcy;&amp;acy;&amp;scy;&amp;tcy;&amp;iecy;&amp;ncy;&amp;icy;&amp;yacy; Picea abies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628800"/>
            <a:ext cx="3024336" cy="4536504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5796136" y="6093296"/>
            <a:ext cx="18630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Ель европейская</a:t>
            </a:r>
          </a:p>
          <a:p>
            <a:pPr algn="ctr"/>
            <a:r>
              <a:rPr lang="en-US" i="1" dirty="0" err="1" smtClean="0"/>
              <a:t>Picea</a:t>
            </a:r>
            <a:r>
              <a:rPr lang="en-US" i="1" dirty="0" smtClean="0"/>
              <a:t> </a:t>
            </a:r>
            <a:r>
              <a:rPr lang="en-US" i="1" dirty="0" err="1" smtClean="0"/>
              <a:t>abies</a:t>
            </a:r>
            <a:endParaRPr lang="en-US" i="1" dirty="0" smtClean="0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Подкласс хвойные</a:t>
            </a:r>
            <a:br>
              <a:rPr lang="ru-RU" sz="3200" dirty="0" smtClean="0"/>
            </a:br>
            <a:r>
              <a:rPr lang="en-US" sz="3200" i="1" dirty="0" err="1" smtClean="0"/>
              <a:t>Pinidae</a:t>
            </a:r>
            <a:endParaRPr lang="ru-RU" sz="3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Подкласс хвойные</a:t>
            </a:r>
            <a:br>
              <a:rPr lang="ru-RU" sz="3200" dirty="0" smtClean="0"/>
            </a:br>
            <a:r>
              <a:rPr lang="en-US" sz="3200" i="1" dirty="0" err="1" smtClean="0"/>
              <a:t>Pinidae</a:t>
            </a:r>
            <a:endParaRPr lang="ru-RU" sz="3200" dirty="0"/>
          </a:p>
        </p:txBody>
      </p:sp>
      <p:pic>
        <p:nvPicPr>
          <p:cNvPr id="7170" name="Picture 2" descr="https://facultystaff.richmond.edu/~jhayden/conifers/abies_homolepis_1s.JPG"/>
          <p:cNvPicPr>
            <a:picLocks noChangeAspect="1" noChangeArrowheads="1"/>
          </p:cNvPicPr>
          <p:nvPr/>
        </p:nvPicPr>
        <p:blipFill>
          <a:blip r:embed="rId2" cstate="print"/>
          <a:srcRect b="5652"/>
          <a:stretch>
            <a:fillRect/>
          </a:stretch>
        </p:blipFill>
        <p:spPr bwMode="auto">
          <a:xfrm>
            <a:off x="611560" y="1628800"/>
            <a:ext cx="3319987" cy="4320000"/>
          </a:xfrm>
          <a:prstGeom prst="rect">
            <a:avLst/>
          </a:prstGeom>
          <a:noFill/>
        </p:spPr>
      </p:pic>
      <p:pic>
        <p:nvPicPr>
          <p:cNvPr id="7172" name="Picture 4" descr="http://www.plantarium.ru/dat/plants/1/181/258181_bfe97e9e.jpg"/>
          <p:cNvPicPr>
            <a:picLocks noChangeAspect="1" noChangeArrowheads="1"/>
          </p:cNvPicPr>
          <p:nvPr/>
        </p:nvPicPr>
        <p:blipFill>
          <a:blip r:embed="rId3" cstate="print"/>
          <a:srcRect b="3171"/>
          <a:stretch>
            <a:fillRect/>
          </a:stretch>
        </p:blipFill>
        <p:spPr bwMode="auto">
          <a:xfrm>
            <a:off x="5222270" y="1628800"/>
            <a:ext cx="3318193" cy="4284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76020" y="5949280"/>
            <a:ext cx="3191066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Пихта </a:t>
            </a:r>
            <a:r>
              <a:rPr lang="ru-RU" sz="2300" dirty="0" err="1" smtClean="0"/>
              <a:t>равночешуйчатая</a:t>
            </a:r>
            <a:endParaRPr lang="ru-RU" sz="2300" dirty="0" smtClean="0"/>
          </a:p>
          <a:p>
            <a:pPr algn="ctr"/>
            <a:r>
              <a:rPr lang="de-DE" sz="2300" i="1" dirty="0" err="1" smtClean="0"/>
              <a:t>Abies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homolepis</a:t>
            </a:r>
            <a:endParaRPr lang="ru-RU" sz="23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289167" y="5941149"/>
            <a:ext cx="3184398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Лиственница сибирская</a:t>
            </a:r>
          </a:p>
          <a:p>
            <a:pPr algn="ctr"/>
            <a:r>
              <a:rPr lang="de-DE" sz="2300" i="1" dirty="0" err="1" smtClean="0"/>
              <a:t>Larix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sibirica</a:t>
            </a:r>
            <a:endParaRPr lang="de-DE" sz="2300" i="1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Подкласс хвойные</a:t>
            </a:r>
            <a:br>
              <a:rPr lang="ru-RU" sz="3200" dirty="0" smtClean="0"/>
            </a:br>
            <a:r>
              <a:rPr lang="en-US" sz="3200" i="1" dirty="0" err="1" smtClean="0"/>
              <a:t>Pinidae</a:t>
            </a:r>
            <a:endParaRPr lang="ru-RU" sz="3200" dirty="0"/>
          </a:p>
        </p:txBody>
      </p:sp>
      <p:pic>
        <p:nvPicPr>
          <p:cNvPr id="6146" name="Picture 2" descr="http://www.frischer-windt.de/images/img_5550-ar-w500-h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920" y="1629280"/>
            <a:ext cx="2880000" cy="4320000"/>
          </a:xfrm>
          <a:prstGeom prst="rect">
            <a:avLst/>
          </a:prstGeom>
          <a:noFill/>
        </p:spPr>
      </p:pic>
      <p:pic>
        <p:nvPicPr>
          <p:cNvPr id="6148" name="Picture 4" descr="http://www.plantarium.ru/dat/plants/6/660/168660_51b6b83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628800"/>
            <a:ext cx="2880000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04870" y="5949280"/>
            <a:ext cx="3191066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Пихта </a:t>
            </a:r>
            <a:r>
              <a:rPr lang="ru-RU" sz="2300" dirty="0" err="1" smtClean="0"/>
              <a:t>равночешуйчатая</a:t>
            </a:r>
            <a:endParaRPr lang="ru-RU" sz="2300" dirty="0" smtClean="0"/>
          </a:p>
          <a:p>
            <a:pPr algn="ctr"/>
            <a:r>
              <a:rPr lang="de-DE" sz="2300" i="1" dirty="0" err="1" smtClean="0"/>
              <a:t>Abies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homolepis</a:t>
            </a:r>
            <a:endParaRPr lang="ru-RU" sz="23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148064" y="5941149"/>
            <a:ext cx="3184398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Лиственница сибирская</a:t>
            </a:r>
          </a:p>
          <a:p>
            <a:pPr algn="ctr"/>
            <a:r>
              <a:rPr lang="de-DE" sz="2300" i="1" dirty="0" err="1" smtClean="0"/>
              <a:t>Larix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sibirica</a:t>
            </a:r>
            <a:endParaRPr lang="de-DE" sz="2300" i="1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Подкласс хвойные</a:t>
            </a:r>
            <a:br>
              <a:rPr lang="ru-RU" sz="3200" dirty="0" smtClean="0"/>
            </a:br>
            <a:r>
              <a:rPr lang="en-US" sz="3200" i="1" dirty="0" err="1" smtClean="0"/>
              <a:t>Pinidae</a:t>
            </a:r>
            <a:endParaRPr lang="ru-RU" sz="3200" dirty="0"/>
          </a:p>
        </p:txBody>
      </p:sp>
      <p:pic>
        <p:nvPicPr>
          <p:cNvPr id="5122" name="Picture 2" descr="http://www.plantarium.ru/dat/plants/7/746/249746_562e88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3240000" cy="43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91408" y="5949280"/>
            <a:ext cx="228030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Сосна сибирская</a:t>
            </a:r>
          </a:p>
          <a:p>
            <a:pPr algn="ctr"/>
            <a:r>
              <a:rPr lang="de-DE" sz="2300" i="1" dirty="0" err="1" smtClean="0"/>
              <a:t>Pinus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sibirica</a:t>
            </a:r>
            <a:endParaRPr lang="de-DE" sz="2300" i="1" dirty="0" smtClean="0"/>
          </a:p>
        </p:txBody>
      </p:sp>
      <p:pic>
        <p:nvPicPr>
          <p:cNvPr id="6" name="Picture 8" descr="http://img.readtiger.com/wkp/en/Pedrengo_cedro_nel_parco_Frizzon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440" y="1629280"/>
            <a:ext cx="3240000" cy="4320000"/>
          </a:xfrm>
          <a:prstGeom prst="rect">
            <a:avLst/>
          </a:prstGeom>
          <a:noFill/>
          <a:effectLst/>
        </p:spPr>
      </p:pic>
      <p:sp>
        <p:nvSpPr>
          <p:cNvPr id="7" name="Прямоугольник 6"/>
          <p:cNvSpPr/>
          <p:nvPr/>
        </p:nvSpPr>
        <p:spPr>
          <a:xfrm>
            <a:off x="5661232" y="5949280"/>
            <a:ext cx="2502416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Кедр гималайский</a:t>
            </a:r>
          </a:p>
          <a:p>
            <a:pPr algn="ctr"/>
            <a:r>
              <a:rPr lang="en-US" sz="2300" i="1" dirty="0" err="1" smtClean="0"/>
              <a:t>Cedrus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deodara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Подкласс хвойные</a:t>
            </a:r>
            <a:br>
              <a:rPr lang="ru-RU" sz="3200" dirty="0" smtClean="0"/>
            </a:br>
            <a:r>
              <a:rPr lang="en-US" sz="3200" i="1" dirty="0" err="1" smtClean="0"/>
              <a:t>Pinidae</a:t>
            </a:r>
            <a:endParaRPr lang="ru-RU" sz="3200" dirty="0"/>
          </a:p>
        </p:txBody>
      </p:sp>
      <p:pic>
        <p:nvPicPr>
          <p:cNvPr id="6" name="Picture 2" descr="&amp;Icy;&amp;zcy;&amp;ocy;&amp;bcy;&amp;rcy;&amp;acy;&amp;zhcy;&amp;iecy;&amp;ncy;&amp;icy;&amp;iecy; &amp;rcy;&amp;acy;&amp;scy;&amp;tcy;&amp;iecy;&amp;ncy;&amp;icy;&amp;yacy; Juniperus sabina.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490057"/>
            <a:ext cx="4038600" cy="2746248"/>
          </a:xfrm>
          <a:prstGeom prst="rect">
            <a:avLst/>
          </a:prstGeom>
          <a:noFill/>
          <a:effectLst/>
        </p:spPr>
      </p:pic>
      <p:sp>
        <p:nvSpPr>
          <p:cNvPr id="7" name="Прямоугольник 6"/>
          <p:cNvSpPr/>
          <p:nvPr/>
        </p:nvSpPr>
        <p:spPr>
          <a:xfrm>
            <a:off x="4975050" y="5877272"/>
            <a:ext cx="338490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Можжевельник казацкий</a:t>
            </a:r>
          </a:p>
          <a:p>
            <a:pPr algn="ctr"/>
            <a:r>
              <a:rPr lang="en-US" sz="2300" i="1" dirty="0" err="1" smtClean="0"/>
              <a:t>Juniperus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sabina</a:t>
            </a:r>
            <a:endParaRPr lang="en-US" sz="2300" i="1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1580530" y="5949280"/>
            <a:ext cx="1930785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Тис ягодный</a:t>
            </a:r>
          </a:p>
          <a:p>
            <a:pPr algn="ctr"/>
            <a:r>
              <a:rPr lang="en-US" sz="2300" i="1" dirty="0" err="1" smtClean="0"/>
              <a:t>Taxus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baccata</a:t>
            </a:r>
            <a:r>
              <a:rPr lang="en-US" sz="2300" i="1" dirty="0" smtClean="0"/>
              <a:t> </a:t>
            </a:r>
            <a:endParaRPr lang="en-US" sz="2300" i="1" dirty="0"/>
          </a:p>
        </p:txBody>
      </p:sp>
      <p:pic>
        <p:nvPicPr>
          <p:cNvPr id="10" name="Picture 4" descr="&amp;Icy;&amp;zcy;&amp;ocy;&amp;bcy;&amp;rcy;&amp;acy;&amp;zhcy;&amp;iecy;&amp;ncy;&amp;icy;&amp;iecy; &amp;rcy;&amp;acy;&amp;scy;&amp;tcy;&amp;iecy;&amp;ncy;&amp;icy;&amp;yacy; Taxus baccata.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736" y="1484784"/>
            <a:ext cx="3348372" cy="4464496"/>
          </a:xfrm>
          <a:prstGeom prst="rect">
            <a:avLst/>
          </a:prstGeom>
          <a:noFill/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Строение стробил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6626" name="Picture 2" descr="http://www.maginfo.net.ru/ifoto/19112012_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4196571" cy="4320000"/>
          </a:xfrm>
          <a:prstGeom prst="rect">
            <a:avLst/>
          </a:prstGeom>
          <a:noFill/>
        </p:spPr>
      </p:pic>
      <p:pic>
        <p:nvPicPr>
          <p:cNvPr id="26628" name="Picture 4" descr="http://geoman.ru/books/item/f00/s00/z0000057/pic/00002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628800"/>
            <a:ext cx="3306764" cy="4320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206805" y="5805264"/>
            <a:ext cx="286206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300" dirty="0" smtClean="0"/>
              <a:t>Сосна</a:t>
            </a:r>
          </a:p>
          <a:p>
            <a:pPr algn="ctr"/>
            <a:r>
              <a:rPr lang="de-DE" sz="2300" i="1" dirty="0" err="1" smtClean="0"/>
              <a:t>Pinus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sp</a:t>
            </a:r>
            <a:r>
              <a:rPr lang="de-DE" sz="2300" i="1" dirty="0" smtClean="0"/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910474" y="5805264"/>
            <a:ext cx="178194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300" dirty="0" smtClean="0"/>
              <a:t>Ель</a:t>
            </a:r>
            <a:endParaRPr lang="en-US" sz="2300" dirty="0" smtClean="0"/>
          </a:p>
          <a:p>
            <a:pPr algn="ctr"/>
            <a:r>
              <a:rPr lang="de-DE" sz="2300" i="1" dirty="0" err="1" smtClean="0"/>
              <a:t>Picea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sp</a:t>
            </a:r>
            <a:r>
              <a:rPr lang="de-DE" sz="2300" i="1" dirty="0" smtClean="0"/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Спорофиллы и стробилы голосеменных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177800" indent="-1588">
              <a:buNone/>
            </a:pPr>
            <a:r>
              <a:rPr lang="ru-RU" sz="2300" dirty="0" smtClean="0"/>
              <a:t>А - женская шишка ели;</a:t>
            </a:r>
          </a:p>
          <a:p>
            <a:pPr marL="177800" indent="-1588">
              <a:buNone/>
            </a:pPr>
            <a:r>
              <a:rPr lang="ru-RU" sz="2300" dirty="0" smtClean="0"/>
              <a:t>Б - отдельный мегаспорофилл , или семенная чешуя;</a:t>
            </a:r>
          </a:p>
          <a:p>
            <a:pPr marL="177800" indent="-1588">
              <a:buNone/>
            </a:pPr>
            <a:r>
              <a:rPr lang="ru-RU" sz="2300" dirty="0" smtClean="0"/>
              <a:t>В - </a:t>
            </a:r>
            <a:r>
              <a:rPr lang="ru-RU" sz="2300" dirty="0" err="1" smtClean="0"/>
              <a:t>микростробил</a:t>
            </a:r>
            <a:r>
              <a:rPr lang="ru-RU" sz="2300" dirty="0" smtClean="0"/>
              <a:t> ели;</a:t>
            </a:r>
          </a:p>
          <a:p>
            <a:pPr marL="177800" indent="-1588">
              <a:buNone/>
            </a:pPr>
            <a:r>
              <a:rPr lang="ru-RU" sz="2300" dirty="0" smtClean="0"/>
              <a:t>Г - отдельный микроспорофилл.</a:t>
            </a:r>
          </a:p>
          <a:p>
            <a:pPr marL="177800" indent="-1588">
              <a:buNone/>
            </a:pPr>
            <a:r>
              <a:rPr lang="ru-RU" sz="2300" dirty="0" smtClean="0"/>
              <a:t>1 – мегаспорангии;</a:t>
            </a:r>
          </a:p>
          <a:p>
            <a:pPr marL="177800" indent="-1588">
              <a:buNone/>
            </a:pPr>
            <a:r>
              <a:rPr lang="ru-RU" sz="2300" dirty="0" smtClean="0"/>
              <a:t>2 – микроспорангии.</a:t>
            </a:r>
            <a:endParaRPr lang="ru-RU" sz="2300" dirty="0"/>
          </a:p>
        </p:txBody>
      </p:sp>
      <p:pic>
        <p:nvPicPr>
          <p:cNvPr id="7" name="Рисунок 6" descr="Безимени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413336"/>
            <a:ext cx="3540339" cy="5040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300" b="1" dirty="0" smtClean="0"/>
              <a:t>Строение семязачатка, женского гаметофита и архегониев голосеменных растений</a:t>
            </a:r>
            <a:endParaRPr lang="ru-RU" sz="2300" b="1" dirty="0"/>
          </a:p>
        </p:txBody>
      </p:sp>
      <p:pic>
        <p:nvPicPr>
          <p:cNvPr id="5" name="Picture 2" descr="http://www.medbiol.ru/medbiol/botanica/images/gif-mal/84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4674" y="1412776"/>
            <a:ext cx="5054653" cy="331236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59532" y="4843026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 - продольный разрез зрелого семязачатка сосны</a:t>
            </a:r>
          </a:p>
          <a:p>
            <a:r>
              <a:rPr lang="ru-RU" dirty="0" smtClean="0"/>
              <a:t>Б - продольный разрез его верхушки перед оплодотворением. </a:t>
            </a:r>
          </a:p>
          <a:p>
            <a:r>
              <a:rPr lang="ru-RU" dirty="0" smtClean="0"/>
              <a:t>1 - покров семязачатка, или интегумент , 2 - </a:t>
            </a:r>
            <a:r>
              <a:rPr lang="ru-RU" dirty="0" err="1" smtClean="0"/>
              <a:t>микропиле</a:t>
            </a:r>
            <a:r>
              <a:rPr lang="ru-RU" dirty="0" smtClean="0"/>
              <a:t> , 3 - </a:t>
            </a:r>
            <a:r>
              <a:rPr lang="ru-RU" dirty="0" err="1" smtClean="0"/>
              <a:t>халаза</a:t>
            </a:r>
            <a:r>
              <a:rPr lang="ru-RU" dirty="0" smtClean="0"/>
              <a:t> , 4 - нуцеллус ,</a:t>
            </a:r>
          </a:p>
          <a:p>
            <a:r>
              <a:rPr lang="ru-RU" dirty="0" smtClean="0"/>
              <a:t>5 - женский гаметофит , трансформирующийся в гаплоидный эндосперм,</a:t>
            </a:r>
          </a:p>
          <a:p>
            <a:r>
              <a:rPr lang="ru-RU" dirty="0" smtClean="0"/>
              <a:t>6 - архегоний , 7 - яйцеклетки , 8 - пыльцевые трубки , 9 - ядра спермиев ,</a:t>
            </a:r>
          </a:p>
          <a:p>
            <a:r>
              <a:rPr lang="ru-RU" dirty="0" smtClean="0"/>
              <a:t>10 - ядро пыльцевой трубки . 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908301"/>
            <a:ext cx="8229600" cy="1689051"/>
          </a:xfrm>
        </p:spPr>
        <p:txBody>
          <a:bodyPr>
            <a:noAutofit/>
          </a:bodyPr>
          <a:lstStyle/>
          <a:p>
            <a:pPr marL="88900" indent="14288">
              <a:buNone/>
            </a:pPr>
            <a:r>
              <a:rPr lang="ru-RU" sz="1800" i="1" dirty="0" smtClean="0"/>
              <a:t>Строение и прорастание семени сосны: 1 — строение семени, а — кожура (покров) семени, б — остаток нуцеллуса, в — эндосперм, в середине которого находится зародыш, г — семядоли зародыша, </a:t>
            </a:r>
            <a:r>
              <a:rPr lang="ru-RU" sz="1800" i="1" dirty="0" err="1" smtClean="0"/>
              <a:t>д</a:t>
            </a:r>
            <a:r>
              <a:rPr lang="ru-RU" sz="1800" i="1" dirty="0" smtClean="0"/>
              <a:t> — подсемядольное колено (зачаточный стебель) е — корешок, ж — подвесок;</a:t>
            </a:r>
            <a:endParaRPr lang="en-US" sz="1800" i="1" dirty="0" smtClean="0"/>
          </a:p>
          <a:p>
            <a:pPr marL="88900" indent="14288">
              <a:buNone/>
            </a:pPr>
            <a:r>
              <a:rPr lang="ru-RU" sz="1800" i="1" dirty="0" smtClean="0"/>
              <a:t>2 — прорастание семени сосны, а — кожура семени, б — семядоли, в — подсемядольное колено, г — корень, </a:t>
            </a:r>
            <a:r>
              <a:rPr lang="ru-RU" sz="1800" i="1" dirty="0" err="1" smtClean="0"/>
              <a:t>д</a:t>
            </a:r>
            <a:r>
              <a:rPr lang="ru-RU" sz="1800" i="1" dirty="0" smtClean="0"/>
              <a:t> — побег с первыми листьями.</a:t>
            </a:r>
            <a:endParaRPr lang="ru-RU" sz="1800" dirty="0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5300" y="525636"/>
            <a:ext cx="5613400" cy="412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Класс </a:t>
            </a:r>
            <a:r>
              <a:rPr lang="ru-RU" sz="3200" dirty="0" err="1" smtClean="0"/>
              <a:t>гнетовые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3200" i="1" dirty="0" err="1" smtClean="0"/>
              <a:t>Gnetopsida</a:t>
            </a:r>
            <a:endParaRPr lang="ru-RU" sz="3200" i="1" dirty="0"/>
          </a:p>
        </p:txBody>
      </p:sp>
      <p:sp>
        <p:nvSpPr>
          <p:cNvPr id="15" name="Содержимое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3240000" cy="43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4" descr="http://cdn3-www.webecoist.momtastic.com/assets/uploads/2011/06/7-wonders-flowers-weltwischia-alien-desert-pla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4808" y="1628800"/>
            <a:ext cx="3369600" cy="4320000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65507" y="5941149"/>
            <a:ext cx="3412986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Вельвичия удивительная</a:t>
            </a:r>
          </a:p>
          <a:p>
            <a:pPr algn="ctr"/>
            <a:r>
              <a:rPr lang="de-DE" sz="2300" i="1" dirty="0" err="1" smtClean="0"/>
              <a:t>Welwitschia</a:t>
            </a:r>
            <a:r>
              <a:rPr lang="de-DE" sz="2300" i="1" dirty="0" smtClean="0"/>
              <a:t> </a:t>
            </a:r>
            <a:r>
              <a:rPr lang="de-DE" sz="2300" i="1" dirty="0" err="1" smtClean="0"/>
              <a:t>mirabilis</a:t>
            </a:r>
            <a:endParaRPr lang="ru-RU" sz="2300" i="1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smtClean="0"/>
              <a:t>Класс гнетовые</a:t>
            </a:r>
            <a:br>
              <a:rPr lang="ru-RU" sz="3200" smtClean="0"/>
            </a:br>
            <a:r>
              <a:rPr lang="en-US" sz="3200" i="1" smtClean="0"/>
              <a:t>Gnetopsida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02" name="Picture 2" descr="http://www.plantarium.ru/dat/plants/9/910/96910_ab906d89.jpg"/>
          <p:cNvPicPr>
            <a:picLocks noChangeAspect="1" noChangeArrowheads="1"/>
          </p:cNvPicPr>
          <p:nvPr/>
        </p:nvPicPr>
        <p:blipFill>
          <a:blip r:embed="rId2" cstate="print"/>
          <a:srcRect r="1637"/>
          <a:stretch>
            <a:fillRect/>
          </a:stretch>
        </p:blipFill>
        <p:spPr bwMode="auto">
          <a:xfrm>
            <a:off x="179512" y="1628800"/>
            <a:ext cx="4320480" cy="4320000"/>
          </a:xfrm>
          <a:prstGeom prst="rect">
            <a:avLst/>
          </a:prstGeom>
          <a:noFill/>
        </p:spPr>
      </p:pic>
      <p:pic>
        <p:nvPicPr>
          <p:cNvPr id="51204" name="Picture 4" descr="http://www.plantarium.ru/dat/plants/9/962/252962_b539021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9589" y="1628800"/>
            <a:ext cx="4314901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883397" y="5949280"/>
            <a:ext cx="3377207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Хвойник </a:t>
            </a:r>
            <a:r>
              <a:rPr lang="ru-RU" sz="2300" dirty="0" err="1" smtClean="0"/>
              <a:t>двухколосковый</a:t>
            </a:r>
            <a:endParaRPr lang="ru-RU" sz="2300" dirty="0" smtClean="0"/>
          </a:p>
          <a:p>
            <a:pPr algn="ctr"/>
            <a:r>
              <a:rPr lang="de-DE" sz="2300" i="1" dirty="0" smtClean="0"/>
              <a:t>Ephedra </a:t>
            </a:r>
            <a:r>
              <a:rPr lang="de-DE" sz="2300" i="1" dirty="0" err="1" smtClean="0"/>
              <a:t>distachya</a:t>
            </a:r>
            <a:endParaRPr lang="de-DE" sz="2300" i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813</Words>
  <Application>Microsoft Office PowerPoint</Application>
  <PresentationFormat>Экран (4:3)</PresentationFormat>
  <Paragraphs>148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Times New Roman</vt:lpstr>
      <vt:lpstr>Тема Office</vt:lpstr>
      <vt:lpstr>Систематика отдела Голосеменные (Gymnospermae)</vt:lpstr>
      <vt:lpstr>Редукция гаметофита и преобладание спорофита в цикле развития растений в процессе эволюции условий жизни в процессе исторического развития органического мира</vt:lpstr>
      <vt:lpstr>Систематика отдела Голосеменные (Gymnospermae)</vt:lpstr>
      <vt:lpstr>Класс семенные папоротники (Pteridospermae)</vt:lpstr>
      <vt:lpstr>Порядок кейтониевые (Caytoniales)</vt:lpstr>
      <vt:lpstr>Класс саговниковые (Cycadopsida)</vt:lpstr>
      <vt:lpstr>Класс саговниковые (Cycadopsida)</vt:lpstr>
      <vt:lpstr>Класс саговниковые (Cycadopsida)</vt:lpstr>
      <vt:lpstr>Замия низкая Zamia pumila</vt:lpstr>
      <vt:lpstr>Замия низкая Zamia pumila</vt:lpstr>
      <vt:lpstr>Презентация PowerPoint</vt:lpstr>
      <vt:lpstr>Класс беннетитовые (Bennettitopsida)</vt:lpstr>
      <vt:lpstr>Цикадеоидея этрусков Cycadeoidea etrusca</vt:lpstr>
      <vt:lpstr>Класс гинкговые Ginkgoopsida</vt:lpstr>
      <vt:lpstr>Жизненный цикл Ginkgo biloba</vt:lpstr>
      <vt:lpstr>Систематика класса хвойные (Pinopsida)</vt:lpstr>
      <vt:lpstr>Подкласс кордаитовые Cordaitidae</vt:lpstr>
      <vt:lpstr>Подкласс хвойные Pinidae</vt:lpstr>
      <vt:lpstr>Подкласс хвойные Pinidae</vt:lpstr>
      <vt:lpstr>Подкласс хвойные Pinidae</vt:lpstr>
      <vt:lpstr>Подкласс хвойные Pinidae</vt:lpstr>
      <vt:lpstr>Подкласс хвойные Pinidae</vt:lpstr>
      <vt:lpstr>Строение стробил</vt:lpstr>
      <vt:lpstr>Спорофиллы и стробилы голосеменных</vt:lpstr>
      <vt:lpstr>Строение семязачатка, женского гаметофита и архегониев голосеменных растений</vt:lpstr>
      <vt:lpstr>Презентация PowerPoint</vt:lpstr>
      <vt:lpstr>Класс гнетовые Gnetopsida</vt:lpstr>
      <vt:lpstr>Класс гнетовые Gnetopsida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Систематика Голосеменных (Gymnospérmae)</dc:title>
  <dc:creator>Пользователь</dc:creator>
  <cp:lastModifiedBy>ASUS</cp:lastModifiedBy>
  <cp:revision>61</cp:revision>
  <dcterms:modified xsi:type="dcterms:W3CDTF">2024-01-22T00:31:01Z</dcterms:modified>
</cp:coreProperties>
</file>