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57" r:id="rId4"/>
    <p:sldId id="272" r:id="rId5"/>
    <p:sldId id="262" r:id="rId6"/>
    <p:sldId id="265" r:id="rId7"/>
    <p:sldId id="269" r:id="rId8"/>
    <p:sldId id="268" r:id="rId9"/>
    <p:sldId id="259" r:id="rId10"/>
    <p:sldId id="263" r:id="rId11"/>
    <p:sldId id="258" r:id="rId12"/>
    <p:sldId id="260" r:id="rId13"/>
    <p:sldId id="266" r:id="rId14"/>
    <p:sldId id="271" r:id="rId15"/>
    <p:sldId id="267" r:id="rId16"/>
    <p:sldId id="264" r:id="rId17"/>
    <p:sldId id="261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F12CA-EEFC-44FF-9576-ABEDBC8E1BC5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8466-DF5E-4A74-A208-43BF3356D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1886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F12CA-EEFC-44FF-9576-ABEDBC8E1BC5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8466-DF5E-4A74-A208-43BF3356D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3848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F12CA-EEFC-44FF-9576-ABEDBC8E1BC5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8466-DF5E-4A74-A208-43BF3356D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589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F12CA-EEFC-44FF-9576-ABEDBC8E1BC5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8466-DF5E-4A74-A208-43BF3356D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3059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F12CA-EEFC-44FF-9576-ABEDBC8E1BC5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8466-DF5E-4A74-A208-43BF3356D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038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F12CA-EEFC-44FF-9576-ABEDBC8E1BC5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8466-DF5E-4A74-A208-43BF3356D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142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F12CA-EEFC-44FF-9576-ABEDBC8E1BC5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8466-DF5E-4A74-A208-43BF3356D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009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F12CA-EEFC-44FF-9576-ABEDBC8E1BC5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8466-DF5E-4A74-A208-43BF3356D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290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F12CA-EEFC-44FF-9576-ABEDBC8E1BC5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8466-DF5E-4A74-A208-43BF3356D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917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F12CA-EEFC-44FF-9576-ABEDBC8E1BC5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8466-DF5E-4A74-A208-43BF3356D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0730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F12CA-EEFC-44FF-9576-ABEDBC8E1BC5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8466-DF5E-4A74-A208-43BF3356D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2018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F12CA-EEFC-44FF-9576-ABEDBC8E1BC5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608466-DF5E-4A74-A208-43BF3356D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691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elementy.ru/novosti_nauki/433239/Sovremennye_vysshie_rasteniya_voznikli_v_rezultate_sdviga_ekspressii_genov?ysclid=l8s1gkkzyq85821627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3602037"/>
          </a:xfrm>
        </p:spPr>
        <p:txBody>
          <a:bodyPr>
            <a:normAutofit/>
          </a:bodyPr>
          <a:lstStyle/>
          <a:p>
            <a:r>
              <a:rPr lang="ru-RU" b="1" dirty="0" smtClean="0"/>
              <a:t>Смена ядерных фаз </a:t>
            </a:r>
            <a:br>
              <a:rPr lang="ru-RU" b="1" dirty="0" smtClean="0"/>
            </a:br>
            <a:r>
              <a:rPr lang="ru-RU" b="1" dirty="0" smtClean="0"/>
              <a:t>и место мейоза </a:t>
            </a:r>
            <a:br>
              <a:rPr lang="ru-RU" b="1" dirty="0" smtClean="0"/>
            </a:br>
            <a:r>
              <a:rPr lang="ru-RU" b="1" dirty="0" smtClean="0"/>
              <a:t>в жизненном цикле растений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98214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23089"/>
            <a:ext cx="11027229" cy="609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572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45128" y="0"/>
            <a:ext cx="8501743" cy="6913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36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55521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Есть три типа жизненных циклов эукариот, отличающихся способом чередования гаплоидной и диплоидной фаз.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3402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88869"/>
            <a:ext cx="10515600" cy="4888094"/>
          </a:xfrm>
        </p:spPr>
        <p:txBody>
          <a:bodyPr>
            <a:normAutofit/>
          </a:bodyPr>
          <a:lstStyle/>
          <a:p>
            <a:r>
              <a:rPr lang="ru-RU" dirty="0"/>
              <a:t>Жизненный цикл, где «главная», питающаяся и растущая, стадия, — гаплоидная. В этом случае гаметы образуются митозом — обычным «повседневным» делением, в результате которого каждая клетка дает две себе подобных. Гаметы сливаются в зиготу, которая сразу же делится мейозом, вновь давая гаплоидные клетки. Такой жизненный цикл называется </a:t>
            </a:r>
            <a:r>
              <a:rPr lang="ru-RU" b="1" dirty="0"/>
              <a:t>жизненным циклом с </a:t>
            </a:r>
            <a:r>
              <a:rPr lang="ru-RU" b="1" dirty="0" err="1"/>
              <a:t>зиготической</a:t>
            </a:r>
            <a:r>
              <a:rPr lang="ru-RU" b="1" dirty="0"/>
              <a:t> редукцией</a:t>
            </a:r>
            <a:r>
              <a:rPr lang="ru-RU" dirty="0"/>
              <a:t>. Никаких диплоидных стадий, кроме зиготы, в нем нет.</a:t>
            </a:r>
          </a:p>
          <a:p>
            <a:r>
              <a:rPr lang="ru-RU" dirty="0"/>
              <a:t>Примеры обладателей жизненного цикла с </a:t>
            </a:r>
            <a:r>
              <a:rPr lang="ru-RU" dirty="0" err="1"/>
              <a:t>зиготической</a:t>
            </a:r>
            <a:r>
              <a:rPr lang="ru-RU" dirty="0"/>
              <a:t> редукцией — одноклеточная зеленая водоросль хламидомонада, колониальная зеленая водоросль вольвокс, нитчатая зеленая водоросль </a:t>
            </a:r>
            <a:r>
              <a:rPr lang="ru-RU" dirty="0" err="1" smtClean="0"/>
              <a:t>улотрикс</a:t>
            </a:r>
            <a:r>
              <a:rPr lang="ru-RU" dirty="0" smtClean="0"/>
              <a:t>.</a:t>
            </a:r>
            <a:endParaRPr lang="ru-RU" dirty="0"/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58281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1905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-78377"/>
            <a:ext cx="9716589" cy="701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2113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171" y="124120"/>
            <a:ext cx="10417629" cy="708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3184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9201" y="0"/>
            <a:ext cx="9731828" cy="693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133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086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97577"/>
            <a:ext cx="10515600" cy="4879386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Жизненный цикл, в котором есть </a:t>
            </a:r>
            <a:r>
              <a:rPr lang="ru-RU" i="1" dirty="0"/>
              <a:t>две</a:t>
            </a:r>
            <a:r>
              <a:rPr lang="ru-RU" dirty="0"/>
              <a:t> питающихся и растущих стадии — одна гаплоидная, а другая диплоидная. В этом случае некоторые клетки диплоидного организма делятся мейозом, но дают не гаметы, а споры — гаплоидные клетки, любая из которых может дать новый организм без оплодотворения, то есть ни с кем не сливаясь. Из споры вырастает гаплоидный организм, который образует гаметы путем обычного деления — митоза. Из слившихся гамет образуется зигота, дающая диплоидный организм, после чего цикл повторяется. Такой жизненный цикл называется </a:t>
            </a:r>
            <a:r>
              <a:rPr lang="ru-RU" b="1" dirty="0"/>
              <a:t>жизненным циклом со </a:t>
            </a:r>
            <a:r>
              <a:rPr lang="ru-RU" b="1" dirty="0" err="1"/>
              <a:t>спорической</a:t>
            </a:r>
            <a:r>
              <a:rPr lang="ru-RU" b="1" dirty="0"/>
              <a:t> </a:t>
            </a:r>
            <a:r>
              <a:rPr lang="ru-RU" b="1" dirty="0" smtClean="0"/>
              <a:t>редукцией</a:t>
            </a:r>
            <a:r>
              <a:rPr lang="ru-RU" dirty="0" smtClean="0"/>
              <a:t>. Примеры </a:t>
            </a:r>
            <a:r>
              <a:rPr lang="ru-RU" dirty="0"/>
              <a:t>его обладателей — </a:t>
            </a:r>
            <a:r>
              <a:rPr lang="ru-RU" dirty="0" smtClean="0"/>
              <a:t>в мире животных -одноклеточные</a:t>
            </a:r>
            <a:r>
              <a:rPr lang="ru-RU" dirty="0"/>
              <a:t> </a:t>
            </a:r>
            <a:r>
              <a:rPr lang="ru-RU" dirty="0" smtClean="0"/>
              <a:t>фораминиферы (раковинные амебы), в мире растений - пластинчатая </a:t>
            </a:r>
            <a:r>
              <a:rPr lang="ru-RU" dirty="0"/>
              <a:t>зеленая водоросль </a:t>
            </a:r>
            <a:r>
              <a:rPr lang="ru-RU" dirty="0" smtClean="0"/>
              <a:t>ульва</a:t>
            </a:r>
            <a:r>
              <a:rPr lang="ru-RU" dirty="0"/>
              <a:t> и все высшие растения.</a:t>
            </a:r>
          </a:p>
        </p:txBody>
      </p:sp>
    </p:spTree>
    <p:extLst>
      <p:ext uri="{BB962C8B-B14F-4D97-AF65-F5344CB8AC3E}">
        <p14:creationId xmlns:p14="http://schemas.microsoft.com/office/powerpoint/2010/main" val="2205246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5517" y="1027906"/>
            <a:ext cx="10490905" cy="4197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8173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5471" y="233220"/>
            <a:ext cx="8779001" cy="640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719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68433" y="470263"/>
            <a:ext cx="8151223" cy="596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5396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21229"/>
            <a:ext cx="10515600" cy="5170714"/>
          </a:xfrm>
        </p:spPr>
        <p:txBody>
          <a:bodyPr/>
          <a:lstStyle/>
          <a:p>
            <a:r>
              <a:rPr lang="ru-RU" dirty="0"/>
              <a:t>Жизненный цикл, где питающаяся и растущая стадия — диплоидная. В этом случае зигота делится митозом, давая диплоидные клетки, а мейоз происходит только при образовании гамет. Такой жизненный цикл называется </a:t>
            </a:r>
            <a:r>
              <a:rPr lang="ru-RU" b="1" dirty="0"/>
              <a:t>жизненным циклом с гаметической редукцией</a:t>
            </a:r>
            <a:r>
              <a:rPr lang="ru-RU" dirty="0"/>
              <a:t>. Все стадии, кроме гамет, в нем диплоидные.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Примеры </a:t>
            </a:r>
            <a:r>
              <a:rPr lang="ru-RU" dirty="0"/>
              <a:t>обладателей жизненного цикла с гаметической редукцией — бурая водоросль фукус и все многоклеточные животные, включая, разумеется, и человека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34934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1314" y="0"/>
            <a:ext cx="7032172" cy="6913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107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8574" y="0"/>
            <a:ext cx="74348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9279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674" y="365125"/>
            <a:ext cx="8281851" cy="6211389"/>
          </a:xfrm>
        </p:spPr>
      </p:pic>
    </p:spTree>
    <p:extLst>
      <p:ext uri="{BB962C8B-B14F-4D97-AF65-F5344CB8AC3E}">
        <p14:creationId xmlns:p14="http://schemas.microsoft.com/office/powerpoint/2010/main" val="29954981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727904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Современные </a:t>
            </a:r>
            <a:r>
              <a:rPr lang="ru-RU" b="1" dirty="0"/>
              <a:t>высшие растения возникли в результате сдвига экспрессии генов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920343"/>
            <a:ext cx="10515600" cy="1256620"/>
          </a:xfrm>
        </p:spPr>
        <p:txBody>
          <a:bodyPr/>
          <a:lstStyle/>
          <a:p>
            <a:r>
              <a:rPr lang="ru-RU" dirty="0" smtClean="0">
                <a:hlinkClick r:id="rId2"/>
              </a:rPr>
              <a:t>Современные высшие растения возникли в результате сдвига экспрессии генов • Сергей Ястребов • Новости науки на «Элементах» • Ботаника, Эволюция, Генетика (elementy.ru)</a:t>
            </a: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016691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71</Words>
  <Application>Microsoft Office PowerPoint</Application>
  <PresentationFormat>Широкоэкранный</PresentationFormat>
  <Paragraphs>13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Тема Office</vt:lpstr>
      <vt:lpstr>Смена ядерных фаз  и место мейоза  в жизненном цикле растений</vt:lpstr>
      <vt:lpstr>Презентация PowerPoint</vt:lpstr>
      <vt:lpstr>Презентация PowerPoint</vt:lpstr>
      <vt:lpstr>Есть три типа жизненных циклов эукариот, отличающихся способом чередования гаплоидной и диплоидной фаз.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Современные высшие растения возникли в результате сдвига экспрессии генов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Смена ядерных фаз и место мейоза в жизненном цикле растений</dc:title>
  <dc:creator>ASUS</dc:creator>
  <cp:lastModifiedBy>ASUS</cp:lastModifiedBy>
  <cp:revision>11</cp:revision>
  <dcterms:created xsi:type="dcterms:W3CDTF">2022-10-03T00:27:45Z</dcterms:created>
  <dcterms:modified xsi:type="dcterms:W3CDTF">2023-09-05T23:33:55Z</dcterms:modified>
</cp:coreProperties>
</file>