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sldIdLst>
    <p:sldId id="256" r:id="rId2"/>
    <p:sldId id="258" r:id="rId3"/>
    <p:sldId id="259" r:id="rId4"/>
    <p:sldId id="271" r:id="rId5"/>
    <p:sldId id="260" r:id="rId6"/>
    <p:sldId id="272" r:id="rId7"/>
    <p:sldId id="261" r:id="rId8"/>
    <p:sldId id="262" r:id="rId9"/>
    <p:sldId id="263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64" r:id="rId25"/>
    <p:sldId id="265" r:id="rId26"/>
    <p:sldId id="266" r:id="rId27"/>
    <p:sldId id="267" r:id="rId28"/>
    <p:sldId id="268" r:id="rId29"/>
    <p:sldId id="270" r:id="rId30"/>
    <p:sldId id="287" r:id="rId31"/>
    <p:sldId id="288" r:id="rId32"/>
    <p:sldId id="289" r:id="rId33"/>
    <p:sldId id="290" r:id="rId34"/>
    <p:sldId id="291" r:id="rId35"/>
    <p:sldId id="292" r:id="rId36"/>
    <p:sldId id="29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66FFFF"/>
    <a:srgbClr val="66FF99"/>
    <a:srgbClr val="66FF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B38F83-30EA-4190-AD68-5F6D5D7A61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67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76AF65-C955-4B23-9EFF-0DA70459FE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74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EF15EE-4977-4AD9-9154-27E2D5D50B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448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54DA44-1CF4-4080-9676-F31B9B767C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144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78E114-F369-4469-9A57-F38DA2F7F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116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072330-E629-4F6A-ADBB-7486F6DE56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47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50F7CF-8E9F-40BC-B45A-D7ABC61DB7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120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444441-2843-476B-A72C-248AEEA38B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032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71BE5A-0FFB-4C6C-849A-9B7DEE8797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23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C5EFA6-AEC4-471C-A6E1-46BB345645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78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35E938-BFF9-4FF4-8558-15DB3CCD8A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927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04D9AE4-CD34-47AD-BAD5-C3F4E61CA7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020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/>
              <a:t>ЦАРСТВО ГРИБЫ</a:t>
            </a:r>
            <a:br>
              <a:rPr lang="ru-RU" b="1" dirty="0" smtClean="0"/>
            </a:b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FUNGI (MYCOTA)</a:t>
            </a:r>
            <a:endParaRPr lang="ru-RU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609600"/>
          </a:xfrm>
        </p:spPr>
        <p:txBody>
          <a:bodyPr/>
          <a:lstStyle/>
          <a:p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457200"/>
          </a:xfrm>
        </p:spPr>
        <p:txBody>
          <a:bodyPr/>
          <a:lstStyle/>
          <a:p>
            <a:r>
              <a:rPr lang="ru-RU" sz="2400" b="1" smtClean="0"/>
              <a:t>I. История изучения грибов</a:t>
            </a:r>
            <a:endParaRPr lang="ru-RU" smtClean="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14282" y="857232"/>
            <a:ext cx="8610600" cy="5543056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sz="1400" b="1" dirty="0" smtClean="0"/>
              <a:t>III </a:t>
            </a:r>
            <a:r>
              <a:rPr lang="ru-RU" sz="1400" b="1" dirty="0"/>
              <a:t>в. до н.э</a:t>
            </a:r>
            <a:r>
              <a:rPr lang="ru-RU" sz="1400" dirty="0"/>
              <a:t>. - </a:t>
            </a:r>
            <a:r>
              <a:rPr lang="ru-RU" sz="1400" b="1" i="1" dirty="0"/>
              <a:t>Теофраст</a:t>
            </a:r>
            <a:r>
              <a:rPr lang="ru-RU" sz="1400" dirty="0"/>
              <a:t> - первая книга о </a:t>
            </a:r>
            <a:r>
              <a:rPr lang="ru-RU" sz="1400" dirty="0" smtClean="0"/>
              <a:t>грибах. В ней описывались шампиньоны, сморчки, трюфели. «</a:t>
            </a:r>
            <a:r>
              <a:rPr lang="ru-RU" sz="1400" dirty="0" err="1" smtClean="0"/>
              <a:t>Микос</a:t>
            </a:r>
            <a:r>
              <a:rPr lang="ru-RU" sz="1400" dirty="0" smtClean="0"/>
              <a:t>» - шампиньоны (микология). «</a:t>
            </a:r>
            <a:r>
              <a:rPr lang="ru-RU" sz="1400" dirty="0" err="1" smtClean="0"/>
              <a:t>Фунги</a:t>
            </a:r>
            <a:r>
              <a:rPr lang="ru-RU" sz="1400" dirty="0" smtClean="0"/>
              <a:t>» (лат. «</a:t>
            </a:r>
            <a:r>
              <a:rPr lang="ru-RU" sz="1400" dirty="0" err="1" smtClean="0"/>
              <a:t>фунгус</a:t>
            </a:r>
            <a:r>
              <a:rPr lang="ru-RU" sz="1400" dirty="0" smtClean="0"/>
              <a:t>» – грибы).</a:t>
            </a:r>
            <a:endParaRPr lang="ru-RU" sz="1400" dirty="0"/>
          </a:p>
          <a:p>
            <a:pPr>
              <a:lnSpc>
                <a:spcPct val="110000"/>
              </a:lnSpc>
            </a:pPr>
            <a:r>
              <a:rPr lang="en-US" sz="1400" b="1" dirty="0"/>
              <a:t>I </a:t>
            </a:r>
            <a:r>
              <a:rPr lang="ru-RU" sz="1400" b="1" dirty="0"/>
              <a:t>в. н.э</a:t>
            </a:r>
            <a:r>
              <a:rPr lang="ru-RU" sz="1400" dirty="0"/>
              <a:t>. 	</a:t>
            </a:r>
            <a:r>
              <a:rPr lang="en-US" sz="1400" dirty="0"/>
              <a:t>- </a:t>
            </a:r>
            <a:r>
              <a:rPr lang="ru-RU" sz="1400" b="1" i="1" dirty="0" err="1" smtClean="0"/>
              <a:t>Диоскорид</a:t>
            </a:r>
            <a:r>
              <a:rPr lang="ru-RU" sz="1400" b="1" i="1" dirty="0" smtClean="0"/>
              <a:t>, </a:t>
            </a:r>
            <a:r>
              <a:rPr lang="ru-RU" sz="1400" b="1" i="1" dirty="0"/>
              <a:t>Аристотель</a:t>
            </a:r>
            <a:r>
              <a:rPr lang="ru-RU" sz="1400" dirty="0"/>
              <a:t> (</a:t>
            </a:r>
            <a:r>
              <a:rPr lang="ru-RU" sz="1400" dirty="0" smtClean="0"/>
              <a:t>описание грибов (съедобные, ядовитые, лечебные)</a:t>
            </a:r>
          </a:p>
          <a:p>
            <a:pPr>
              <a:lnSpc>
                <a:spcPct val="110000"/>
              </a:lnSpc>
            </a:pPr>
            <a:r>
              <a:rPr lang="ru-RU" sz="1400" b="1" i="1" dirty="0" smtClean="0"/>
              <a:t>	Плиний Старший</a:t>
            </a:r>
            <a:r>
              <a:rPr lang="ru-RU" sz="1400" dirty="0" smtClean="0"/>
              <a:t> (классификация: съедобные и ядовитые)</a:t>
            </a:r>
          </a:p>
          <a:p>
            <a:pPr>
              <a:lnSpc>
                <a:spcPct val="110000"/>
              </a:lnSpc>
            </a:pPr>
            <a:r>
              <a:rPr lang="ru-RU" sz="1400" dirty="0" smtClean="0"/>
              <a:t>	</a:t>
            </a:r>
            <a:r>
              <a:rPr lang="ru-RU" sz="1400" b="1" i="1" dirty="0" smtClean="0"/>
              <a:t>Римский император Клавдий </a:t>
            </a:r>
            <a:r>
              <a:rPr lang="ru-RU" sz="1400" dirty="0" smtClean="0"/>
              <a:t>отравлен женой </a:t>
            </a:r>
            <a:r>
              <a:rPr lang="ru-RU" sz="1400" dirty="0" err="1" smtClean="0"/>
              <a:t>Агриппиной</a:t>
            </a:r>
            <a:r>
              <a:rPr lang="ru-RU" sz="1400" dirty="0" smtClean="0"/>
              <a:t> </a:t>
            </a:r>
            <a:endParaRPr lang="ru-RU" sz="1400" dirty="0"/>
          </a:p>
          <a:p>
            <a:pPr>
              <a:lnSpc>
                <a:spcPct val="110000"/>
              </a:lnSpc>
            </a:pPr>
            <a:r>
              <a:rPr lang="en-US" sz="1400" b="1" dirty="0"/>
              <a:t>XVI</a:t>
            </a:r>
            <a:r>
              <a:rPr lang="ru-RU" sz="1400" b="1" dirty="0"/>
              <a:t> в.</a:t>
            </a:r>
            <a:r>
              <a:rPr lang="ru-RU" sz="1400" dirty="0"/>
              <a:t> 	- Русь - "грибы" (от древнеславянского "</a:t>
            </a:r>
            <a:r>
              <a:rPr lang="ru-RU" sz="1400" dirty="0" err="1"/>
              <a:t>гърб</a:t>
            </a:r>
            <a:r>
              <a:rPr lang="ru-RU" sz="1400" dirty="0"/>
              <a:t>» - «горб»). </a:t>
            </a:r>
          </a:p>
          <a:p>
            <a:pPr>
              <a:lnSpc>
                <a:spcPct val="110000"/>
              </a:lnSpc>
            </a:pPr>
            <a:r>
              <a:rPr lang="ru-RU" sz="1400" dirty="0"/>
              <a:t>	- </a:t>
            </a:r>
            <a:r>
              <a:rPr lang="ru-RU" sz="1400" dirty="0" smtClean="0"/>
              <a:t>австрийский ботаник </a:t>
            </a:r>
            <a:r>
              <a:rPr lang="ru-RU" sz="1400" b="1" i="1" dirty="0" err="1" smtClean="0"/>
              <a:t>Клузиус</a:t>
            </a:r>
            <a:r>
              <a:rPr lang="ru-RU" sz="1400" dirty="0" smtClean="0"/>
              <a:t> </a:t>
            </a:r>
            <a:r>
              <a:rPr lang="ru-RU" sz="1400" dirty="0"/>
              <a:t>- описал 100 </a:t>
            </a:r>
            <a:r>
              <a:rPr lang="ru-RU" sz="1400" dirty="0" smtClean="0"/>
              <a:t>видов с хорошими 	изображениями 	 	(«Кодекс </a:t>
            </a:r>
            <a:r>
              <a:rPr lang="ru-RU" sz="1400" dirty="0" err="1" smtClean="0"/>
              <a:t>Клузиуса</a:t>
            </a:r>
            <a:r>
              <a:rPr lang="ru-RU" sz="1400" dirty="0" smtClean="0"/>
              <a:t>»).</a:t>
            </a:r>
            <a:endParaRPr lang="ru-RU" sz="1400" dirty="0"/>
          </a:p>
          <a:p>
            <a:pPr>
              <a:lnSpc>
                <a:spcPct val="110000"/>
              </a:lnSpc>
            </a:pPr>
            <a:r>
              <a:rPr lang="en-US" sz="1400" b="1" dirty="0"/>
              <a:t>XVII</a:t>
            </a:r>
            <a:r>
              <a:rPr lang="ru-RU" sz="1400" b="1" dirty="0"/>
              <a:t> в</a:t>
            </a:r>
            <a:r>
              <a:rPr lang="ru-RU" sz="1400" dirty="0"/>
              <a:t>. 	- </a:t>
            </a:r>
            <a:r>
              <a:rPr lang="ru-RU" sz="1400" b="1" i="1" dirty="0"/>
              <a:t>Р</a:t>
            </a:r>
            <a:r>
              <a:rPr lang="ru-RU" sz="1400" b="1" i="1" dirty="0" smtClean="0"/>
              <a:t>. Гук</a:t>
            </a:r>
            <a:r>
              <a:rPr lang="ru-RU" sz="1400" b="1" i="1" dirty="0"/>
              <a:t>, М</a:t>
            </a:r>
            <a:r>
              <a:rPr lang="ru-RU" sz="1400" b="1" i="1" dirty="0" smtClean="0"/>
              <a:t>. </a:t>
            </a:r>
            <a:r>
              <a:rPr lang="ru-RU" sz="1400" b="1" i="1" dirty="0" err="1" smtClean="0"/>
              <a:t>Мальпиги</a:t>
            </a:r>
            <a:r>
              <a:rPr lang="ru-RU" sz="1400" dirty="0" smtClean="0"/>
              <a:t> </a:t>
            </a:r>
            <a:r>
              <a:rPr lang="ru-RU" sz="1400" dirty="0"/>
              <a:t>- ржавчинные </a:t>
            </a:r>
            <a:r>
              <a:rPr lang="ru-RU" sz="1400" dirty="0" smtClean="0"/>
              <a:t>грибы (видоизменения листа)</a:t>
            </a:r>
            <a:endParaRPr lang="ru-RU" sz="1400" dirty="0"/>
          </a:p>
          <a:p>
            <a:pPr>
              <a:lnSpc>
                <a:spcPct val="110000"/>
              </a:lnSpc>
            </a:pPr>
            <a:r>
              <a:rPr lang="en-US" sz="1400" b="1" dirty="0"/>
              <a:t>XVIII</a:t>
            </a:r>
            <a:r>
              <a:rPr lang="ru-RU" sz="1400" b="1" dirty="0"/>
              <a:t> в.</a:t>
            </a:r>
            <a:r>
              <a:rPr lang="ru-RU" sz="1400" dirty="0"/>
              <a:t> 	- 1729 г. </a:t>
            </a:r>
            <a:r>
              <a:rPr lang="ru-RU" sz="1400" dirty="0" smtClean="0"/>
              <a:t>– итальянский ученый </a:t>
            </a:r>
            <a:r>
              <a:rPr lang="ru-RU" sz="1400" b="1" i="1" dirty="0"/>
              <a:t>А</a:t>
            </a:r>
            <a:r>
              <a:rPr lang="ru-RU" sz="1400" b="1" i="1" dirty="0" smtClean="0"/>
              <a:t>. </a:t>
            </a:r>
            <a:r>
              <a:rPr lang="ru-RU" sz="1400" b="1" i="1" dirty="0" err="1" smtClean="0"/>
              <a:t>Микели</a:t>
            </a:r>
            <a:r>
              <a:rPr lang="ru-RU" sz="1400" dirty="0" smtClean="0"/>
              <a:t> </a:t>
            </a:r>
            <a:r>
              <a:rPr lang="ru-RU" sz="1400" dirty="0"/>
              <a:t>(споры, как семена </a:t>
            </a:r>
            <a:r>
              <a:rPr lang="ru-RU" sz="1400" dirty="0" smtClean="0"/>
              <a:t>грибов, 	служащие для 	размножения); </a:t>
            </a:r>
            <a:endParaRPr lang="ru-RU" sz="1400" dirty="0"/>
          </a:p>
          <a:p>
            <a:pPr algn="just">
              <a:lnSpc>
                <a:spcPct val="110000"/>
              </a:lnSpc>
            </a:pPr>
            <a:r>
              <a:rPr lang="ru-RU" sz="1400" dirty="0"/>
              <a:t>	- 1753 г. - </a:t>
            </a:r>
            <a:r>
              <a:rPr lang="ru-RU" sz="1400" b="1" i="1" dirty="0"/>
              <a:t>Карл Линней</a:t>
            </a:r>
            <a:r>
              <a:rPr lang="ru-RU" sz="1400" dirty="0"/>
              <a:t> </a:t>
            </a:r>
            <a:r>
              <a:rPr lang="ru-RU" sz="1400" dirty="0" smtClean="0"/>
              <a:t>– описал 95 видов грибов. Грибы </a:t>
            </a:r>
            <a:r>
              <a:rPr lang="ru-RU" sz="1400" dirty="0"/>
              <a:t>- полипы или растения? </a:t>
            </a:r>
          </a:p>
          <a:p>
            <a:pPr>
              <a:lnSpc>
                <a:spcPct val="110000"/>
              </a:lnSpc>
            </a:pPr>
            <a:r>
              <a:rPr lang="ru-RU" sz="1400" dirty="0"/>
              <a:t>	   </a:t>
            </a:r>
            <a:r>
              <a:rPr lang="ru-RU" sz="1400" b="1" i="1" dirty="0"/>
              <a:t>"порядок грибов </a:t>
            </a:r>
            <a:r>
              <a:rPr lang="ru-RU" sz="1400" b="1" i="1" u="sng" dirty="0"/>
              <a:t>хаос</a:t>
            </a:r>
            <a:r>
              <a:rPr lang="ru-RU" sz="1400" b="1" i="1" dirty="0"/>
              <a:t> есть".</a:t>
            </a:r>
            <a:endParaRPr lang="ru-RU" sz="1400" dirty="0"/>
          </a:p>
          <a:p>
            <a:pPr algn="just">
              <a:lnSpc>
                <a:spcPct val="110000"/>
              </a:lnSpc>
            </a:pPr>
            <a:r>
              <a:rPr lang="ru-RU" sz="1400" dirty="0"/>
              <a:t>	- 1778 г. - </a:t>
            </a:r>
            <a:r>
              <a:rPr lang="ru-RU" sz="1400" b="1" i="1" dirty="0" err="1"/>
              <a:t>Хедвиг</a:t>
            </a:r>
            <a:r>
              <a:rPr lang="ru-RU" sz="1400" b="1" i="1" dirty="0"/>
              <a:t> </a:t>
            </a:r>
            <a:r>
              <a:rPr lang="ru-RU" sz="1400" dirty="0"/>
              <a:t>(предложил термин «споры»).</a:t>
            </a:r>
          </a:p>
          <a:p>
            <a:pPr algn="just">
              <a:lnSpc>
                <a:spcPct val="110000"/>
              </a:lnSpc>
            </a:pPr>
            <a:r>
              <a:rPr lang="ru-RU" sz="1400" dirty="0"/>
              <a:t>	- </a:t>
            </a:r>
            <a:r>
              <a:rPr lang="ru-RU" sz="1400" b="1" i="1" dirty="0" err="1"/>
              <a:t>Дютроше</a:t>
            </a:r>
            <a:r>
              <a:rPr lang="ru-RU" sz="1400" dirty="0"/>
              <a:t> - шляпочные грибы - плоды грибницы, скрытой под землей.</a:t>
            </a:r>
          </a:p>
          <a:p>
            <a:pPr algn="just">
              <a:lnSpc>
                <a:spcPct val="110000"/>
              </a:lnSpc>
            </a:pPr>
            <a:r>
              <a:rPr lang="en-US" sz="1400" b="1" dirty="0"/>
              <a:t>XIX </a:t>
            </a:r>
            <a:r>
              <a:rPr lang="ru-RU" sz="1400" b="1" dirty="0"/>
              <a:t>в.</a:t>
            </a:r>
            <a:r>
              <a:rPr lang="ru-RU" sz="1400" dirty="0"/>
              <a:t> 	- 1832 г. - </a:t>
            </a:r>
            <a:r>
              <a:rPr lang="ru-RU" sz="1400" b="1" i="1" dirty="0" err="1"/>
              <a:t>Элиас</a:t>
            </a:r>
            <a:r>
              <a:rPr lang="ru-RU" sz="1400" b="1" i="1" dirty="0"/>
              <a:t> </a:t>
            </a:r>
            <a:r>
              <a:rPr lang="ru-RU" sz="1400" b="1" i="1" dirty="0" err="1"/>
              <a:t>Магнус</a:t>
            </a:r>
            <a:r>
              <a:rPr lang="ru-RU" sz="1400" b="1" i="1" dirty="0"/>
              <a:t> Фриз</a:t>
            </a:r>
            <a:r>
              <a:rPr lang="ru-RU" sz="1400" dirty="0"/>
              <a:t> - грибы - причина болезней растений. </a:t>
            </a:r>
          </a:p>
          <a:p>
            <a:pPr algn="just">
              <a:lnSpc>
                <a:spcPct val="110000"/>
              </a:lnSpc>
            </a:pPr>
            <a:r>
              <a:rPr lang="ru-RU" sz="1400" dirty="0"/>
              <a:t>	   Грибы - отдельное царство</a:t>
            </a:r>
            <a:r>
              <a:rPr lang="ru-RU" sz="1400" dirty="0" smtClean="0"/>
              <a:t>. С 1821-1832 гг. «Система микологии» (описано несколько тысяч 	видов грибов, создан фундамент для последующего развития микологии, как самостоятельной 	науки)</a:t>
            </a:r>
          </a:p>
          <a:p>
            <a:pPr algn="just">
              <a:lnSpc>
                <a:spcPct val="110000"/>
              </a:lnSpc>
            </a:pPr>
            <a:r>
              <a:rPr lang="ru-RU" sz="1400" dirty="0" smtClean="0"/>
              <a:t> </a:t>
            </a:r>
            <a:r>
              <a:rPr lang="en-US" sz="1400" b="1" dirty="0" smtClean="0"/>
              <a:t>XX </a:t>
            </a:r>
            <a:r>
              <a:rPr lang="ru-RU" sz="1400" b="1" dirty="0"/>
              <a:t>в.</a:t>
            </a:r>
            <a:r>
              <a:rPr lang="ru-RU" sz="1400" b="1" i="1" dirty="0"/>
              <a:t> 	</a:t>
            </a:r>
            <a:r>
              <a:rPr lang="ru-RU" sz="1400" dirty="0"/>
              <a:t>- </a:t>
            </a:r>
            <a:r>
              <a:rPr lang="ru-RU" sz="1400" b="1" i="1" dirty="0" smtClean="0"/>
              <a:t>М.И. Воронин (1838-1903) </a:t>
            </a:r>
            <a:r>
              <a:rPr lang="ru-RU" sz="1400" dirty="0" smtClean="0"/>
              <a:t>– отец русской микологии (хищные и паразитические грибы)</a:t>
            </a:r>
          </a:p>
          <a:p>
            <a:pPr algn="just">
              <a:lnSpc>
                <a:spcPct val="110000"/>
              </a:lnSpc>
            </a:pPr>
            <a:r>
              <a:rPr lang="ru-RU" sz="1400" dirty="0" smtClean="0"/>
              <a:t>	-1933 </a:t>
            </a:r>
            <a:r>
              <a:rPr lang="ru-RU" sz="1400" dirty="0"/>
              <a:t>г. - </a:t>
            </a:r>
            <a:r>
              <a:rPr lang="ru-RU" sz="1400" b="1" i="1" dirty="0"/>
              <a:t>А.А</a:t>
            </a:r>
            <a:r>
              <a:rPr lang="ru-RU" sz="1400" b="1" i="1" dirty="0" smtClean="0"/>
              <a:t>. </a:t>
            </a:r>
            <a:r>
              <a:rPr lang="ru-RU" sz="1400" b="1" i="1" dirty="0" err="1" smtClean="0"/>
              <a:t>Ячевский</a:t>
            </a:r>
            <a:r>
              <a:rPr lang="ru-RU" sz="1400" dirty="0" smtClean="0"/>
              <a:t> </a:t>
            </a:r>
            <a:r>
              <a:rPr lang="ru-RU" sz="1400" dirty="0"/>
              <a:t>«Основы микологии</a:t>
            </a:r>
            <a:r>
              <a:rPr lang="ru-RU" sz="1400" dirty="0" smtClean="0"/>
              <a:t>». В 1902 г. в Петербурге создана центральная 	фитопатологическая станция .</a:t>
            </a:r>
            <a:endParaRPr lang="ru-RU" sz="1400" dirty="0"/>
          </a:p>
          <a:p>
            <a:pPr algn="just">
              <a:lnSpc>
                <a:spcPct val="110000"/>
              </a:lnSpc>
            </a:pPr>
            <a:r>
              <a:rPr lang="ru-RU" sz="1400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CFFFF"/>
          </a:solidFill>
          <a:ln w="38100" cmpd="dbl">
            <a:solidFill>
              <a:schemeClr val="tx1"/>
            </a:solidFill>
          </a:ln>
        </p:spPr>
        <p:txBody>
          <a:bodyPr/>
          <a:lstStyle/>
          <a:p>
            <a:r>
              <a:rPr lang="ru-RU" sz="2400" b="1" smtClean="0">
                <a:solidFill>
                  <a:schemeClr val="tx1"/>
                </a:solidFill>
              </a:rPr>
              <a:t>МИКОЛОГИЯ</a:t>
            </a:r>
            <a:r>
              <a:rPr lang="ru-RU" sz="2400" smtClean="0">
                <a:solidFill>
                  <a:schemeClr val="tx1"/>
                </a:solidFill>
              </a:rPr>
              <a:t> – наука, изучающая происхождение, строение, размножение, систематику, экологию и распространение грибов на планете</a:t>
            </a:r>
            <a:endParaRPr lang="ru-RU" smtClean="0">
              <a:solidFill>
                <a:schemeClr val="tx1"/>
              </a:solidFill>
            </a:endParaRP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81000" y="2133600"/>
            <a:ext cx="4048125" cy="3446463"/>
            <a:chOff x="240" y="1344"/>
            <a:chExt cx="2550" cy="2171"/>
          </a:xfrm>
        </p:grpSpPr>
        <p:sp>
          <p:nvSpPr>
            <p:cNvPr id="6156" name="Text Box 3"/>
            <p:cNvSpPr txBox="1">
              <a:spLocks noChangeArrowheads="1"/>
            </p:cNvSpPr>
            <p:nvPr/>
          </p:nvSpPr>
          <p:spPr bwMode="auto">
            <a:xfrm>
              <a:off x="240" y="1344"/>
              <a:ext cx="2544" cy="275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/>
                <a:t>Систематика грибов</a:t>
              </a:r>
              <a:endParaRPr lang="ru-RU"/>
            </a:p>
          </p:txBody>
        </p:sp>
        <p:sp>
          <p:nvSpPr>
            <p:cNvPr id="6157" name="Text Box 5"/>
            <p:cNvSpPr txBox="1">
              <a:spLocks noChangeArrowheads="1"/>
            </p:cNvSpPr>
            <p:nvPr/>
          </p:nvSpPr>
          <p:spPr bwMode="auto">
            <a:xfrm>
              <a:off x="240" y="1728"/>
              <a:ext cx="2544" cy="275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/>
                <a:t>Физиология и биохимия грибов</a:t>
              </a:r>
            </a:p>
          </p:txBody>
        </p:sp>
        <p:sp>
          <p:nvSpPr>
            <p:cNvPr id="6158" name="Text Box 6"/>
            <p:cNvSpPr txBox="1">
              <a:spLocks noChangeArrowheads="1"/>
            </p:cNvSpPr>
            <p:nvPr/>
          </p:nvSpPr>
          <p:spPr bwMode="auto">
            <a:xfrm>
              <a:off x="240" y="2112"/>
              <a:ext cx="2544" cy="275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/>
                <a:t>Экология грибов</a:t>
              </a:r>
              <a:endParaRPr lang="ru-RU"/>
            </a:p>
          </p:txBody>
        </p:sp>
        <p:sp>
          <p:nvSpPr>
            <p:cNvPr id="6159" name="Text Box 7"/>
            <p:cNvSpPr txBox="1">
              <a:spLocks noChangeArrowheads="1"/>
            </p:cNvSpPr>
            <p:nvPr/>
          </p:nvSpPr>
          <p:spPr bwMode="auto">
            <a:xfrm>
              <a:off x="270" y="2520"/>
              <a:ext cx="2514" cy="271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/>
                <a:t>Микогеография</a:t>
              </a:r>
            </a:p>
          </p:txBody>
        </p:sp>
        <p:sp>
          <p:nvSpPr>
            <p:cNvPr id="6161" name="Text Box 9"/>
            <p:cNvSpPr txBox="1">
              <a:spLocks noChangeArrowheads="1"/>
            </p:cNvSpPr>
            <p:nvPr/>
          </p:nvSpPr>
          <p:spPr bwMode="auto">
            <a:xfrm>
              <a:off x="270" y="2880"/>
              <a:ext cx="2520" cy="275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 dirty="0"/>
                <a:t>Медицинская микология</a:t>
              </a:r>
            </a:p>
          </p:txBody>
        </p:sp>
        <p:sp>
          <p:nvSpPr>
            <p:cNvPr id="6162" name="Text Box 10"/>
            <p:cNvSpPr txBox="1">
              <a:spLocks noChangeArrowheads="1"/>
            </p:cNvSpPr>
            <p:nvPr/>
          </p:nvSpPr>
          <p:spPr bwMode="auto">
            <a:xfrm>
              <a:off x="270" y="3240"/>
              <a:ext cx="2520" cy="275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 dirty="0"/>
                <a:t>Фитопатология (лесная и </a:t>
              </a:r>
              <a:r>
                <a:rPr lang="ru-RU" sz="2200" dirty="0" smtClean="0"/>
                <a:t>с/</a:t>
              </a:r>
              <a:r>
                <a:rPr lang="ru-RU" sz="2200" dirty="0" err="1" smtClean="0"/>
                <a:t>х</a:t>
              </a:r>
              <a:r>
                <a:rPr lang="ru-RU" sz="2200" dirty="0"/>
                <a:t>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7"/>
          <p:cNvSpPr>
            <a:spLocks noChangeArrowheads="1"/>
          </p:cNvSpPr>
          <p:nvPr/>
        </p:nvSpPr>
        <p:spPr bwMode="auto">
          <a:xfrm>
            <a:off x="0" y="1066800"/>
            <a:ext cx="9144000" cy="3657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7772400" cy="990600"/>
          </a:xfrm>
        </p:spPr>
        <p:txBody>
          <a:bodyPr/>
          <a:lstStyle/>
          <a:p>
            <a:r>
              <a:rPr lang="en-US" sz="2400" b="1" dirty="0" smtClean="0"/>
              <a:t>II</a:t>
            </a:r>
            <a:r>
              <a:rPr lang="ru-RU" sz="2400" b="1" dirty="0" smtClean="0"/>
              <a:t>. Происхождение грибов</a:t>
            </a:r>
            <a:endParaRPr lang="ru-RU" sz="3500" dirty="0" smtClean="0"/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152400" y="4935538"/>
            <a:ext cx="8839200" cy="1200329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800" dirty="0"/>
              <a:t>ВОЗРАСТ: 		</a:t>
            </a:r>
            <a:r>
              <a:rPr lang="ru-RU" sz="1800" dirty="0" smtClean="0"/>
              <a:t>Появились в протерозойскую эру (около 1 млрд. лет назад)</a:t>
            </a:r>
            <a:endParaRPr lang="ru-RU" sz="1800" dirty="0">
              <a:solidFill>
                <a:srgbClr val="FF0000"/>
              </a:solidFill>
            </a:endParaRPr>
          </a:p>
          <a:p>
            <a:pPr algn="just"/>
            <a:r>
              <a:rPr lang="ru-RU" sz="1800" dirty="0">
                <a:solidFill>
                  <a:srgbClr val="FF0000"/>
                </a:solidFill>
              </a:rPr>
              <a:t>			</a:t>
            </a:r>
            <a:r>
              <a:rPr lang="ru-RU" sz="1800" dirty="0"/>
              <a:t>Полный расцвет - в кайнозое (50-60 млн. лет назад)</a:t>
            </a:r>
          </a:p>
          <a:p>
            <a:pPr algn="just"/>
            <a:r>
              <a:rPr lang="ru-RU" sz="1800" dirty="0"/>
              <a:t>ПРЕДКИ:		</a:t>
            </a:r>
            <a:r>
              <a:rPr lang="ru-RU" sz="1800" dirty="0" smtClean="0"/>
              <a:t> Древние одноклеточные аэробные эукариоты</a:t>
            </a:r>
            <a:endParaRPr lang="ru-RU" sz="1800" dirty="0"/>
          </a:p>
          <a:p>
            <a:pPr algn="just"/>
            <a:r>
              <a:rPr lang="ru-RU" sz="1800" dirty="0"/>
              <a:t>ПРОИСХОЖДЕНИЕ:  	</a:t>
            </a:r>
            <a:r>
              <a:rPr lang="ru-RU" sz="1800" dirty="0" err="1" smtClean="0"/>
              <a:t>Полифилетическое</a:t>
            </a:r>
            <a:r>
              <a:rPr lang="ru-RU" sz="1800" dirty="0" smtClean="0"/>
              <a:t> </a:t>
            </a:r>
            <a:r>
              <a:rPr lang="ru-RU" sz="1800" dirty="0"/>
              <a:t>(разные предки у разных групп)</a:t>
            </a:r>
          </a:p>
        </p:txBody>
      </p:sp>
      <p:pic>
        <p:nvPicPr>
          <p:cNvPr id="8" name="Рисунок 7" descr="http://rudocs.exdat.com/data/411/410879/410879_html_746b944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71547"/>
            <a:ext cx="6858048" cy="3665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381000"/>
            <a:ext cx="8429684" cy="609600"/>
          </a:xfrm>
        </p:spPr>
        <p:txBody>
          <a:bodyPr/>
          <a:lstStyle/>
          <a:p>
            <a:r>
              <a:rPr lang="ru-RU" sz="2400" b="1" dirty="0" smtClean="0"/>
              <a:t>III. Особенности строения, физиологии и размножения</a:t>
            </a:r>
            <a:r>
              <a:rPr lang="ru-RU" sz="2400" dirty="0" smtClean="0"/>
              <a:t> </a:t>
            </a:r>
            <a:endParaRPr lang="ru-RU" dirty="0" smtClean="0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81000" y="990600"/>
            <a:ext cx="8382000" cy="560153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800" dirty="0" smtClean="0"/>
          </a:p>
          <a:p>
            <a:pPr algn="just"/>
            <a:r>
              <a:rPr lang="ru-RU" sz="2000" b="1" dirty="0" smtClean="0"/>
              <a:t>ГРИБЫ </a:t>
            </a:r>
            <a:r>
              <a:rPr lang="ru-RU" sz="2000" dirty="0" smtClean="0"/>
              <a:t>– царство природы, включающее гетеротрофные организмы, имеющие </a:t>
            </a:r>
            <a:r>
              <a:rPr lang="ru-RU" sz="2000" dirty="0" err="1" smtClean="0"/>
              <a:t>мицелиальное</a:t>
            </a:r>
            <a:r>
              <a:rPr lang="ru-RU" sz="2000" dirty="0" smtClean="0"/>
              <a:t> строение. Насчитывает около 100 тыс. видов. По мнению некоторых микологов составляет не менее 1,5 млн. видов.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smtClean="0"/>
              <a:t>В оболочке клеток есть </a:t>
            </a:r>
            <a:r>
              <a:rPr lang="ru-RU" sz="2000" b="1" i="1" dirty="0" smtClean="0"/>
              <a:t>клеточная стенка </a:t>
            </a:r>
            <a:r>
              <a:rPr lang="ru-RU" sz="2000" dirty="0" smtClean="0"/>
              <a:t>(как у растений), но состоит не из целлюлозных, а из </a:t>
            </a:r>
            <a:r>
              <a:rPr lang="ru-RU" sz="2000" b="1" dirty="0" smtClean="0"/>
              <a:t>хитиновых волокон</a:t>
            </a:r>
            <a:r>
              <a:rPr lang="ru-RU" sz="2000" dirty="0" smtClean="0"/>
              <a:t>. Хитин характерен также для членистоногих животных. 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smtClean="0"/>
              <a:t>Под клеточной стенкой находится </a:t>
            </a:r>
            <a:r>
              <a:rPr lang="ru-RU" sz="2000" b="1" i="1" dirty="0" smtClean="0"/>
              <a:t>плазмалемма,</a:t>
            </a:r>
            <a:r>
              <a:rPr lang="ru-RU" sz="2000" dirty="0" smtClean="0"/>
              <a:t> ограничивающая внутреннее пространство клетки, заполненное цитоплазмой с органоидами: </a:t>
            </a:r>
            <a:r>
              <a:rPr lang="ru-RU" sz="2000" b="1" i="1" dirty="0" smtClean="0"/>
              <a:t>ядром (или ядрами), митохондриями, эндоплазматическим </a:t>
            </a:r>
            <a:r>
              <a:rPr lang="ru-RU" sz="2000" b="1" i="1" dirty="0" err="1" smtClean="0"/>
              <a:t>ретикулумом</a:t>
            </a:r>
            <a:r>
              <a:rPr lang="ru-RU" sz="2000" b="1" i="1" dirty="0" smtClean="0"/>
              <a:t>, аппаратом </a:t>
            </a:r>
            <a:r>
              <a:rPr lang="ru-RU" sz="2000" b="1" i="1" dirty="0" err="1" smtClean="0"/>
              <a:t>Гольджи</a:t>
            </a:r>
            <a:r>
              <a:rPr lang="ru-RU" sz="2000" b="1" i="1" dirty="0" smtClean="0"/>
              <a:t>, рибосомами; у грибов крупные вакуоли</a:t>
            </a:r>
            <a:r>
              <a:rPr lang="ru-RU" sz="2000" dirty="0" smtClean="0"/>
              <a:t>. </a:t>
            </a:r>
            <a:r>
              <a:rPr lang="ru-RU" sz="2000" i="1" dirty="0" smtClean="0"/>
              <a:t>Пластиды</a:t>
            </a:r>
            <a:r>
              <a:rPr lang="ru-RU" sz="2000" dirty="0" smtClean="0"/>
              <a:t>, характерные для растительных клеток, отсутствуют. 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smtClean="0"/>
              <a:t>Многие грибы образуют плодовые тела, представляющие собой тесно переплетенные гифы мицелия.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381000"/>
            <a:ext cx="8429684" cy="609600"/>
          </a:xfrm>
        </p:spPr>
        <p:txBody>
          <a:bodyPr/>
          <a:lstStyle/>
          <a:p>
            <a:r>
              <a:rPr lang="ru-RU" sz="2400" b="1" dirty="0" smtClean="0"/>
              <a:t>III. Особенности строения, физиологии и размножения</a:t>
            </a:r>
            <a:r>
              <a:rPr lang="ru-RU" sz="2400" dirty="0" smtClean="0"/>
              <a:t> </a:t>
            </a:r>
            <a:endParaRPr lang="ru-RU" dirty="0" smtClean="0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81000" y="990600"/>
            <a:ext cx="8382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/>
              <a:t>МИЦЕЛИЙ</a:t>
            </a:r>
            <a:r>
              <a:rPr lang="ru-RU" sz="1400" dirty="0" smtClean="0"/>
              <a:t> – </a:t>
            </a:r>
            <a:r>
              <a:rPr lang="ru-RU" sz="1600" b="1" i="1" dirty="0" smtClean="0"/>
              <a:t>у</a:t>
            </a:r>
            <a:r>
              <a:rPr lang="ru-RU" sz="1600" dirty="0" smtClean="0"/>
              <a:t> </a:t>
            </a:r>
            <a:r>
              <a:rPr lang="ru-RU" sz="1600" b="1" i="1" dirty="0" smtClean="0"/>
              <a:t>низших грибов</a:t>
            </a:r>
            <a:r>
              <a:rPr lang="ru-RU" sz="1600" dirty="0" smtClean="0"/>
              <a:t> лишен перегородок и представляют собой одну сильно 	разветвленную гигантскую многоядерную клетку (нечленистый, </a:t>
            </a:r>
            <a:r>
              <a:rPr lang="ru-RU" sz="1600" dirty="0" err="1" smtClean="0"/>
              <a:t>несептированный</a:t>
            </a:r>
            <a:r>
              <a:rPr lang="ru-RU" sz="1600" dirty="0" smtClean="0"/>
              <a:t> 	мицелий);</a:t>
            </a:r>
            <a:endParaRPr lang="ru-RU" sz="1600" dirty="0" smtClean="0">
              <a:solidFill>
                <a:srgbClr val="FF0000"/>
              </a:solidFill>
            </a:endParaRPr>
          </a:p>
          <a:p>
            <a:r>
              <a:rPr lang="ru-RU" sz="1600" b="1" i="1" dirty="0" smtClean="0"/>
              <a:t>	у высших грибов</a:t>
            </a:r>
            <a:r>
              <a:rPr lang="ru-RU" sz="1600" dirty="0" smtClean="0"/>
              <a:t> многоклеточный, разделен поперечными перегородками 	(септами) на отдельные клетки, содержащие одно или несколько ядер (членистый, 	</a:t>
            </a:r>
            <a:r>
              <a:rPr lang="ru-RU" sz="1600" dirty="0" err="1" smtClean="0"/>
              <a:t>септированный</a:t>
            </a:r>
            <a:r>
              <a:rPr lang="ru-RU" sz="1600" dirty="0" smtClean="0"/>
              <a:t> мицелий), причем септы имеют отверстия – поры, иногда 	настолько крупные, что через них проходят ядра вдоль всей гифы (плесневые, 	шляпочные (пластинчатые и трубчатые)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357158" y="5643578"/>
            <a:ext cx="8382000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b="1" dirty="0"/>
              <a:t>ГИФА</a:t>
            </a:r>
            <a:r>
              <a:rPr lang="ru-RU" sz="1800" dirty="0"/>
              <a:t> </a:t>
            </a:r>
            <a:r>
              <a:rPr lang="ru-RU" sz="1800" dirty="0" smtClean="0"/>
              <a:t>–нитчатый </a:t>
            </a:r>
            <a:r>
              <a:rPr lang="ru-RU" sz="1800" dirty="0"/>
              <a:t>вегетативный </a:t>
            </a:r>
            <a:r>
              <a:rPr lang="ru-RU" sz="1800" dirty="0" smtClean="0"/>
              <a:t>орган </a:t>
            </a:r>
            <a:r>
              <a:rPr lang="ru-RU" sz="1800" dirty="0"/>
              <a:t>грибов, формирующий мицелий</a:t>
            </a:r>
          </a:p>
        </p:txBody>
      </p:sp>
      <p:pic>
        <p:nvPicPr>
          <p:cNvPr id="7173" name="Picture 7" descr="D:\систематика\Mycota\ризомицелий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071810"/>
            <a:ext cx="2928958" cy="21431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174" name="Picture 9" descr="D:\систематика\Mycota\мицелий с ПТ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071810"/>
            <a:ext cx="3352800" cy="21431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75" name="Text Box 10"/>
          <p:cNvSpPr txBox="1">
            <a:spLocks noChangeArrowheads="1"/>
          </p:cNvSpPr>
          <p:nvPr/>
        </p:nvSpPr>
        <p:spPr bwMode="auto">
          <a:xfrm>
            <a:off x="357158" y="5214950"/>
            <a:ext cx="853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 dirty="0"/>
              <a:t>        РИЗОМИЦЕЛИЙ	 			ГИФАЛЬНЫЙ (КЛЕТОЧНЫЙ) МИЦЕЛИЙ</a:t>
            </a:r>
            <a:endParaRPr lang="ru-RU" sz="1400" dirty="0"/>
          </a:p>
        </p:txBody>
      </p:sp>
      <p:sp>
        <p:nvSpPr>
          <p:cNvPr id="7176" name="Text Box 13"/>
          <p:cNvSpPr txBox="1">
            <a:spLocks noChangeArrowheads="1"/>
          </p:cNvSpPr>
          <p:nvPr/>
        </p:nvSpPr>
        <p:spPr bwMode="auto">
          <a:xfrm>
            <a:off x="357158" y="5929330"/>
            <a:ext cx="838200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800" b="1" dirty="0"/>
              <a:t>ДИКАРИОН</a:t>
            </a:r>
            <a:r>
              <a:rPr lang="ru-RU" sz="1800" dirty="0"/>
              <a:t> </a:t>
            </a:r>
            <a:r>
              <a:rPr lang="ru-RU" sz="1800" dirty="0" smtClean="0"/>
              <a:t>– </a:t>
            </a:r>
            <a:r>
              <a:rPr lang="ru-RU" sz="1800" dirty="0"/>
              <a:t>клетки грибов, в норме содержащие 2 не сливающихся </a:t>
            </a:r>
          </a:p>
          <a:p>
            <a:pPr algn="just"/>
            <a:r>
              <a:rPr lang="ru-RU" sz="1800" dirty="0"/>
              <a:t>		   гаплоидных ядра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4800" y="762000"/>
            <a:ext cx="8534400" cy="2679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700" b="1"/>
              <a:t>ГАУСТОРИЯ</a:t>
            </a:r>
            <a:r>
              <a:rPr lang="ru-RU" sz="1700"/>
              <a:t> 	–  вырост клетки паразитического гриба, проникающий в клетки </a:t>
            </a:r>
          </a:p>
          <a:p>
            <a:pPr algn="just"/>
            <a:r>
              <a:rPr lang="ru-RU" sz="1700"/>
              <a:t>		    пораженного растения.</a:t>
            </a:r>
          </a:p>
          <a:p>
            <a:pPr algn="just"/>
            <a:endParaRPr lang="ru-RU" sz="1700" b="1"/>
          </a:p>
          <a:p>
            <a:pPr algn="just"/>
            <a:r>
              <a:rPr lang="ru-RU" sz="1700" b="1"/>
              <a:t>РИЗОМОРФА	</a:t>
            </a:r>
            <a:r>
              <a:rPr lang="ru-RU" sz="1700"/>
              <a:t>– длинный мицелиальный тяж, состоящий из наружных 			                    утолщенных окрашенных гиф, выполняющих защитную </a:t>
            </a:r>
          </a:p>
          <a:p>
            <a:pPr algn="just"/>
            <a:r>
              <a:rPr lang="ru-RU" sz="1700"/>
              <a:t>                                    функцию, и внутренних, выполняющих проводящую функцию.</a:t>
            </a:r>
          </a:p>
          <a:p>
            <a:pPr algn="just"/>
            <a:endParaRPr lang="ru-RU" sz="1700" b="1"/>
          </a:p>
          <a:p>
            <a:pPr algn="just"/>
            <a:r>
              <a:rPr lang="ru-RU" sz="1700" b="1"/>
              <a:t>СКЛЕРОЦИЙ	</a:t>
            </a:r>
            <a:r>
              <a:rPr lang="ru-RU" sz="1700"/>
              <a:t>– многоклеточный покоящийся орган грибов, покрытый 		               	                    многослойной оболочкой, предназначенный для </a:t>
            </a:r>
          </a:p>
          <a:p>
            <a:pPr algn="just"/>
            <a:r>
              <a:rPr lang="ru-RU" sz="1700"/>
              <a:t>		   распространения и переживания неблагоприятных условий.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609600" y="228600"/>
            <a:ext cx="7772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b="1">
                <a:solidFill>
                  <a:schemeClr val="tx2"/>
                </a:solidFill>
              </a:rPr>
              <a:t>Специальные образования:</a:t>
            </a:r>
            <a:endParaRPr lang="ru-RU" sz="4400">
              <a:solidFill>
                <a:schemeClr val="tx2"/>
              </a:solidFill>
            </a:endParaRPr>
          </a:p>
        </p:txBody>
      </p:sp>
      <p:grpSp>
        <p:nvGrpSpPr>
          <p:cNvPr id="8196" name="Group 11"/>
          <p:cNvGrpSpPr>
            <a:grpSpLocks/>
          </p:cNvGrpSpPr>
          <p:nvPr/>
        </p:nvGrpSpPr>
        <p:grpSpPr bwMode="auto">
          <a:xfrm>
            <a:off x="428596" y="3786190"/>
            <a:ext cx="8534400" cy="2581276"/>
            <a:chOff x="240" y="2688"/>
            <a:chExt cx="5376" cy="1626"/>
          </a:xfrm>
        </p:grpSpPr>
        <p:sp>
          <p:nvSpPr>
            <p:cNvPr id="8197" name="Text Box 4"/>
            <p:cNvSpPr txBox="1">
              <a:spLocks noChangeArrowheads="1"/>
            </p:cNvSpPr>
            <p:nvPr/>
          </p:nvSpPr>
          <p:spPr bwMode="auto">
            <a:xfrm>
              <a:off x="240" y="3285"/>
              <a:ext cx="1440" cy="69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800" b="1"/>
                <a:t>ВЕГЕТАТИВНОЕ</a:t>
              </a:r>
            </a:p>
            <a:p>
              <a:pPr algn="ctr">
                <a:spcBef>
                  <a:spcPct val="50000"/>
                </a:spcBef>
              </a:pPr>
              <a:r>
                <a:rPr lang="ru-RU" sz="1600"/>
                <a:t>(фрагментация)</a:t>
              </a:r>
            </a:p>
            <a:p>
              <a:pPr algn="ctr">
                <a:spcBef>
                  <a:spcPct val="50000"/>
                </a:spcBef>
              </a:pPr>
              <a:endParaRPr lang="ru-RU" sz="1600"/>
            </a:p>
          </p:txBody>
        </p:sp>
        <p:sp>
          <p:nvSpPr>
            <p:cNvPr id="8198" name="Text Box 5"/>
            <p:cNvSpPr txBox="1">
              <a:spLocks noChangeArrowheads="1"/>
            </p:cNvSpPr>
            <p:nvPr/>
          </p:nvSpPr>
          <p:spPr bwMode="auto">
            <a:xfrm>
              <a:off x="1668" y="3306"/>
              <a:ext cx="2307" cy="10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800" b="1" dirty="0"/>
                <a:t>БЕСПОЛОЕ</a:t>
              </a:r>
            </a:p>
            <a:p>
              <a:pPr algn="ctr"/>
              <a:r>
                <a:rPr lang="ru-RU" sz="1600" dirty="0"/>
                <a:t>с помощью спор: </a:t>
              </a:r>
            </a:p>
            <a:p>
              <a:r>
                <a:rPr lang="ru-RU" sz="1600" dirty="0"/>
                <a:t>- эндогенные </a:t>
              </a:r>
              <a:r>
                <a:rPr lang="ru-RU" sz="1600" dirty="0" smtClean="0"/>
                <a:t>(</a:t>
              </a:r>
              <a:r>
                <a:rPr lang="ru-RU" sz="1600" b="1" dirty="0" smtClean="0"/>
                <a:t>спорангии </a:t>
              </a:r>
              <a:r>
                <a:rPr lang="ru-RU" sz="1600" b="1" dirty="0" err="1" smtClean="0"/>
                <a:t>спорангиоспоры</a:t>
              </a:r>
              <a:r>
                <a:rPr lang="ru-RU" sz="1600" dirty="0"/>
                <a:t>) </a:t>
              </a:r>
            </a:p>
            <a:p>
              <a:r>
                <a:rPr lang="ru-RU" sz="1600" dirty="0"/>
                <a:t>- экзогенные </a:t>
              </a:r>
              <a:r>
                <a:rPr lang="ru-RU" sz="1600" dirty="0" smtClean="0"/>
                <a:t>(</a:t>
              </a:r>
              <a:r>
                <a:rPr lang="ru-RU" sz="1600" b="1" dirty="0" err="1" smtClean="0"/>
                <a:t>конидиеносцы</a:t>
              </a:r>
              <a:r>
                <a:rPr lang="ru-RU" sz="1600" dirty="0" smtClean="0"/>
                <a:t>  </a:t>
              </a:r>
              <a:r>
                <a:rPr lang="ru-RU" sz="1600" b="1" dirty="0" smtClean="0"/>
                <a:t>конидии</a:t>
              </a:r>
              <a:r>
                <a:rPr lang="ru-RU" sz="1600" dirty="0"/>
                <a:t>)</a:t>
              </a:r>
            </a:p>
          </p:txBody>
        </p:sp>
        <p:sp>
          <p:nvSpPr>
            <p:cNvPr id="8199" name="Text Box 6"/>
            <p:cNvSpPr txBox="1">
              <a:spLocks noChangeArrowheads="1"/>
            </p:cNvSpPr>
            <p:nvPr/>
          </p:nvSpPr>
          <p:spPr bwMode="auto">
            <a:xfrm>
              <a:off x="3984" y="3285"/>
              <a:ext cx="1632" cy="69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800" b="1"/>
                <a:t>ПОЛОВОЕ</a:t>
              </a:r>
            </a:p>
            <a:p>
              <a:pPr algn="ctr"/>
              <a:r>
                <a:rPr lang="ru-RU" sz="1600" b="1"/>
                <a:t>Гаметогамия </a:t>
              </a:r>
            </a:p>
            <a:p>
              <a:pPr algn="ctr"/>
              <a:r>
                <a:rPr lang="ru-RU" sz="1600" b="1"/>
                <a:t>Гаметангиогамия</a:t>
              </a:r>
            </a:p>
            <a:p>
              <a:pPr algn="ctr"/>
              <a:r>
                <a:rPr lang="ru-RU" sz="1600" b="1"/>
                <a:t>Соматогамия</a:t>
              </a:r>
              <a:endParaRPr lang="ru-RU" sz="1600"/>
            </a:p>
          </p:txBody>
        </p:sp>
        <p:sp>
          <p:nvSpPr>
            <p:cNvPr id="8200" name="AutoShape 7"/>
            <p:cNvSpPr>
              <a:spLocks noChangeArrowheads="1"/>
            </p:cNvSpPr>
            <p:nvPr/>
          </p:nvSpPr>
          <p:spPr bwMode="auto">
            <a:xfrm>
              <a:off x="2784" y="3024"/>
              <a:ext cx="192" cy="336"/>
            </a:xfrm>
            <a:prstGeom prst="downArrow">
              <a:avLst>
                <a:gd name="adj1" fmla="val 50000"/>
                <a:gd name="adj2" fmla="val 4375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1" name="AutoShape 8"/>
            <p:cNvSpPr>
              <a:spLocks noChangeArrowheads="1"/>
            </p:cNvSpPr>
            <p:nvPr/>
          </p:nvSpPr>
          <p:spPr bwMode="auto">
            <a:xfrm rot="2865585">
              <a:off x="1692" y="2912"/>
              <a:ext cx="192" cy="48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2" name="AutoShape 9"/>
            <p:cNvSpPr>
              <a:spLocks noChangeArrowheads="1"/>
            </p:cNvSpPr>
            <p:nvPr/>
          </p:nvSpPr>
          <p:spPr bwMode="auto">
            <a:xfrm rot="18734415" flipH="1">
              <a:off x="3792" y="2928"/>
              <a:ext cx="192" cy="48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3" name="Rectangle 10"/>
            <p:cNvSpPr>
              <a:spLocks noChangeArrowheads="1"/>
            </p:cNvSpPr>
            <p:nvPr/>
          </p:nvSpPr>
          <p:spPr bwMode="auto">
            <a:xfrm>
              <a:off x="480" y="2688"/>
              <a:ext cx="4896" cy="38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b="1">
                  <a:solidFill>
                    <a:schemeClr val="tx2"/>
                  </a:solidFill>
                </a:rPr>
                <a:t>РАЗМНОЖЕНИЕ ГРИБОВ</a:t>
              </a:r>
              <a:endParaRPr lang="ru-RU" sz="4400">
                <a:solidFill>
                  <a:schemeClr val="tx2"/>
                </a:solidFill>
              </a:endParaRPr>
            </a:p>
          </p:txBody>
        </p:sp>
      </p:grpSp>
      <p:cxnSp>
        <p:nvCxnSpPr>
          <p:cNvPr id="13" name="Прямая со стрелкой 12"/>
          <p:cNvCxnSpPr/>
          <p:nvPr/>
        </p:nvCxnSpPr>
        <p:spPr bwMode="auto">
          <a:xfrm>
            <a:off x="5000628" y="5500702"/>
            <a:ext cx="214314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Прямая со стрелкой 13"/>
          <p:cNvCxnSpPr/>
          <p:nvPr/>
        </p:nvCxnSpPr>
        <p:spPr bwMode="auto">
          <a:xfrm>
            <a:off x="5357818" y="6000768"/>
            <a:ext cx="214314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0"/>
          <p:cNvSpPr txBox="1">
            <a:spLocks noChangeArrowheads="1"/>
          </p:cNvSpPr>
          <p:nvPr/>
        </p:nvSpPr>
        <p:spPr bwMode="auto">
          <a:xfrm>
            <a:off x="228600" y="228600"/>
            <a:ext cx="8610600" cy="663258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700" b="1" dirty="0"/>
              <a:t>СПОРАНГИОСПОРЫ</a:t>
            </a:r>
            <a:r>
              <a:rPr lang="ru-RU" sz="1700" dirty="0"/>
              <a:t> – неподвижные споры, образующиеся внутри спорангиев</a:t>
            </a:r>
          </a:p>
          <a:p>
            <a:pPr algn="just">
              <a:spcBef>
                <a:spcPct val="50000"/>
              </a:spcBef>
            </a:pPr>
            <a:r>
              <a:rPr lang="ru-RU" sz="1700" b="1" dirty="0"/>
              <a:t>СПОРАНГИЙ</a:t>
            </a:r>
            <a:r>
              <a:rPr lang="ru-RU" sz="1700" dirty="0"/>
              <a:t> – специализированная спорообразующая клетка или многоклеточное образование. </a:t>
            </a:r>
          </a:p>
          <a:p>
            <a:pPr algn="just">
              <a:spcBef>
                <a:spcPct val="50000"/>
              </a:spcBef>
            </a:pPr>
            <a:r>
              <a:rPr lang="ru-RU" sz="1700" b="1" dirty="0"/>
              <a:t>КОНИДИИ</a:t>
            </a:r>
            <a:r>
              <a:rPr lang="ru-RU" sz="1700" dirty="0"/>
              <a:t> – экзогенные споры грибов, отчленяющиеся на концах </a:t>
            </a:r>
            <a:r>
              <a:rPr lang="ru-RU" sz="1700" dirty="0" err="1"/>
              <a:t>конидиеносцев</a:t>
            </a:r>
            <a:r>
              <a:rPr lang="ru-RU" sz="1700" dirty="0"/>
              <a:t>.</a:t>
            </a:r>
          </a:p>
          <a:p>
            <a:pPr algn="just">
              <a:spcBef>
                <a:spcPct val="50000"/>
              </a:spcBef>
            </a:pPr>
            <a:r>
              <a:rPr lang="ru-RU" sz="1700" b="1" dirty="0"/>
              <a:t>КОНИДИЕНОСЦЫ</a:t>
            </a:r>
            <a:r>
              <a:rPr lang="ru-RU" sz="1700" dirty="0"/>
              <a:t> – </a:t>
            </a:r>
            <a:r>
              <a:rPr lang="ru-RU" sz="1700" dirty="0" err="1"/>
              <a:t>гифообразные</a:t>
            </a:r>
            <a:r>
              <a:rPr lang="ru-RU" sz="1700" dirty="0"/>
              <a:t> структуры, на которых образуются конидии.</a:t>
            </a:r>
          </a:p>
          <a:p>
            <a:pPr algn="just">
              <a:spcBef>
                <a:spcPct val="50000"/>
              </a:spcBef>
            </a:pPr>
            <a:endParaRPr lang="ru-RU" sz="1700" b="1" dirty="0" smtClean="0"/>
          </a:p>
          <a:p>
            <a:pPr algn="just">
              <a:spcBef>
                <a:spcPct val="50000"/>
              </a:spcBef>
            </a:pPr>
            <a:r>
              <a:rPr lang="ru-RU" sz="1700" b="1" dirty="0" smtClean="0"/>
              <a:t>ГАМЕТАНГИЙ</a:t>
            </a:r>
            <a:r>
              <a:rPr lang="ru-RU" sz="1700" dirty="0" smtClean="0"/>
              <a:t> </a:t>
            </a:r>
            <a:r>
              <a:rPr lang="ru-RU" sz="1700" dirty="0"/>
              <a:t>– специализированный орган грибов, содержимое которого выполняет функцию гаметы</a:t>
            </a:r>
            <a:r>
              <a:rPr lang="ru-RU" sz="1700" dirty="0" smtClean="0"/>
              <a:t>.</a:t>
            </a:r>
          </a:p>
          <a:p>
            <a:pPr algn="just">
              <a:spcBef>
                <a:spcPct val="50000"/>
              </a:spcBef>
            </a:pPr>
            <a:r>
              <a:rPr lang="ru-RU" sz="1700" b="1" u="sng" dirty="0" smtClean="0"/>
              <a:t>ГАМЕТОГАМИЯ</a:t>
            </a:r>
            <a:r>
              <a:rPr lang="ru-RU" sz="1700" dirty="0" smtClean="0"/>
              <a:t> – слияние специальных половых клеток, образующихся в гаметангиях.</a:t>
            </a:r>
          </a:p>
          <a:p>
            <a:pPr algn="just">
              <a:spcBef>
                <a:spcPct val="50000"/>
              </a:spcBef>
            </a:pPr>
            <a:r>
              <a:rPr lang="ru-RU" sz="1700" b="1" dirty="0" smtClean="0"/>
              <a:t>- ИЗОГАМИЯ</a:t>
            </a:r>
            <a:r>
              <a:rPr lang="ru-RU" sz="1700" dirty="0" smtClean="0"/>
              <a:t> - форма полового процесса, при котором происходит слияние двух внешне неразличимых гамет</a:t>
            </a:r>
          </a:p>
          <a:p>
            <a:pPr algn="just">
              <a:spcBef>
                <a:spcPct val="50000"/>
              </a:spcBef>
            </a:pPr>
            <a:r>
              <a:rPr lang="ru-RU" sz="1700" b="1" dirty="0" smtClean="0"/>
              <a:t>- ГЕТЕРОГАМИЯ</a:t>
            </a:r>
            <a:r>
              <a:rPr lang="ru-RU" sz="1700" dirty="0" smtClean="0"/>
              <a:t> - форма полового процесса, при котором происходит слияние двух внешне отличных гамет</a:t>
            </a:r>
          </a:p>
          <a:p>
            <a:pPr algn="just">
              <a:spcBef>
                <a:spcPct val="50000"/>
              </a:spcBef>
            </a:pPr>
            <a:r>
              <a:rPr lang="ru-RU" sz="1700" b="1" dirty="0" smtClean="0"/>
              <a:t>- ООГАМИЯ</a:t>
            </a:r>
            <a:r>
              <a:rPr lang="ru-RU" sz="1700" dirty="0" smtClean="0"/>
              <a:t> - форма полового процесса, при котором происходит слияние маленького подвижного сперматозоида и крупной неподвижной яйцеклетки.</a:t>
            </a:r>
            <a:endParaRPr lang="ru-RU" sz="1700" dirty="0"/>
          </a:p>
          <a:p>
            <a:pPr algn="just">
              <a:spcBef>
                <a:spcPct val="50000"/>
              </a:spcBef>
            </a:pPr>
            <a:r>
              <a:rPr lang="ru-RU" sz="1700" b="1" u="sng" dirty="0"/>
              <a:t>ГАМЕТАНГИОГАМИЯ</a:t>
            </a:r>
            <a:r>
              <a:rPr lang="ru-RU" sz="1700" u="sng" dirty="0"/>
              <a:t> </a:t>
            </a:r>
            <a:r>
              <a:rPr lang="ru-RU" sz="1700" dirty="0"/>
              <a:t>– половой процесс, заключающийся в слиянии двух гаметангиев.</a:t>
            </a:r>
          </a:p>
          <a:p>
            <a:pPr algn="just">
              <a:spcBef>
                <a:spcPct val="50000"/>
              </a:spcBef>
            </a:pPr>
            <a:r>
              <a:rPr lang="ru-RU" sz="1700" b="1" u="sng" dirty="0"/>
              <a:t>СОМАТОГАМИЯ</a:t>
            </a:r>
            <a:r>
              <a:rPr lang="ru-RU" sz="1700" dirty="0"/>
              <a:t> – форма полового процесса у грибов при которой происходит слияние протопластов клеток с образованием дикариона.</a:t>
            </a:r>
          </a:p>
          <a:p>
            <a:pPr algn="just">
              <a:spcBef>
                <a:spcPct val="50000"/>
              </a:spcBef>
            </a:pPr>
            <a:endParaRPr lang="ru-RU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7"/>
          <p:cNvSpPr>
            <a:spLocks noChangeArrowheads="1"/>
          </p:cNvSpPr>
          <p:nvPr/>
        </p:nvSpPr>
        <p:spPr bwMode="auto">
          <a:xfrm>
            <a:off x="0" y="1066800"/>
            <a:ext cx="9144000" cy="3657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028" name="Group 5"/>
          <p:cNvGrpSpPr>
            <a:grpSpLocks/>
          </p:cNvGrpSpPr>
          <p:nvPr/>
        </p:nvGrpSpPr>
        <p:grpSpPr bwMode="auto">
          <a:xfrm>
            <a:off x="152400" y="1143000"/>
            <a:ext cx="8839200" cy="3646093"/>
            <a:chOff x="192" y="912"/>
            <a:chExt cx="5568" cy="2160"/>
          </a:xfrm>
        </p:grpSpPr>
        <p:graphicFrame>
          <p:nvGraphicFramePr>
            <p:cNvPr id="1026" name="Object 3"/>
            <p:cNvGraphicFramePr>
              <a:graphicFrameLocks noChangeAspect="1"/>
            </p:cNvGraphicFramePr>
            <p:nvPr/>
          </p:nvGraphicFramePr>
          <p:xfrm>
            <a:off x="192" y="957"/>
            <a:ext cx="5544" cy="20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1" name="Document" r:id="rId3" imgW="6668880" imgH="2650971" progId="Word.Document.8">
                    <p:embed/>
                  </p:oleObj>
                </mc:Choice>
                <mc:Fallback>
                  <p:oleObj name="Document" r:id="rId3" imgW="6668880" imgH="2650971" progId="Word.Document.8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" y="957"/>
                          <a:ext cx="5544" cy="20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>
                                  <a:alpha val="50195"/>
                                </a:schemeClr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1" name="Rectangle 4"/>
            <p:cNvSpPr>
              <a:spLocks noChangeArrowheads="1"/>
            </p:cNvSpPr>
            <p:nvPr/>
          </p:nvSpPr>
          <p:spPr bwMode="auto">
            <a:xfrm>
              <a:off x="192" y="912"/>
              <a:ext cx="5568" cy="21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7772400" cy="990600"/>
          </a:xfrm>
        </p:spPr>
        <p:txBody>
          <a:bodyPr/>
          <a:lstStyle/>
          <a:p>
            <a:r>
              <a:rPr lang="en-US" sz="2400" b="1" dirty="0" smtClean="0"/>
              <a:t>IV</a:t>
            </a:r>
            <a:r>
              <a:rPr lang="ru-RU" sz="2400" b="1" dirty="0" smtClean="0"/>
              <a:t>. Черты сходства и различия с другими царствами</a:t>
            </a:r>
            <a:endParaRPr lang="ru-RU" sz="3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609600" y="357166"/>
            <a:ext cx="777240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 smtClean="0"/>
              <a:t>V</a:t>
            </a:r>
            <a:r>
              <a:rPr lang="ru-RU" sz="2800" b="1" dirty="0" smtClean="0"/>
              <a:t>. </a:t>
            </a:r>
            <a:r>
              <a:rPr lang="ru-RU" sz="2800" b="1" dirty="0" smtClean="0">
                <a:solidFill>
                  <a:schemeClr val="tx2"/>
                </a:solidFill>
              </a:rPr>
              <a:t>Классификация грибов</a:t>
            </a:r>
          </a:p>
          <a:p>
            <a:pPr algn="ctr"/>
            <a:r>
              <a:rPr lang="ru-RU" sz="1800" dirty="0" smtClean="0">
                <a:solidFill>
                  <a:schemeClr val="tx2"/>
                </a:solidFill>
              </a:rPr>
              <a:t>(типы полового размножения, характер </a:t>
            </a:r>
            <a:r>
              <a:rPr lang="ru-RU" sz="1800" dirty="0" err="1" smtClean="0">
                <a:solidFill>
                  <a:schemeClr val="tx2"/>
                </a:solidFill>
              </a:rPr>
              <a:t>жгутикования</a:t>
            </a:r>
            <a:r>
              <a:rPr lang="ru-RU" sz="1800" dirty="0" smtClean="0">
                <a:solidFill>
                  <a:schemeClr val="tx2"/>
                </a:solidFill>
              </a:rPr>
              <a:t> подвижных стадий (зооспор, гамет), развития спор полового размножения и др. признаки)</a:t>
            </a:r>
            <a:endParaRPr lang="ru-RU" sz="1800" dirty="0">
              <a:solidFill>
                <a:schemeClr val="tx2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14282" y="1571610"/>
            <a:ext cx="8058150" cy="5025742"/>
            <a:chOff x="240" y="1293"/>
            <a:chExt cx="5076" cy="1635"/>
          </a:xfrm>
        </p:grpSpPr>
        <p:sp>
          <p:nvSpPr>
            <p:cNvPr id="8197" name="Text Box 4"/>
            <p:cNvSpPr txBox="1">
              <a:spLocks noChangeArrowheads="1"/>
            </p:cNvSpPr>
            <p:nvPr/>
          </p:nvSpPr>
          <p:spPr bwMode="auto">
            <a:xfrm>
              <a:off x="240" y="2103"/>
              <a:ext cx="2246" cy="8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 err="1" smtClean="0"/>
                <a:t>Подцарство</a:t>
              </a:r>
              <a:r>
                <a:rPr lang="ru-RU" sz="2400" b="1" dirty="0" smtClean="0"/>
                <a:t> </a:t>
              </a:r>
              <a:r>
                <a:rPr lang="ru-RU" sz="2400" b="1" dirty="0" err="1" smtClean="0"/>
                <a:t>Грибообразные</a:t>
              </a:r>
              <a:endParaRPr lang="ru-RU" sz="2400" b="1" dirty="0" smtClean="0"/>
            </a:p>
            <a:p>
              <a:r>
                <a:rPr lang="ru-RU" sz="2400" i="1" dirty="0" smtClean="0"/>
                <a:t>-</a:t>
              </a:r>
              <a:r>
                <a:rPr lang="ru-RU" sz="2400" i="1" dirty="0" err="1" smtClean="0"/>
                <a:t>Хитридиомицеты</a:t>
              </a:r>
              <a:endParaRPr lang="ru-RU" sz="2400" i="1" dirty="0" smtClean="0"/>
            </a:p>
            <a:p>
              <a:r>
                <a:rPr lang="ru-RU" sz="2400" i="1" dirty="0" smtClean="0"/>
                <a:t>-</a:t>
              </a:r>
              <a:r>
                <a:rPr lang="ru-RU" sz="2400" i="1" dirty="0" err="1" smtClean="0"/>
                <a:t>Гифохитридиомицеты</a:t>
              </a:r>
              <a:endParaRPr lang="ru-RU" sz="2400" i="1" dirty="0" smtClean="0"/>
            </a:p>
            <a:p>
              <a:r>
                <a:rPr lang="ru-RU" sz="2400" i="1" dirty="0" smtClean="0"/>
                <a:t>-Оомицеты </a:t>
              </a:r>
              <a:endParaRPr lang="ru-RU" sz="2400" i="1" dirty="0"/>
            </a:p>
          </p:txBody>
        </p:sp>
        <p:sp>
          <p:nvSpPr>
            <p:cNvPr id="8201" name="AutoShape 8"/>
            <p:cNvSpPr>
              <a:spLocks noChangeArrowheads="1"/>
            </p:cNvSpPr>
            <p:nvPr/>
          </p:nvSpPr>
          <p:spPr bwMode="auto">
            <a:xfrm rot="2865585">
              <a:off x="1466" y="1600"/>
              <a:ext cx="192" cy="48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2" name="AutoShape 9"/>
            <p:cNvSpPr>
              <a:spLocks noChangeArrowheads="1"/>
            </p:cNvSpPr>
            <p:nvPr/>
          </p:nvSpPr>
          <p:spPr bwMode="auto">
            <a:xfrm rot="18734415" flipH="1">
              <a:off x="3851" y="1600"/>
              <a:ext cx="192" cy="48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3" name="Rectangle 10"/>
            <p:cNvSpPr>
              <a:spLocks noChangeArrowheads="1"/>
            </p:cNvSpPr>
            <p:nvPr/>
          </p:nvSpPr>
          <p:spPr bwMode="auto">
            <a:xfrm>
              <a:off x="420" y="1293"/>
              <a:ext cx="4896" cy="3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3600" dirty="0" smtClean="0">
                  <a:solidFill>
                    <a:schemeClr val="tx2"/>
                  </a:solidFill>
                </a:rPr>
                <a:t>Царство Грибы</a:t>
              </a:r>
              <a:endParaRPr lang="ru-RU" sz="3600" dirty="0">
                <a:solidFill>
                  <a:schemeClr val="tx2"/>
                </a:solidFill>
              </a:endParaRPr>
            </a:p>
          </p:txBody>
        </p:sp>
      </p:grpSp>
      <p:cxnSp>
        <p:nvCxnSpPr>
          <p:cNvPr id="13" name="Прямая со стрелкой 12"/>
          <p:cNvCxnSpPr/>
          <p:nvPr/>
        </p:nvCxnSpPr>
        <p:spPr bwMode="auto">
          <a:xfrm>
            <a:off x="5000628" y="5500702"/>
            <a:ext cx="214314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Прямоугольник 15"/>
          <p:cNvSpPr/>
          <p:nvPr/>
        </p:nvSpPr>
        <p:spPr>
          <a:xfrm>
            <a:off x="3851920" y="3501008"/>
            <a:ext cx="5292080" cy="34778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/>
              <a:t>Подцарство</a:t>
            </a:r>
            <a:r>
              <a:rPr lang="ru-RU" sz="2000" b="1" dirty="0" smtClean="0"/>
              <a:t> Настоящие грибы </a:t>
            </a:r>
          </a:p>
          <a:p>
            <a:r>
              <a:rPr lang="ru-RU" sz="2000" i="1" dirty="0" smtClean="0"/>
              <a:t>– Зигомицеты (из низших грибов) </a:t>
            </a:r>
          </a:p>
          <a:p>
            <a:r>
              <a:rPr lang="ru-RU" sz="2000" i="1" dirty="0" smtClean="0"/>
              <a:t>	и все высшие грибы: </a:t>
            </a:r>
          </a:p>
          <a:p>
            <a:pPr>
              <a:buFontTx/>
              <a:buChar char="-"/>
            </a:pPr>
            <a:r>
              <a:rPr lang="ru-RU" sz="2000" i="1" dirty="0" smtClean="0"/>
              <a:t> Аскомицеты</a:t>
            </a:r>
            <a:endParaRPr lang="ru-RU" sz="2000" i="1" dirty="0" smtClean="0"/>
          </a:p>
          <a:p>
            <a:pPr>
              <a:buFontTx/>
              <a:buChar char="-"/>
            </a:pPr>
            <a:r>
              <a:rPr lang="ru-RU" sz="2000" i="1" dirty="0" smtClean="0"/>
              <a:t> Базидиомицеты </a:t>
            </a:r>
            <a:endParaRPr lang="ru-RU" sz="2000" i="1" dirty="0" smtClean="0"/>
          </a:p>
          <a:p>
            <a:pPr>
              <a:buFontTx/>
              <a:buChar char="-"/>
            </a:pPr>
            <a:r>
              <a:rPr lang="ru-RU" sz="2000" i="1" dirty="0" smtClean="0"/>
              <a:t> Несовершенные грибы или </a:t>
            </a:r>
            <a:r>
              <a:rPr lang="ru-RU" sz="2000" i="1" dirty="0" err="1" smtClean="0"/>
              <a:t>дейтеромицеты</a:t>
            </a:r>
            <a:r>
              <a:rPr lang="ru-RU" sz="2000" i="1" dirty="0" smtClean="0"/>
              <a:t> (размножение только вегетативным и бесполым путем)</a:t>
            </a:r>
          </a:p>
          <a:p>
            <a:r>
              <a:rPr lang="ru-RU" sz="2000" i="1" dirty="0" smtClean="0"/>
              <a:t>Настоящие </a:t>
            </a:r>
            <a:r>
              <a:rPr lang="ru-RU" sz="2000" i="1" dirty="0" smtClean="0"/>
              <a:t>грибы не образуют подвижных клеток ни на одной стадии жизненного цикла</a:t>
            </a:r>
            <a:r>
              <a:rPr lang="ru-RU" sz="2000" i="1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Класс Зигомицеты</a:t>
            </a:r>
            <a:r>
              <a:rPr lang="ru-RU" sz="4000" dirty="0" smtClean="0"/>
              <a:t> 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643050"/>
            <a:ext cx="7772400" cy="407196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В классе около 400 видов, мицелий у зигомицетов </a:t>
            </a:r>
            <a:r>
              <a:rPr lang="ru-RU" sz="2800" dirty="0" err="1" smtClean="0"/>
              <a:t>несептированный</a:t>
            </a:r>
            <a:r>
              <a:rPr lang="ru-RU" sz="2800" dirty="0" smtClean="0"/>
              <a:t>, ветвящийся, многоядерный (ядра содержат гаплоидный набор хромосом). По типу питания – большинство </a:t>
            </a:r>
            <a:r>
              <a:rPr lang="ru-RU" sz="2800" i="1" dirty="0" err="1" smtClean="0"/>
              <a:t>сапротрофы</a:t>
            </a:r>
            <a:r>
              <a:rPr lang="ru-RU" sz="2800" dirty="0" smtClean="0"/>
              <a:t>, есть </a:t>
            </a:r>
            <a:r>
              <a:rPr lang="ru-RU" sz="2800" i="1" dirty="0" smtClean="0"/>
              <a:t>паразиты</a:t>
            </a:r>
            <a:r>
              <a:rPr lang="ru-RU" sz="2800" dirty="0" smtClean="0"/>
              <a:t> насекомых, некоторые </a:t>
            </a:r>
            <a:r>
              <a:rPr lang="ru-RU" sz="2800" i="1" dirty="0" smtClean="0"/>
              <a:t>симбионты</a:t>
            </a:r>
            <a:r>
              <a:rPr lang="ru-RU" sz="2800" dirty="0" smtClean="0"/>
              <a:t>, образуют микоризу на корнях высших растений.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rudocs.exdat.com/data/411/410879/410879_html_m351bf6ac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5572163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5572132" y="428604"/>
            <a:ext cx="3357586" cy="4214842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b="1" dirty="0" err="1" smtClean="0"/>
              <a:t>Мукор</a:t>
            </a:r>
            <a:r>
              <a:rPr lang="ru-RU" sz="1800" b="1" dirty="0" smtClean="0"/>
              <a:t>.</a:t>
            </a:r>
            <a:r>
              <a:rPr lang="ru-RU" sz="1800" dirty="0" smtClean="0"/>
              <a:t> </a:t>
            </a:r>
          </a:p>
          <a:p>
            <a:r>
              <a:rPr lang="ru-RU" sz="1400" dirty="0" smtClean="0"/>
              <a:t>Наиболее известный представитель зигомицетов, имеющий вид белой плесени. Обычно мицелий погружен в субстрат, на котором он развивается. На поверхности субстрата мицелий образует многочисленные вертикальные </a:t>
            </a:r>
            <a:r>
              <a:rPr lang="ru-RU" sz="1400" i="1" dirty="0" err="1" smtClean="0"/>
              <a:t>спорангиеносцы</a:t>
            </a:r>
            <a:r>
              <a:rPr lang="ru-RU" sz="1400" dirty="0" smtClean="0"/>
              <a:t> со </a:t>
            </a:r>
            <a:r>
              <a:rPr lang="ru-RU" sz="1400" i="1" dirty="0" smtClean="0"/>
              <a:t>спорангиями</a:t>
            </a:r>
            <a:r>
              <a:rPr lang="ru-RU" sz="1400" dirty="0" smtClean="0"/>
              <a:t>. В спорангиях эндогенно образуется до 10 тыс. многоядерных </a:t>
            </a:r>
            <a:r>
              <a:rPr lang="ru-RU" sz="1400" i="1" dirty="0" smtClean="0"/>
              <a:t>спор бесполого спороношения</a:t>
            </a:r>
            <a:r>
              <a:rPr lang="ru-RU" sz="1400" dirty="0" smtClean="0"/>
              <a:t>. Широко распространенный </a:t>
            </a:r>
            <a:r>
              <a:rPr lang="ru-RU" sz="1400" dirty="0" err="1" smtClean="0"/>
              <a:t>сапротрофный</a:t>
            </a:r>
            <a:r>
              <a:rPr lang="ru-RU" sz="1400" dirty="0" smtClean="0"/>
              <a:t> гриб, поселяющийся на пищевых продуктах.</a:t>
            </a:r>
          </a:p>
          <a:p>
            <a:r>
              <a:rPr lang="ru-RU" sz="1400" dirty="0" smtClean="0"/>
              <a:t>К моменту созревания спор спорангии чернеют и споры высыпаются. Попадая в подходящие условия, споры прорастают и дают начало новому мицелию </a:t>
            </a:r>
            <a:r>
              <a:rPr lang="ru-RU" sz="1400" dirty="0" err="1" smtClean="0"/>
              <a:t>мукора</a:t>
            </a:r>
            <a:r>
              <a:rPr lang="ru-RU" sz="1400" dirty="0" smtClean="0"/>
              <a:t>. Так происходит бесполое размножение </a:t>
            </a:r>
            <a:r>
              <a:rPr lang="ru-RU" sz="1400" dirty="0" err="1" smtClean="0"/>
              <a:t>мукора</a:t>
            </a:r>
            <a:r>
              <a:rPr lang="ru-RU" sz="1400" dirty="0" smtClean="0"/>
              <a:t>. </a:t>
            </a:r>
            <a:br>
              <a:rPr lang="ru-RU" sz="14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42910" y="4643446"/>
            <a:ext cx="8215370" cy="50006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400" dirty="0" smtClean="0"/>
              <a:t>При истощении субстрата </a:t>
            </a:r>
            <a:r>
              <a:rPr lang="ru-RU" sz="1400" dirty="0" err="1" smtClean="0"/>
              <a:t>мукор</a:t>
            </a:r>
            <a:r>
              <a:rPr lang="ru-RU" sz="1400" dirty="0" smtClean="0"/>
              <a:t> переходит к половому размножению по типу </a:t>
            </a:r>
            <a:r>
              <a:rPr lang="ru-RU" sz="1400" i="1" dirty="0" err="1" smtClean="0"/>
              <a:t>гаметангиогамии</a:t>
            </a:r>
            <a:r>
              <a:rPr lang="ru-RU" sz="1400" dirty="0" smtClean="0"/>
              <a:t>. Гифы разных мицелиев (обычно одну нить обозначают знаком "-", считая ее мужской, а другую знаком "+", считая женской) сближаются вздутыми концами – </a:t>
            </a:r>
            <a:r>
              <a:rPr lang="ru-RU" sz="1400" i="1" dirty="0" smtClean="0"/>
              <a:t>гаметангиями</a:t>
            </a:r>
            <a:r>
              <a:rPr lang="ru-RU" sz="1400" dirty="0" smtClean="0"/>
              <a:t>, которые отделяются от мицелия перегородками, оболочки между ними растворяются, и происходит слияние цитоплазмы и ядер разных знаков. Образуется зигота с многочисленными диплоидными ядрами, покрывающаяся толстой шиповатой оболочкой. После периода покоя ядра претерпевают мейоз, наружная оболочка зиготы лопается, и она прорастает в короткую гифу, заканчивающуюся небольшим спорангием. В нем в результате </a:t>
            </a:r>
            <a:r>
              <a:rPr lang="ru-RU" sz="1400" dirty="0" err="1" smtClean="0"/>
              <a:t>мейотического</a:t>
            </a:r>
            <a:r>
              <a:rPr lang="ru-RU" sz="1400" dirty="0" smtClean="0"/>
              <a:t> деления образуются "+" и "-" споры, </a:t>
            </a:r>
            <a:r>
              <a:rPr lang="ru-RU" sz="1400" i="1" dirty="0" smtClean="0"/>
              <a:t>споры полового спороношения</a:t>
            </a:r>
            <a:r>
              <a:rPr lang="ru-RU" sz="1400" dirty="0" smtClean="0"/>
              <a:t>. Из этих спор развивается вегетативные "+" и "-" мицелии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071546"/>
            <a:ext cx="7772400" cy="5024454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/>
              <a:t>Значение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sz="2800" dirty="0" err="1" smtClean="0"/>
              <a:t>Мукоровые</a:t>
            </a:r>
            <a:r>
              <a:rPr lang="ru-RU" sz="2800" dirty="0" smtClean="0"/>
              <a:t> принимают участие в круговороте органических (особенно азотосодержащих) веществ почвы. </a:t>
            </a:r>
          </a:p>
          <a:p>
            <a:pPr>
              <a:buNone/>
            </a:pPr>
            <a:r>
              <a:rPr lang="ru-RU" sz="2800" dirty="0" smtClean="0"/>
              <a:t>Нередко вызывают порчу продуктов. </a:t>
            </a:r>
          </a:p>
          <a:p>
            <a:pPr>
              <a:buNone/>
            </a:pPr>
            <a:r>
              <a:rPr lang="ru-RU" sz="2800" dirty="0" smtClean="0"/>
              <a:t>Некоторые вызывают заболевание легких у птиц, поражают органы слуха и центральную нервную систему человека, вызывают дерматомикозы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7772400" cy="1214422"/>
          </a:xfrm>
        </p:spPr>
        <p:txBody>
          <a:bodyPr/>
          <a:lstStyle/>
          <a:p>
            <a:r>
              <a:rPr lang="ru-RU" sz="3200" b="1" dirty="0" smtClean="0"/>
              <a:t>Класс Аскомицеты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000108"/>
            <a:ext cx="7772400" cy="5095892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Около 30 000 видов </a:t>
            </a:r>
            <a:r>
              <a:rPr lang="ru-RU" sz="2000" dirty="0" err="1" smtClean="0"/>
              <a:t>сапротрофных</a:t>
            </a:r>
            <a:r>
              <a:rPr lang="ru-RU" sz="2000" dirty="0" smtClean="0"/>
              <a:t> почвенных и плесневых грибов, поселяющиеся на хлебе, овощах и других продуктах. К этому классу относятся </a:t>
            </a:r>
            <a:r>
              <a:rPr lang="ru-RU" sz="2000" dirty="0" err="1" smtClean="0"/>
              <a:t>пеницилл</a:t>
            </a:r>
            <a:r>
              <a:rPr lang="ru-RU" sz="2000" dirty="0" smtClean="0"/>
              <a:t>, дрожжи, сморчки, строчки, спорынья.</a:t>
            </a:r>
          </a:p>
          <a:p>
            <a:pPr>
              <a:buNone/>
            </a:pPr>
            <a:r>
              <a:rPr lang="ru-RU" sz="2000" dirty="0" smtClean="0"/>
              <a:t>Мицелий гаплоидный, </a:t>
            </a:r>
            <a:r>
              <a:rPr lang="ru-RU" sz="2000" dirty="0" err="1" smtClean="0"/>
              <a:t>септированный</a:t>
            </a:r>
            <a:r>
              <a:rPr lang="ru-RU" sz="2000" dirty="0" smtClean="0"/>
              <a:t>, ветвящийся. Через поры цитоплазма и ядра могут переходить в соседние клетки. </a:t>
            </a:r>
          </a:p>
          <a:p>
            <a:pPr>
              <a:buNone/>
            </a:pPr>
            <a:r>
              <a:rPr lang="ru-RU" sz="2000" dirty="0" smtClean="0"/>
              <a:t>Бесполое размножение осуществляется экзогенно, с помощью </a:t>
            </a:r>
            <a:r>
              <a:rPr lang="ru-RU" sz="2000" i="1" dirty="0" smtClean="0"/>
              <a:t>конидий</a:t>
            </a:r>
            <a:r>
              <a:rPr lang="ru-RU" sz="2000" dirty="0" smtClean="0"/>
              <a:t> – спор (в переводе с греческого «конидии» – мелкая пыль), </a:t>
            </a:r>
            <a:r>
              <a:rPr lang="ru-RU" sz="2000" dirty="0" err="1" smtClean="0"/>
              <a:t>отшнуровывающихся</a:t>
            </a:r>
            <a:r>
              <a:rPr lang="ru-RU" sz="2000" dirty="0" smtClean="0"/>
              <a:t> от особых клеток </a:t>
            </a:r>
            <a:r>
              <a:rPr lang="ru-RU" sz="2000" i="1" dirty="0" err="1" smtClean="0"/>
              <a:t>конидиеносца</a:t>
            </a:r>
            <a:r>
              <a:rPr lang="ru-RU" sz="2000" dirty="0" smtClean="0"/>
              <a:t>. </a:t>
            </a:r>
          </a:p>
          <a:p>
            <a:pPr>
              <a:buNone/>
            </a:pPr>
            <a:r>
              <a:rPr lang="ru-RU" sz="2000" dirty="0" smtClean="0"/>
              <a:t>При половом размножении образуются сумки – </a:t>
            </a:r>
            <a:r>
              <a:rPr lang="ru-RU" sz="2000" i="1" dirty="0" err="1" smtClean="0"/>
              <a:t>аски</a:t>
            </a:r>
            <a:r>
              <a:rPr lang="ru-RU" sz="2000" dirty="0" smtClean="0"/>
              <a:t>, в которых формируются гаплоидные споры полового спороношения. </a:t>
            </a:r>
          </a:p>
          <a:p>
            <a:pPr>
              <a:buNone/>
            </a:pPr>
            <a:r>
              <a:rPr lang="ru-RU" sz="2000" dirty="0" smtClean="0"/>
              <a:t>Класс аскомицетов делится на два подкласса – </a:t>
            </a:r>
            <a:r>
              <a:rPr lang="ru-RU" sz="2000" dirty="0" err="1" smtClean="0"/>
              <a:t>голосумчатые</a:t>
            </a:r>
            <a:r>
              <a:rPr lang="ru-RU" sz="2000" dirty="0" smtClean="0"/>
              <a:t> и </a:t>
            </a:r>
            <a:r>
              <a:rPr lang="ru-RU" sz="2000" dirty="0" err="1" smtClean="0"/>
              <a:t>плодосумчатые</a:t>
            </a:r>
            <a:r>
              <a:rPr lang="ru-RU" sz="2000" dirty="0" smtClean="0"/>
              <a:t>. У </a:t>
            </a:r>
            <a:r>
              <a:rPr lang="ru-RU" sz="2000" dirty="0" err="1" smtClean="0"/>
              <a:t>голосумчатых</a:t>
            </a:r>
            <a:r>
              <a:rPr lang="ru-RU" sz="2000" dirty="0" smtClean="0"/>
              <a:t> </a:t>
            </a:r>
            <a:r>
              <a:rPr lang="ru-RU" sz="2000" dirty="0" err="1" smtClean="0"/>
              <a:t>аски</a:t>
            </a:r>
            <a:r>
              <a:rPr lang="ru-RU" sz="2000" dirty="0" smtClean="0"/>
              <a:t> располагаются открыто, как например у дрожжей, у </a:t>
            </a:r>
            <a:r>
              <a:rPr lang="ru-RU" sz="2000" dirty="0" err="1" smtClean="0"/>
              <a:t>плодосумчатых</a:t>
            </a:r>
            <a:r>
              <a:rPr lang="ru-RU" sz="2000" dirty="0" smtClean="0"/>
              <a:t> – находятся в плодовых телах шаровидных, замкнутых - </a:t>
            </a:r>
            <a:r>
              <a:rPr lang="ru-RU" sz="2000" i="1" dirty="0" err="1" smtClean="0"/>
              <a:t>клейстотециях</a:t>
            </a:r>
            <a:r>
              <a:rPr lang="ru-RU" sz="2000" dirty="0" smtClean="0"/>
              <a:t>, </a:t>
            </a:r>
            <a:r>
              <a:rPr lang="ru-RU" sz="2000" dirty="0" err="1" smtClean="0"/>
              <a:t>колбовидных</a:t>
            </a:r>
            <a:r>
              <a:rPr lang="ru-RU" sz="2000" dirty="0" smtClean="0"/>
              <a:t> с отверстием наверху – </a:t>
            </a:r>
            <a:r>
              <a:rPr lang="ru-RU" sz="2000" i="1" dirty="0" smtClean="0"/>
              <a:t>перитециях</a:t>
            </a:r>
            <a:r>
              <a:rPr lang="ru-RU" sz="2000" dirty="0" smtClean="0"/>
              <a:t>, </a:t>
            </a:r>
            <a:r>
              <a:rPr lang="ru-RU" sz="2000" dirty="0" err="1" smtClean="0"/>
              <a:t>блюдцевидных</a:t>
            </a:r>
            <a:r>
              <a:rPr lang="ru-RU" sz="2000" dirty="0" smtClean="0"/>
              <a:t> – </a:t>
            </a:r>
            <a:r>
              <a:rPr lang="ru-RU" sz="2000" i="1" dirty="0" smtClean="0"/>
              <a:t>апотециях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rudocs.exdat.com/data/411/410879/410879_html_25374f9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361950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0" y="3571876"/>
            <a:ext cx="3643306" cy="571504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400" dirty="0" smtClean="0"/>
              <a:t>1 — мицелий; 2 — </a:t>
            </a:r>
            <a:r>
              <a:rPr lang="ru-RU" sz="1400" dirty="0" err="1" smtClean="0"/>
              <a:t>конидиеносцы</a:t>
            </a:r>
            <a:r>
              <a:rPr lang="ru-RU" sz="1400" dirty="0" smtClean="0"/>
              <a:t>; </a:t>
            </a:r>
          </a:p>
          <a:p>
            <a:r>
              <a:rPr lang="ru-RU" sz="1400" dirty="0" smtClean="0"/>
              <a:t>3 — конидии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3857620" y="285728"/>
            <a:ext cx="5286380" cy="335758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b="1" dirty="0" err="1" smtClean="0"/>
              <a:t>Пеницилл</a:t>
            </a:r>
            <a:r>
              <a:rPr lang="ru-RU" sz="1800" b="1" dirty="0" smtClean="0"/>
              <a:t> (</a:t>
            </a:r>
            <a:r>
              <a:rPr lang="ru-RU" sz="1800" b="1" dirty="0" err="1" smtClean="0"/>
              <a:t>кистевик</a:t>
            </a:r>
            <a:r>
              <a:rPr lang="ru-RU" sz="1800" b="1" dirty="0" smtClean="0"/>
              <a:t>).</a:t>
            </a:r>
            <a:r>
              <a:rPr lang="ru-RU" sz="1800" dirty="0" smtClean="0"/>
              <a:t> Относится к </a:t>
            </a:r>
            <a:r>
              <a:rPr lang="ru-RU" sz="1800" dirty="0" err="1" smtClean="0"/>
              <a:t>плодосумчатым</a:t>
            </a:r>
            <a:r>
              <a:rPr lang="ru-RU" sz="1800" dirty="0" smtClean="0"/>
              <a:t>. Сначала имеет вид белого паутинного налета, а затем приобретает зеленоватый или голубоватый оттенок. От мицелия вверх поднимаются </a:t>
            </a:r>
            <a:r>
              <a:rPr lang="ru-RU" sz="1800" dirty="0" err="1" smtClean="0"/>
              <a:t>конидиеносцы</a:t>
            </a:r>
            <a:r>
              <a:rPr lang="ru-RU" sz="1800" dirty="0" smtClean="0"/>
              <a:t>, концы которых образуют кисточку. На кончике каждого ответвления экзогенно образуется цепочка округлых спор – конидий. За форму </a:t>
            </a:r>
            <a:r>
              <a:rPr lang="ru-RU" sz="1800" dirty="0" err="1" smtClean="0"/>
              <a:t>конидиеносцев</a:t>
            </a:r>
            <a:r>
              <a:rPr lang="ru-RU" sz="1800" dirty="0" smtClean="0"/>
              <a:t> </a:t>
            </a:r>
            <a:r>
              <a:rPr lang="ru-RU" sz="1800" dirty="0" err="1" smtClean="0"/>
              <a:t>пенициллы</a:t>
            </a:r>
            <a:r>
              <a:rPr lang="ru-RU" sz="1800" dirty="0" smtClean="0"/>
              <a:t> иногда называют «леечной плесенью» - группы конидий на концах </a:t>
            </a:r>
            <a:r>
              <a:rPr lang="ru-RU" sz="1800" dirty="0" err="1" smtClean="0"/>
              <a:t>конидиеносцев</a:t>
            </a:r>
            <a:r>
              <a:rPr lang="ru-RU" sz="1800" dirty="0" smtClean="0"/>
              <a:t> напоминают струйки воды, вытекающие из лейки. Они разносятся токами воздуха и дают начало новому мицелию.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214282" y="4143380"/>
            <a:ext cx="8715436" cy="2357454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Половое размножение происходит редко. При этом происходит слияние гаметангиев и образование </a:t>
            </a:r>
            <a:r>
              <a:rPr lang="ru-RU" sz="1800" dirty="0" err="1" smtClean="0"/>
              <a:t>клейстотециев</a:t>
            </a:r>
            <a:r>
              <a:rPr lang="ru-RU" sz="1800" dirty="0" smtClean="0"/>
              <a:t>, плодовых тел, содержащих </a:t>
            </a:r>
            <a:r>
              <a:rPr lang="ru-RU" sz="1800" dirty="0" err="1" smtClean="0"/>
              <a:t>аски</a:t>
            </a:r>
            <a:r>
              <a:rPr lang="ru-RU" sz="1800" dirty="0" smtClean="0"/>
              <a:t> (сумки), в которых после слияния ядер, образования зигот и мейоза развиваются гаплоидные </a:t>
            </a:r>
            <a:r>
              <a:rPr lang="ru-RU" sz="1800" dirty="0" err="1" smtClean="0"/>
              <a:t>аскоспоры</a:t>
            </a:r>
            <a:r>
              <a:rPr lang="ru-RU" sz="1800" dirty="0" smtClean="0"/>
              <a:t>. Образование плодовых тел можно обнаружить по появлению лимонно-желтой окраски, появляющейся там, где наблюдается скопление плодовых тел.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28670"/>
            <a:ext cx="8429684" cy="5167330"/>
          </a:xfrm>
        </p:spPr>
        <p:txBody>
          <a:bodyPr/>
          <a:lstStyle/>
          <a:p>
            <a:pPr>
              <a:buNone/>
            </a:pPr>
            <a:r>
              <a:rPr lang="ru-RU" sz="2000" dirty="0" err="1" smtClean="0"/>
              <a:t>Сапротрофные</a:t>
            </a:r>
            <a:r>
              <a:rPr lang="ru-RU" sz="2000" dirty="0" smtClean="0"/>
              <a:t> виды </a:t>
            </a:r>
            <a:r>
              <a:rPr lang="ru-RU" sz="2000" dirty="0" err="1" smtClean="0"/>
              <a:t>пеницилла</a:t>
            </a:r>
            <a:r>
              <a:rPr lang="ru-RU" sz="2000" dirty="0" smtClean="0"/>
              <a:t> минерализуют органические вещества почвы. </a:t>
            </a:r>
          </a:p>
          <a:p>
            <a:pPr>
              <a:buNone/>
            </a:pPr>
            <a:r>
              <a:rPr lang="ru-RU" sz="2000" dirty="0" smtClean="0"/>
              <a:t>Некоторые виды используются для приготовления антибиотика пенициллина. В 1928 году английский ученый и врач Александр Флеминг обратил внимание на то, что вокруг колонии </a:t>
            </a:r>
            <a:r>
              <a:rPr lang="ru-RU" sz="2000" dirty="0" err="1" smtClean="0"/>
              <a:t>пеницилла</a:t>
            </a:r>
            <a:r>
              <a:rPr lang="ru-RU" sz="2000" dirty="0" smtClean="0"/>
              <a:t>, выросшей на чашке Петри с культурой стафилококка, все клетки стафилококка около </a:t>
            </a:r>
            <a:r>
              <a:rPr lang="ru-RU" sz="2000" dirty="0" err="1" smtClean="0"/>
              <a:t>пеницилла</a:t>
            </a:r>
            <a:r>
              <a:rPr lang="ru-RU" sz="2000" dirty="0" smtClean="0"/>
              <a:t> погибли. </a:t>
            </a:r>
          </a:p>
          <a:p>
            <a:pPr>
              <a:buNone/>
            </a:pPr>
            <a:r>
              <a:rPr lang="ru-RU" sz="2000" dirty="0" smtClean="0"/>
              <a:t>Только в 1941-1942 году в Англии и США на основе </a:t>
            </a:r>
            <a:r>
              <a:rPr lang="ru-RU" sz="2000" i="1" dirty="0" err="1" smtClean="0"/>
              <a:t>Penicillum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notatum</a:t>
            </a:r>
            <a:r>
              <a:rPr lang="ru-RU" sz="2000" dirty="0" smtClean="0"/>
              <a:t> началось промышленное производство пенициллина. </a:t>
            </a:r>
          </a:p>
          <a:p>
            <a:pPr>
              <a:buNone/>
            </a:pPr>
            <a:r>
              <a:rPr lang="ru-RU" sz="2000" dirty="0" smtClean="0"/>
              <a:t>В 1942 году сотрудники Института эпидемиологии и микробиологии (ИЭМ) им. Н.Ф. </a:t>
            </a:r>
            <a:r>
              <a:rPr lang="ru-RU" sz="2000" dirty="0" err="1" smtClean="0"/>
              <a:t>Гамалеи</a:t>
            </a:r>
            <a:r>
              <a:rPr lang="ru-RU" sz="2000" dirty="0" smtClean="0"/>
              <a:t> во главе с З.В. </a:t>
            </a:r>
            <a:r>
              <a:rPr lang="ru-RU" sz="2000" dirty="0" err="1" smtClean="0"/>
              <a:t>Ермольевой</a:t>
            </a:r>
            <a:r>
              <a:rPr lang="ru-RU" sz="2000" dirty="0" smtClean="0"/>
              <a:t> наладили производство отечественного пенициллина на основе </a:t>
            </a:r>
            <a:r>
              <a:rPr lang="ru-RU" sz="2000" i="1" dirty="0" err="1" smtClean="0"/>
              <a:t>Penicillum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chrysogenum</a:t>
            </a:r>
            <a:r>
              <a:rPr lang="ru-RU" sz="2000" dirty="0" smtClean="0"/>
              <a:t>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000108"/>
          </a:xfrm>
        </p:spPr>
        <p:txBody>
          <a:bodyPr/>
          <a:lstStyle/>
          <a:p>
            <a:r>
              <a:rPr lang="ru-RU" b="1" dirty="0" smtClean="0"/>
              <a:t>Класс Аскомицеты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572560" cy="4738702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	</a:t>
            </a:r>
            <a:r>
              <a:rPr lang="ru-RU" sz="1800" b="1" dirty="0" smtClean="0"/>
              <a:t>Дрожжи.</a:t>
            </a:r>
            <a:r>
              <a:rPr lang="ru-RU" sz="1800" dirty="0" smtClean="0"/>
              <a:t> Относятся к </a:t>
            </a:r>
            <a:r>
              <a:rPr lang="ru-RU" sz="1800" dirty="0" err="1" smtClean="0"/>
              <a:t>голосумчатым</a:t>
            </a:r>
            <a:r>
              <a:rPr lang="ru-RU" sz="1800" dirty="0" smtClean="0"/>
              <a:t>, сумки лежат на </a:t>
            </a:r>
            <a:r>
              <a:rPr lang="ru-RU" sz="1800" dirty="0" err="1" smtClean="0"/>
              <a:t>мицелие</a:t>
            </a:r>
            <a:r>
              <a:rPr lang="ru-RU" sz="1800" dirty="0" smtClean="0"/>
              <a:t> открыто. </a:t>
            </a:r>
          </a:p>
          <a:p>
            <a:pPr>
              <a:buNone/>
            </a:pPr>
            <a:r>
              <a:rPr lang="ru-RU" sz="1800" dirty="0" smtClean="0"/>
              <a:t>	Одноклеточные грибы, вегетативное тело которых состоит из одиночных овальных клеток с одним ядром. </a:t>
            </a:r>
          </a:p>
          <a:p>
            <a:pPr>
              <a:buNone/>
            </a:pPr>
            <a:r>
              <a:rPr lang="ru-RU" sz="1800" dirty="0" smtClean="0"/>
              <a:t>	Дрожжи представлены большим числом видов, широко распространенных в природе. Только в культуре существуют пекарские дрожжи, представленные сотнями рас: винными, хлебопекарными, пивными. Винные встречаются в природе на поверхности плодов. </a:t>
            </a:r>
          </a:p>
          <a:p>
            <a:pPr>
              <a:buNone/>
            </a:pPr>
            <a:r>
              <a:rPr lang="ru-RU" sz="1800" dirty="0" smtClean="0"/>
              <a:t>	Дрожжи характеризуются сильно выраженным аэробным обменом веществ. В качестве источника углерода они используют различные сахара, простые и многоатомные спирты, органические кислоты и другие вещества. Способность </a:t>
            </a:r>
            <a:r>
              <a:rPr lang="ru-RU" sz="1800" dirty="0" err="1" smtClean="0"/>
              <a:t>сбраживать</a:t>
            </a:r>
            <a:r>
              <a:rPr lang="ru-RU" sz="1800" dirty="0" smtClean="0"/>
              <a:t> углеводы, расщепляя глюкозу с образованием этилового спирта и углекислого газа, послужила основой для введения дрожжей в культуру.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С</a:t>
            </a:r>
            <a:r>
              <a:rPr lang="ru-RU" sz="1800" baseline="-25000" dirty="0" smtClean="0"/>
              <a:t>6</a:t>
            </a:r>
            <a:r>
              <a:rPr lang="ru-RU" sz="1800" dirty="0" smtClean="0"/>
              <a:t>Н</a:t>
            </a:r>
            <a:r>
              <a:rPr lang="ru-RU" sz="1800" baseline="-25000" dirty="0" smtClean="0"/>
              <a:t>12</a:t>
            </a:r>
            <a:r>
              <a:rPr lang="ru-RU" sz="1800" dirty="0" smtClean="0"/>
              <a:t>О</a:t>
            </a:r>
            <a:r>
              <a:rPr lang="ru-RU" sz="1800" baseline="-25000" dirty="0" smtClean="0"/>
              <a:t>6</a:t>
            </a:r>
            <a:r>
              <a:rPr lang="ru-RU" sz="1800" dirty="0" smtClean="0"/>
              <a:t> → 2С</a:t>
            </a:r>
            <a:r>
              <a:rPr lang="ru-RU" sz="1800" baseline="-25000" dirty="0" smtClean="0"/>
              <a:t>2</a:t>
            </a:r>
            <a:r>
              <a:rPr lang="ru-RU" sz="1800" dirty="0" smtClean="0"/>
              <a:t>Н</a:t>
            </a:r>
            <a:r>
              <a:rPr lang="ru-RU" sz="1800" baseline="-25000" dirty="0" smtClean="0"/>
              <a:t>5</a:t>
            </a:r>
            <a:r>
              <a:rPr lang="ru-RU" sz="1800" dirty="0" smtClean="0"/>
              <a:t>ОН +2СО</a:t>
            </a:r>
            <a:r>
              <a:rPr lang="ru-RU" sz="1800" baseline="-25000" dirty="0" smtClean="0"/>
              <a:t>2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rudocs.exdat.com/data/411/410879/410879_html_5228be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777240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142844" y="3143248"/>
            <a:ext cx="9001156" cy="3286148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При благоприятных условиях (наличие в среде углеводов и нужной температуры) дрожжи длительное время размножаются вегетативным способом – почкованием. Почка возникает на одном конце клетки, начинает разрастаться и отделяется от материнской клетки. Часто дочерняя клетка не теряет связи с материнской и сама начинает образовывать почки. В результате образуются короткие цепочки клеток. Однако, связь между ними непрочная, и при встряхивании такие цепочки распадаются на отдельные клетки. </a:t>
            </a:r>
          </a:p>
          <a:p>
            <a:r>
              <a:rPr lang="ru-RU" sz="1800" dirty="0" smtClean="0"/>
              <a:t>При недостатке питания и избытке кислорода происходит половое размножение по типу </a:t>
            </a:r>
            <a:r>
              <a:rPr lang="ru-RU" sz="1800" dirty="0" err="1" smtClean="0"/>
              <a:t>хологамии</a:t>
            </a:r>
            <a:r>
              <a:rPr lang="ru-RU" sz="1800" dirty="0" smtClean="0"/>
              <a:t> – сливаются две клетки, после слияния ядер диплоидная родительская клетка </a:t>
            </a:r>
            <a:r>
              <a:rPr lang="ru-RU" sz="1800" dirty="0" err="1" smtClean="0"/>
              <a:t>мейотически</a:t>
            </a:r>
            <a:r>
              <a:rPr lang="ru-RU" sz="1800" dirty="0" smtClean="0"/>
              <a:t> делится и образуется сумка с 4 </a:t>
            </a:r>
            <a:r>
              <a:rPr lang="ru-RU" sz="1800" dirty="0" err="1" smtClean="0"/>
              <a:t>аскоспорами</a:t>
            </a:r>
            <a:r>
              <a:rPr lang="ru-RU" sz="1800" dirty="0" smtClean="0"/>
              <a:t>. Споры сливаются с образованием новой диплоидной дрожжевой клетки.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857232"/>
            <a:ext cx="7772400" cy="5238768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Дрожжи используют в хлебопечении, пивоварении, виноделии. </a:t>
            </a:r>
          </a:p>
          <a:p>
            <a:pPr>
              <a:buNone/>
            </a:pPr>
            <a:r>
              <a:rPr lang="ru-RU" sz="2400" dirty="0" smtClean="0"/>
              <a:t>Дрожжи содержат до 50% белка, жиры, углеводы, в большом количестве синтезируют витамины (особенно В</a:t>
            </a:r>
            <a:r>
              <a:rPr lang="ru-RU" sz="2400" baseline="-25000" dirty="0" smtClean="0"/>
              <a:t>2</a:t>
            </a:r>
            <a:r>
              <a:rPr lang="ru-RU" sz="2400" dirty="0" smtClean="0"/>
              <a:t>), поэтому они обладают ценными пищевыми и кормовыми свойствами. </a:t>
            </a:r>
          </a:p>
          <a:p>
            <a:pPr>
              <a:buNone/>
            </a:pPr>
            <a:r>
              <a:rPr lang="ru-RU" sz="2400" dirty="0" smtClean="0"/>
              <a:t>Пивные дрожжи используются при лечении малокровия. </a:t>
            </a:r>
          </a:p>
          <a:p>
            <a:pPr>
              <a:buNone/>
            </a:pPr>
            <a:r>
              <a:rPr lang="ru-RU" sz="2400" dirty="0" smtClean="0"/>
              <a:t>Кормовые дрожжи используют для производства кормовых белков.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52"/>
            <a:ext cx="7772400" cy="1000132"/>
          </a:xfrm>
        </p:spPr>
        <p:txBody>
          <a:bodyPr/>
          <a:lstStyle/>
          <a:p>
            <a:r>
              <a:rPr lang="ru-RU" sz="3200" b="1" dirty="0" smtClean="0"/>
              <a:t>Класс Базидиомицеты. </a:t>
            </a:r>
            <a:br>
              <a:rPr lang="ru-RU" sz="3200" b="1" dirty="0" smtClean="0"/>
            </a:br>
            <a:r>
              <a:rPr lang="ru-RU" sz="3200" b="1" dirty="0" smtClean="0"/>
              <a:t>Шляпочные грибы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501122" cy="4738702"/>
          </a:xfrm>
        </p:spPr>
        <p:txBody>
          <a:bodyPr/>
          <a:lstStyle/>
          <a:p>
            <a:pPr>
              <a:buNone/>
            </a:pPr>
            <a:r>
              <a:rPr lang="ru-RU" sz="1800" dirty="0" smtClean="0"/>
              <a:t>	Около 30 000 высших грибов, вегетативное тело которых представляет собой разветвленный мицелий, состоящий из членистых гиф. </a:t>
            </a:r>
            <a:r>
              <a:rPr lang="ru-RU" sz="1800" i="1" dirty="0" smtClean="0"/>
              <a:t>К этому классу относится практически все съедобные и ядовитые грибы, трутовики и две группы паразитических грибов – головневые и ржавчинные грибы.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Отличительная особенность базидиомицетов – </a:t>
            </a:r>
            <a:r>
              <a:rPr lang="ru-RU" sz="1800" i="1" dirty="0" smtClean="0"/>
              <a:t>наличие в каждой клетке мицелия двух гаплоидных ядер.</a:t>
            </a:r>
            <a:r>
              <a:rPr lang="ru-RU" sz="1800" dirty="0" smtClean="0"/>
              <a:t> Такую клетку называют </a:t>
            </a:r>
            <a:r>
              <a:rPr lang="ru-RU" sz="1800" dirty="0" err="1" smtClean="0"/>
              <a:t>дикарионной</a:t>
            </a:r>
            <a:r>
              <a:rPr lang="ru-RU" sz="1800" dirty="0" smtClean="0"/>
              <a:t>, а развивающийся из нее мицелий – </a:t>
            </a:r>
            <a:r>
              <a:rPr lang="ru-RU" sz="1800" dirty="0" err="1" smtClean="0"/>
              <a:t>дикарионическим</a:t>
            </a:r>
            <a:r>
              <a:rPr lang="ru-RU" sz="1800" dirty="0" smtClean="0"/>
              <a:t>.</a:t>
            </a:r>
          </a:p>
          <a:p>
            <a:pPr>
              <a:buNone/>
            </a:pPr>
            <a:r>
              <a:rPr lang="ru-RU" sz="1800" dirty="0" smtClean="0"/>
              <a:t>	</a:t>
            </a:r>
          </a:p>
          <a:p>
            <a:pPr>
              <a:buNone/>
            </a:pPr>
            <a:r>
              <a:rPr lang="ru-RU" sz="1800" dirty="0" smtClean="0"/>
              <a:t>	Для большинства базидиомицетов характерно образование плодовых тел. Они могут быть в виде копытообразных выростов, но чаще всего состоят из шляпки и ножки. Именно их в обыденной жизни называют грибами. Как правило, шляпка покрыта окрашенными гифами, образующими кожицу. Функция плодовых тел – образование спор. На нижней стороне шляпки находится спорообразующий слой, </a:t>
            </a:r>
            <a:r>
              <a:rPr lang="ru-RU" sz="1800" i="1" dirty="0" err="1" smtClean="0"/>
              <a:t>гименофор</a:t>
            </a:r>
            <a:r>
              <a:rPr lang="ru-RU" sz="1800" dirty="0" smtClean="0"/>
              <a:t>, на котором образуются особые структуры – базидии. Зрелые базидии напоминают надутую перчатку с 4 пальцами.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rudocs.exdat.com/data/411/410879/410879_html_m16f1b8c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471487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5000628" y="214290"/>
            <a:ext cx="4000528" cy="4500594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Основная масса шляпочных грибов – </a:t>
            </a:r>
            <a:r>
              <a:rPr lang="ru-RU" sz="1800" dirty="0" err="1" smtClean="0"/>
              <a:t>сапротрофы</a:t>
            </a:r>
            <a:r>
              <a:rPr lang="ru-RU" sz="1800" dirty="0" smtClean="0"/>
              <a:t>, но встречаются и паразиты (опенок). </a:t>
            </a:r>
          </a:p>
          <a:p>
            <a:r>
              <a:rPr lang="ru-RU" sz="1800" dirty="0" smtClean="0"/>
              <a:t>Шляпочные грибы часто вступают в симбиотические отношения с корнями высших растений, особенно древесных, образуя микоризу – грибокорень. Грибница при этом оплетает корни деревьев, грибы получают от растений органические вещества, растения – воду и минеральные соли. Для многих грибов такой симбиоз обязателен, так как их грибница может развиваться и без участия корней дерева, но плодовые тела в этом случае не образуются.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214282" y="4000504"/>
            <a:ext cx="4214842" cy="8572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600" dirty="0" smtClean="0"/>
              <a:t>Питание грибов:1 – микориза; 2 – передача воды и минеральных солей дереву; 3 – поглощение органических веществ грибницей</a:t>
            </a:r>
            <a:endParaRPr kumimoji="0" lang="ru-RU" sz="1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357158" y="5000636"/>
            <a:ext cx="8429684" cy="1357322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Около 200 видов грибов съедобны. Наиболее известны белый гриб, подосиновик, подберезовик, масленок, шампиньон, </a:t>
            </a:r>
            <a:r>
              <a:rPr lang="ru-RU" sz="1800" dirty="0" err="1" smtClean="0"/>
              <a:t>вешенка</a:t>
            </a:r>
            <a:r>
              <a:rPr lang="ru-RU" sz="1800" dirty="0" smtClean="0"/>
              <a:t>, рыжик, груздь и другие. Среди несъедобных грибов есть и ядовитые. Наиболее опасны бледная поганка, красный мухомор, мухомор вонючий. </a:t>
            </a:r>
            <a:r>
              <a:rPr lang="ru-RU" dirty="0" smtClean="0"/>
              <a:t/>
            </a:r>
            <a:br>
              <a:rPr lang="ru-RU" dirty="0" smtClean="0"/>
            </a:b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rudocs.exdat.com/data/411/410879/410879_html_7a88ff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6357982" cy="3655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6643702" y="142852"/>
            <a:ext cx="2357454" cy="3643338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1 – мицелий гриба; </a:t>
            </a:r>
          </a:p>
          <a:p>
            <a:r>
              <a:rPr lang="ru-RU" sz="1800" dirty="0" smtClean="0"/>
              <a:t>2 – плодовое тело; </a:t>
            </a:r>
          </a:p>
          <a:p>
            <a:r>
              <a:rPr lang="ru-RU" sz="1800" dirty="0" smtClean="0"/>
              <a:t>3 – пластинки с </a:t>
            </a:r>
            <a:r>
              <a:rPr lang="ru-RU" sz="1800" dirty="0" err="1" smtClean="0"/>
              <a:t>гименофором</a:t>
            </a:r>
            <a:r>
              <a:rPr lang="ru-RU" sz="1800" dirty="0" smtClean="0"/>
              <a:t>; </a:t>
            </a:r>
          </a:p>
          <a:p>
            <a:r>
              <a:rPr lang="ru-RU" sz="1800" dirty="0" smtClean="0"/>
              <a:t>4 – базидия; </a:t>
            </a:r>
          </a:p>
          <a:p>
            <a:r>
              <a:rPr lang="ru-RU" sz="1800" dirty="0" smtClean="0"/>
              <a:t>5 – молодое плодовое тело гриба, покрытое покрывальцем; </a:t>
            </a:r>
          </a:p>
          <a:p>
            <a:r>
              <a:rPr lang="ru-RU" sz="1800" dirty="0" smtClean="0"/>
              <a:t>6 – </a:t>
            </a:r>
            <a:r>
              <a:rPr lang="ru-RU" sz="1800" dirty="0" err="1" smtClean="0"/>
              <a:t>бизидиоспоры</a:t>
            </a:r>
            <a:r>
              <a:rPr lang="ru-RU" sz="1800" dirty="0" smtClean="0"/>
              <a:t>; </a:t>
            </a:r>
          </a:p>
          <a:p>
            <a:r>
              <a:rPr lang="ru-RU" sz="1800" dirty="0" smtClean="0"/>
              <a:t>7 – одноядерный мицелий; </a:t>
            </a:r>
          </a:p>
          <a:p>
            <a:r>
              <a:rPr lang="ru-RU" sz="1800" dirty="0" smtClean="0"/>
              <a:t>8 – </a:t>
            </a:r>
            <a:r>
              <a:rPr lang="ru-RU" sz="1800" dirty="0" err="1" smtClean="0"/>
              <a:t>дикарионический</a:t>
            </a:r>
            <a:r>
              <a:rPr lang="ru-RU" sz="1800" dirty="0" smtClean="0"/>
              <a:t> мицелий</a:t>
            </a:r>
            <a:endParaRPr kumimoji="0" lang="ru-RU" sz="18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214282" y="3857628"/>
            <a:ext cx="8643998" cy="2571768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Края пластинок или внутренняя поверхность трубок представлена слоем из базидий. В базидиях завершается </a:t>
            </a:r>
            <a:r>
              <a:rPr lang="ru-RU" sz="1800" dirty="0" err="1" smtClean="0"/>
              <a:t>дикарионная</a:t>
            </a:r>
            <a:r>
              <a:rPr lang="ru-RU" sz="1800" dirty="0" smtClean="0"/>
              <a:t> фаза развития базидиомицетов. Ядра дикариона сливаются, образуя диплоидное ядро. Оно </a:t>
            </a:r>
            <a:r>
              <a:rPr lang="ru-RU" sz="1800" dirty="0" err="1" smtClean="0"/>
              <a:t>мейотически</a:t>
            </a:r>
            <a:r>
              <a:rPr lang="ru-RU" sz="1800" dirty="0" smtClean="0"/>
              <a:t> делится, и гаплоидные ядра переходят в </a:t>
            </a:r>
            <a:r>
              <a:rPr lang="ru-RU" sz="1800" dirty="0" err="1" smtClean="0"/>
              <a:t>базидиоспоры</a:t>
            </a:r>
            <a:r>
              <a:rPr lang="ru-RU" sz="1800" dirty="0" smtClean="0"/>
              <a:t>, образующиеся на поверхности базидия. </a:t>
            </a:r>
            <a:br>
              <a:rPr lang="ru-RU" sz="1800" dirty="0" smtClean="0"/>
            </a:br>
            <a:r>
              <a:rPr lang="ru-RU" sz="1800" i="1" dirty="0" err="1" smtClean="0"/>
              <a:t>Базидиоспоры</a:t>
            </a:r>
            <a:r>
              <a:rPr lang="ru-RU" sz="1800" i="1" dirty="0" smtClean="0"/>
              <a:t> – споры полового размножения</a:t>
            </a:r>
            <a:r>
              <a:rPr lang="ru-RU" sz="1800" dirty="0" smtClean="0"/>
              <a:t> – прорастают в первичный одноядерный мицелий.</a:t>
            </a:r>
            <a:br>
              <a:rPr lang="ru-RU" sz="1800" dirty="0" smtClean="0"/>
            </a:br>
            <a:r>
              <a:rPr lang="ru-RU" sz="1800" dirty="0" smtClean="0"/>
              <a:t>Но для образования плодовых тел необходимо, чтобы встретились два первичных мицелия (соматогамия) и образовались клетки с двумя ядрами. Причем сливаются только протопласты клеток, а ядра образуют пары – дикарионы, которые начинают синхронно делиться. В результате образуется вторичный </a:t>
            </a:r>
            <a:r>
              <a:rPr lang="ru-RU" sz="1800" dirty="0" err="1" smtClean="0"/>
              <a:t>дикарионический</a:t>
            </a:r>
            <a:r>
              <a:rPr lang="ru-RU" sz="1800" dirty="0" smtClean="0"/>
              <a:t> мицелий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Класс Базидиомицеты. </a:t>
            </a:r>
            <a:br>
              <a:rPr lang="ru-RU" sz="3200" b="1" dirty="0" smtClean="0"/>
            </a:br>
            <a:r>
              <a:rPr lang="ru-RU" sz="3200" b="1" dirty="0" err="1" smtClean="0"/>
              <a:t>Афилофоровые</a:t>
            </a:r>
            <a:r>
              <a:rPr lang="ru-RU" sz="3200" b="1" dirty="0" smtClean="0"/>
              <a:t> грибы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4" name="Содержимое 3" descr="http://rudocs.exdat.com/data/411/410879/410879_html_m68c78b4d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43050"/>
            <a:ext cx="350046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4500562" y="1571612"/>
            <a:ext cx="4357718" cy="4000528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err="1" smtClean="0"/>
              <a:t>Гименофор</a:t>
            </a:r>
            <a:r>
              <a:rPr lang="ru-RU" sz="1800" dirty="0" smtClean="0"/>
              <a:t> трубчатый, ежегодно нарастает снизу. Трутовики поражают многие лиственные породы. Спора трутовика, попав на ранку в дереве, прорастает в грибницу и разрушает древесину.</a:t>
            </a:r>
          </a:p>
          <a:p>
            <a:r>
              <a:rPr lang="ru-RU" sz="1800" dirty="0" smtClean="0"/>
              <a:t>Через несколько лет образуются многолетние копытообразные плодовые тела. Трутовики выделяют ферменты, разрушающие древесину и превращающие ее в труху. Даже после гибели дерева гриб продолжает жить на мертвом субстрате (как </a:t>
            </a:r>
            <a:r>
              <a:rPr lang="ru-RU" sz="1800" dirty="0" err="1" smtClean="0"/>
              <a:t>сапротроф</a:t>
            </a:r>
            <a:r>
              <a:rPr lang="ru-RU" sz="1800" dirty="0" smtClean="0"/>
              <a:t>), ежегодно производя большое количество спор и заражая здоровые деревья. Поэтому погибшие деревья и плодовые тела трутовиков рекомендуется удалять из леса.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609600"/>
          </a:xfrm>
        </p:spPr>
        <p:txBody>
          <a:bodyPr/>
          <a:lstStyle/>
          <a:p>
            <a:r>
              <a:rPr lang="en-US" sz="2400" b="1" dirty="0" smtClean="0"/>
              <a:t>VI</a:t>
            </a:r>
            <a:r>
              <a:rPr lang="ru-RU" sz="2400" b="1" dirty="0" smtClean="0"/>
              <a:t>. Экологические группы грибов</a:t>
            </a:r>
            <a:endParaRPr lang="ru-RU" dirty="0" smtClean="0"/>
          </a:p>
        </p:txBody>
      </p:sp>
      <p:grpSp>
        <p:nvGrpSpPr>
          <p:cNvPr id="10243" name="Group 14"/>
          <p:cNvGrpSpPr>
            <a:grpSpLocks/>
          </p:cNvGrpSpPr>
          <p:nvPr/>
        </p:nvGrpSpPr>
        <p:grpSpPr bwMode="auto">
          <a:xfrm>
            <a:off x="228600" y="5378450"/>
            <a:ext cx="8686800" cy="641350"/>
            <a:chOff x="144" y="3100"/>
            <a:chExt cx="5472" cy="404"/>
          </a:xfrm>
        </p:grpSpPr>
        <p:sp>
          <p:nvSpPr>
            <p:cNvPr id="10250" name="Text Box 4"/>
            <p:cNvSpPr txBox="1">
              <a:spLocks noChangeArrowheads="1"/>
            </p:cNvSpPr>
            <p:nvPr/>
          </p:nvSpPr>
          <p:spPr bwMode="auto">
            <a:xfrm>
              <a:off x="144" y="3121"/>
              <a:ext cx="1440" cy="231"/>
            </a:xfrm>
            <a:prstGeom prst="rect">
              <a:avLst/>
            </a:prstGeom>
            <a:solidFill>
              <a:srgbClr val="CCFF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800" b="1"/>
                <a:t>ПАРАЗИТЫ</a:t>
              </a:r>
              <a:endParaRPr lang="ru-RU"/>
            </a:p>
          </p:txBody>
        </p:sp>
        <p:sp>
          <p:nvSpPr>
            <p:cNvPr id="10251" name="Text Box 7"/>
            <p:cNvSpPr txBox="1">
              <a:spLocks noChangeArrowheads="1"/>
            </p:cNvSpPr>
            <p:nvPr/>
          </p:nvSpPr>
          <p:spPr bwMode="auto">
            <a:xfrm>
              <a:off x="1728" y="3100"/>
              <a:ext cx="3888" cy="404"/>
            </a:xfrm>
            <a:prstGeom prst="rect">
              <a:avLst/>
            </a:prstGeom>
            <a:solidFill>
              <a:srgbClr val="CCFF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800"/>
                <a:t>– организмы, живущие на поверхности или внутри другого организма и питающиеся его тканями. </a:t>
              </a:r>
            </a:p>
          </p:txBody>
        </p:sp>
      </p:grpSp>
      <p:grpSp>
        <p:nvGrpSpPr>
          <p:cNvPr id="10244" name="Group 16"/>
          <p:cNvGrpSpPr>
            <a:grpSpLocks/>
          </p:cNvGrpSpPr>
          <p:nvPr/>
        </p:nvGrpSpPr>
        <p:grpSpPr bwMode="auto">
          <a:xfrm>
            <a:off x="228600" y="762000"/>
            <a:ext cx="8686800" cy="4298950"/>
            <a:chOff x="144" y="624"/>
            <a:chExt cx="5472" cy="2708"/>
          </a:xfrm>
        </p:grpSpPr>
        <p:sp>
          <p:nvSpPr>
            <p:cNvPr id="10245" name="Text Box 3"/>
            <p:cNvSpPr txBox="1">
              <a:spLocks noChangeArrowheads="1"/>
            </p:cNvSpPr>
            <p:nvPr/>
          </p:nvSpPr>
          <p:spPr bwMode="auto">
            <a:xfrm>
              <a:off x="144" y="624"/>
              <a:ext cx="1440" cy="231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800" b="1"/>
                <a:t>ХИЩНИКИ</a:t>
              </a:r>
              <a:endParaRPr lang="ru-RU"/>
            </a:p>
          </p:txBody>
        </p:sp>
        <p:sp>
          <p:nvSpPr>
            <p:cNvPr id="10246" name="Text Box 10"/>
            <p:cNvSpPr txBox="1">
              <a:spLocks noChangeArrowheads="1"/>
            </p:cNvSpPr>
            <p:nvPr/>
          </p:nvSpPr>
          <p:spPr bwMode="auto">
            <a:xfrm>
              <a:off x="1728" y="632"/>
              <a:ext cx="3888" cy="577"/>
            </a:xfrm>
            <a:prstGeom prst="rect">
              <a:avLst/>
            </a:prstGeom>
            <a:solidFill>
              <a:srgbClr val="CCFF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800"/>
                <a:t>– 1870 г. - Михаил Воронин.</a:t>
              </a:r>
            </a:p>
            <a:p>
              <a:r>
                <a:rPr lang="ru-RU" sz="1800" u="sng"/>
                <a:t>ПИЩА</a:t>
              </a:r>
              <a:r>
                <a:rPr lang="ru-RU" sz="1800"/>
                <a:t>: простейшие, членистоногие, черви. </a:t>
              </a:r>
            </a:p>
            <a:p>
              <a:r>
                <a:rPr lang="ru-RU" sz="1800" u="sng"/>
                <a:t>ОРУДИЯ ЛОВА</a:t>
              </a:r>
              <a:r>
                <a:rPr lang="ru-RU" sz="1800"/>
                <a:t>: Липкие почки, сети, кольца, капканы.</a:t>
              </a:r>
            </a:p>
          </p:txBody>
        </p:sp>
        <p:pic>
          <p:nvPicPr>
            <p:cNvPr id="10247" name="Picture 12" descr="D:\систематика\Mycota\хищные грибы - Arthrobotrys + Nematoda.BMP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8" y="1248"/>
              <a:ext cx="2300" cy="1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8" name="Picture 13" descr="D:\систематика\Mycota\хищные грибы - Pleurotus + Nematoda.BMP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45" y="1248"/>
              <a:ext cx="1487" cy="1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49" name="Text Box 15"/>
            <p:cNvSpPr txBox="1">
              <a:spLocks noChangeArrowheads="1"/>
            </p:cNvSpPr>
            <p:nvPr/>
          </p:nvSpPr>
          <p:spPr bwMode="auto">
            <a:xfrm>
              <a:off x="384" y="2928"/>
              <a:ext cx="499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/>
                <a:t>“</a:t>
              </a:r>
              <a:r>
                <a:rPr lang="en-US" sz="1800" b="1" u="sng"/>
                <a:t>Охотники” на нематод</a:t>
              </a:r>
              <a:r>
                <a:rPr lang="en-US" sz="1800" b="1"/>
                <a:t>: </a:t>
              </a:r>
            </a:p>
            <a:p>
              <a:r>
                <a:rPr lang="en-US" sz="1800" b="1"/>
                <a:t>	Arthrobotrydis</a:t>
              </a:r>
              <a:r>
                <a:rPr lang="en-US" sz="1800"/>
                <a:t> 		 		</a:t>
              </a:r>
              <a:r>
                <a:rPr lang="en-US" sz="1800" b="1"/>
                <a:t>Pleurotus ostreatus</a:t>
              </a:r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15"/>
          <p:cNvSpPr>
            <a:spLocks noChangeShapeType="1"/>
          </p:cNvSpPr>
          <p:nvPr/>
        </p:nvSpPr>
        <p:spPr bwMode="auto">
          <a:xfrm>
            <a:off x="4572000" y="1143000"/>
            <a:ext cx="1219200" cy="533400"/>
          </a:xfrm>
          <a:prstGeom prst="line">
            <a:avLst/>
          </a:prstGeom>
          <a:noFill/>
          <a:ln w="25400">
            <a:solidFill>
              <a:srgbClr val="99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7" name="Line 14"/>
          <p:cNvSpPr>
            <a:spLocks noChangeShapeType="1"/>
          </p:cNvSpPr>
          <p:nvPr/>
        </p:nvSpPr>
        <p:spPr bwMode="auto">
          <a:xfrm flipH="1">
            <a:off x="3048000" y="1219200"/>
            <a:ext cx="1371600" cy="457200"/>
          </a:xfrm>
          <a:prstGeom prst="line">
            <a:avLst/>
          </a:prstGeom>
          <a:noFill/>
          <a:ln w="25400">
            <a:solidFill>
              <a:srgbClr val="99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8" name="AutoShape 12"/>
          <p:cNvSpPr>
            <a:spLocks noChangeArrowheads="1"/>
          </p:cNvSpPr>
          <p:nvPr/>
        </p:nvSpPr>
        <p:spPr bwMode="auto">
          <a:xfrm>
            <a:off x="1447800" y="18288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AutoShape 13"/>
          <p:cNvSpPr>
            <a:spLocks noChangeArrowheads="1"/>
          </p:cNvSpPr>
          <p:nvPr/>
        </p:nvSpPr>
        <p:spPr bwMode="auto">
          <a:xfrm>
            <a:off x="7239000" y="18288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0" name="Text Box 4"/>
          <p:cNvSpPr txBox="1">
            <a:spLocks noChangeArrowheads="1"/>
          </p:cNvSpPr>
          <p:nvPr/>
        </p:nvSpPr>
        <p:spPr bwMode="auto">
          <a:xfrm>
            <a:off x="304800" y="609600"/>
            <a:ext cx="2362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/>
              <a:t>СИМБИОТРОФЫ</a:t>
            </a:r>
            <a:endParaRPr lang="ru-RU" sz="2000"/>
          </a:p>
        </p:txBody>
      </p:sp>
      <p:sp>
        <p:nvSpPr>
          <p:cNvPr id="11271" name="Text Box 5"/>
          <p:cNvSpPr txBox="1">
            <a:spLocks noChangeArrowheads="1"/>
          </p:cNvSpPr>
          <p:nvPr/>
        </p:nvSpPr>
        <p:spPr bwMode="auto">
          <a:xfrm>
            <a:off x="2743200" y="609600"/>
            <a:ext cx="6172200" cy="650875"/>
          </a:xfrm>
          <a:prstGeom prst="rect">
            <a:avLst/>
          </a:prstGeom>
          <a:solidFill>
            <a:srgbClr val="CCFFCC"/>
          </a:solidFill>
          <a:ln w="9525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/>
              <a:t>– грибы. вступающие в симбиоз с растениями для получения питания.</a:t>
            </a:r>
          </a:p>
        </p:txBody>
      </p:sp>
      <p:sp>
        <p:nvSpPr>
          <p:cNvPr id="11272" name="Text Box 6"/>
          <p:cNvSpPr txBox="1">
            <a:spLocks noChangeArrowheads="1"/>
          </p:cNvSpPr>
          <p:nvPr/>
        </p:nvSpPr>
        <p:spPr bwMode="auto">
          <a:xfrm>
            <a:off x="228600" y="1524000"/>
            <a:ext cx="2743200" cy="3508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/>
              <a:t>Высшие растения</a:t>
            </a:r>
          </a:p>
        </p:txBody>
      </p:sp>
      <p:sp>
        <p:nvSpPr>
          <p:cNvPr id="11273" name="Text Box 7"/>
          <p:cNvSpPr txBox="1">
            <a:spLocks noChangeArrowheads="1"/>
          </p:cNvSpPr>
          <p:nvPr/>
        </p:nvSpPr>
        <p:spPr bwMode="auto">
          <a:xfrm>
            <a:off x="5867400" y="1524000"/>
            <a:ext cx="3048000" cy="3508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/>
              <a:t>Водоросли и цианобактерии</a:t>
            </a:r>
          </a:p>
        </p:txBody>
      </p:sp>
      <p:sp>
        <p:nvSpPr>
          <p:cNvPr id="11274" name="Text Box 8"/>
          <p:cNvSpPr txBox="1">
            <a:spLocks noChangeArrowheads="1"/>
          </p:cNvSpPr>
          <p:nvPr/>
        </p:nvSpPr>
        <p:spPr bwMode="auto">
          <a:xfrm>
            <a:off x="5867400" y="2239963"/>
            <a:ext cx="3048000" cy="35083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/>
              <a:t>ЛИШАЙНИКИ</a:t>
            </a:r>
          </a:p>
        </p:txBody>
      </p:sp>
      <p:sp>
        <p:nvSpPr>
          <p:cNvPr id="11275" name="Text Box 9"/>
          <p:cNvSpPr txBox="1">
            <a:spLocks noChangeArrowheads="1"/>
          </p:cNvSpPr>
          <p:nvPr/>
        </p:nvSpPr>
        <p:spPr bwMode="auto">
          <a:xfrm>
            <a:off x="228600" y="2239963"/>
            <a:ext cx="2743200" cy="35083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/>
              <a:t>МИКОРИЗЫ</a:t>
            </a:r>
          </a:p>
        </p:txBody>
      </p:sp>
      <p:sp>
        <p:nvSpPr>
          <p:cNvPr id="11276" name="Text Box 10"/>
          <p:cNvSpPr txBox="1">
            <a:spLocks noChangeArrowheads="1"/>
          </p:cNvSpPr>
          <p:nvPr/>
        </p:nvSpPr>
        <p:spPr bwMode="auto">
          <a:xfrm>
            <a:off x="228600" y="2895600"/>
            <a:ext cx="6324600" cy="91598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/>
              <a:t>МИКОРИЗА - симбиотическое обитание грибов на корнях (</a:t>
            </a:r>
            <a:r>
              <a:rPr lang="ru-RU" sz="1800" b="1"/>
              <a:t>эктомикоризы</a:t>
            </a:r>
            <a:r>
              <a:rPr lang="ru-RU" sz="1800"/>
              <a:t>) и в тканях корней (</a:t>
            </a:r>
            <a:r>
              <a:rPr lang="ru-RU" sz="1800" b="1"/>
              <a:t>эндомикоризы</a:t>
            </a:r>
            <a:r>
              <a:rPr lang="ru-RU" sz="1800"/>
              <a:t>) растений</a:t>
            </a:r>
          </a:p>
        </p:txBody>
      </p:sp>
      <p:sp>
        <p:nvSpPr>
          <p:cNvPr id="11277" name="Text Box 11"/>
          <p:cNvSpPr txBox="1">
            <a:spLocks noChangeArrowheads="1"/>
          </p:cNvSpPr>
          <p:nvPr/>
        </p:nvSpPr>
        <p:spPr bwMode="auto">
          <a:xfrm>
            <a:off x="228600" y="3760788"/>
            <a:ext cx="6248400" cy="1557349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1700" dirty="0"/>
              <a:t>1. гриб обеспечивает растение водой и элементами минерального питания</a:t>
            </a:r>
          </a:p>
          <a:p>
            <a:pPr>
              <a:spcBef>
                <a:spcPct val="30000"/>
              </a:spcBef>
            </a:pPr>
            <a:r>
              <a:rPr lang="ru-RU" sz="1700" dirty="0"/>
              <a:t>2. Растение обеспечивает гриб органическими веществами </a:t>
            </a:r>
          </a:p>
          <a:p>
            <a:pPr>
              <a:spcBef>
                <a:spcPct val="30000"/>
              </a:spcBef>
            </a:pPr>
            <a:r>
              <a:rPr lang="ru-RU" sz="1700" dirty="0"/>
              <a:t>3. Защита от </a:t>
            </a:r>
            <a:r>
              <a:rPr lang="ru-RU" sz="1700" dirty="0" err="1"/>
              <a:t>патогенов</a:t>
            </a:r>
            <a:r>
              <a:rPr lang="ru-RU" sz="1700" dirty="0"/>
              <a:t> и стимулирование устойчивости к заболеваниям. </a:t>
            </a:r>
          </a:p>
        </p:txBody>
      </p:sp>
      <p:pic>
        <p:nvPicPr>
          <p:cNvPr id="11279" name="Picture 18" descr="D:\систематика\Mycota\фото грибов\Amanita muscaria L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2895600"/>
            <a:ext cx="2438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28600" y="304800"/>
            <a:ext cx="22860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/>
              <a:t>САПРОТРОФЫ</a:t>
            </a:r>
            <a:endParaRPr lang="ru-RU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743200" y="317500"/>
            <a:ext cx="6172200" cy="64135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/>
              <a:t>– организмы, питающиеся за счет разложения органических остатков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57200" y="4419600"/>
            <a:ext cx="8077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/>
              <a:t>ЭКОЛОГИЧЕСКИЕ ФУНКЦИИ САПРОТРОФОВ</a:t>
            </a:r>
            <a:r>
              <a:rPr lang="ru-RU" sz="1800" dirty="0"/>
              <a:t>:</a:t>
            </a:r>
          </a:p>
          <a:p>
            <a:pPr>
              <a:spcBef>
                <a:spcPct val="50000"/>
              </a:spcBef>
            </a:pPr>
            <a:r>
              <a:rPr lang="ru-RU" sz="1800" dirty="0"/>
              <a:t>- возврат в круговорот минеральных элементов и углеводов</a:t>
            </a:r>
          </a:p>
          <a:p>
            <a:pPr>
              <a:spcBef>
                <a:spcPct val="50000"/>
              </a:spcBef>
            </a:pPr>
            <a:r>
              <a:rPr lang="ru-RU" sz="1800" dirty="0"/>
              <a:t>- производство пищи для других групп </a:t>
            </a:r>
            <a:r>
              <a:rPr lang="ru-RU" sz="1800" dirty="0" smtClean="0"/>
              <a:t>организмов</a:t>
            </a:r>
            <a:endParaRPr lang="ru-RU" sz="1800" dirty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57200" y="1447800"/>
            <a:ext cx="3048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b="1" i="1" dirty="0"/>
              <a:t>Подгруппы </a:t>
            </a:r>
            <a:r>
              <a:rPr lang="ru-RU" sz="1800" b="1" i="1" dirty="0" err="1"/>
              <a:t>сапротрофов</a:t>
            </a:r>
            <a:r>
              <a:rPr lang="ru-RU" sz="1800" b="1" i="1" dirty="0"/>
              <a:t>: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ru-RU" sz="1800" dirty="0"/>
              <a:t>- гумусовые </a:t>
            </a:r>
            <a:r>
              <a:rPr lang="ru-RU" sz="1800" dirty="0" err="1"/>
              <a:t>сапротрофы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ru-RU" sz="1800" dirty="0"/>
              <a:t>- подстилочные </a:t>
            </a:r>
            <a:r>
              <a:rPr lang="ru-RU" sz="1800" dirty="0" err="1"/>
              <a:t>сапротрофы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ru-RU" sz="1800" dirty="0"/>
              <a:t>- </a:t>
            </a:r>
            <a:r>
              <a:rPr lang="ru-RU" sz="1800" dirty="0" err="1"/>
              <a:t>ксилотрофы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ru-RU" sz="1800" dirty="0"/>
              <a:t>- </a:t>
            </a:r>
            <a:r>
              <a:rPr lang="ru-RU" sz="1800" dirty="0" err="1"/>
              <a:t>карботорофы</a:t>
            </a:r>
            <a:endParaRPr lang="ru-RU" sz="1800" dirty="0"/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800" dirty="0" err="1" smtClean="0"/>
              <a:t>бриотрофы</a:t>
            </a:r>
            <a:endParaRPr lang="ru-RU" sz="18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800" dirty="0" smtClean="0"/>
              <a:t> </a:t>
            </a:r>
            <a:r>
              <a:rPr lang="ru-RU" sz="1800" dirty="0" err="1" smtClean="0"/>
              <a:t>микотрофы</a:t>
            </a:r>
            <a:endParaRPr lang="ru-RU" sz="1800" dirty="0"/>
          </a:p>
        </p:txBody>
      </p:sp>
      <p:grpSp>
        <p:nvGrpSpPr>
          <p:cNvPr id="12294" name="Group 17"/>
          <p:cNvGrpSpPr>
            <a:grpSpLocks/>
          </p:cNvGrpSpPr>
          <p:nvPr/>
        </p:nvGrpSpPr>
        <p:grpSpPr bwMode="auto">
          <a:xfrm>
            <a:off x="4495800" y="1143000"/>
            <a:ext cx="4419600" cy="3217863"/>
            <a:chOff x="2832" y="720"/>
            <a:chExt cx="2784" cy="2027"/>
          </a:xfrm>
        </p:grpSpPr>
        <p:pic>
          <p:nvPicPr>
            <p:cNvPr id="12295" name="Picture 12" descr="D:\систематика\Mycota\фото грибов\Macrolepiota LESS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32" y="720"/>
              <a:ext cx="1344" cy="103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2296" name="Picture 13" descr="D:\систематика\Mycota\фото грибов\Cerrena unicolor LESS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32" y="1776"/>
              <a:ext cx="1344" cy="97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2297" name="Picture 14" descr="D:\систематика\Mycota\фото грибов\Marasmius oreades LESS.bm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24" y="720"/>
              <a:ext cx="1392" cy="10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2298" name="Picture 15" descr="D:\систематика\Mycota\фото грибов\Fomitopsis pinicola LESS.bmp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24" y="1776"/>
              <a:ext cx="1392" cy="9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762000"/>
          </a:xfrm>
        </p:spPr>
        <p:txBody>
          <a:bodyPr/>
          <a:lstStyle/>
          <a:p>
            <a:r>
              <a:rPr lang="ru-RU" sz="2400" b="1" dirty="0" smtClean="0"/>
              <a:t>V</a:t>
            </a:r>
            <a:r>
              <a:rPr lang="en-US" sz="2400" b="1" dirty="0" smtClean="0"/>
              <a:t>II</a:t>
            </a:r>
            <a:r>
              <a:rPr lang="ru-RU" sz="2400" b="1" dirty="0" smtClean="0"/>
              <a:t>. Значение грибов в природе и в жизни человека</a:t>
            </a:r>
            <a:endParaRPr lang="ru-RU" sz="3200" dirty="0" smtClean="0"/>
          </a:p>
        </p:txBody>
      </p:sp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533400" y="1219200"/>
            <a:ext cx="8077200" cy="823913"/>
            <a:chOff x="288" y="816"/>
            <a:chExt cx="5088" cy="519"/>
          </a:xfrm>
        </p:grpSpPr>
        <p:sp>
          <p:nvSpPr>
            <p:cNvPr id="13327" name="Text Box 3"/>
            <p:cNvSpPr txBox="1">
              <a:spLocks noChangeArrowheads="1"/>
            </p:cNvSpPr>
            <p:nvPr/>
          </p:nvSpPr>
          <p:spPr bwMode="auto">
            <a:xfrm>
              <a:off x="288" y="848"/>
              <a:ext cx="1584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2000" b="1"/>
                <a:t>Синтез органики</a:t>
              </a:r>
              <a:endParaRPr lang="ru-RU"/>
            </a:p>
          </p:txBody>
        </p:sp>
        <p:sp>
          <p:nvSpPr>
            <p:cNvPr id="13328" name="Text Box 4"/>
            <p:cNvSpPr txBox="1">
              <a:spLocks noChangeArrowheads="1"/>
            </p:cNvSpPr>
            <p:nvPr/>
          </p:nvSpPr>
          <p:spPr bwMode="auto">
            <a:xfrm>
              <a:off x="3600" y="816"/>
              <a:ext cx="1776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2000" b="1"/>
                <a:t>Разложение органики</a:t>
              </a:r>
              <a:endParaRPr lang="ru-RU"/>
            </a:p>
          </p:txBody>
        </p:sp>
        <p:sp>
          <p:nvSpPr>
            <p:cNvPr id="13329" name="Text Box 5"/>
            <p:cNvSpPr txBox="1">
              <a:spLocks noChangeArrowheads="1"/>
            </p:cNvSpPr>
            <p:nvPr/>
          </p:nvSpPr>
          <p:spPr bwMode="auto">
            <a:xfrm>
              <a:off x="288" y="1104"/>
              <a:ext cx="25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800"/>
                <a:t>Растения, животные, грибы, бактерии</a:t>
              </a:r>
            </a:p>
          </p:txBody>
        </p:sp>
        <p:sp>
          <p:nvSpPr>
            <p:cNvPr id="13330" name="Text Box 6"/>
            <p:cNvSpPr txBox="1">
              <a:spLocks noChangeArrowheads="1"/>
            </p:cNvSpPr>
            <p:nvPr/>
          </p:nvSpPr>
          <p:spPr bwMode="auto">
            <a:xfrm>
              <a:off x="3600" y="1104"/>
              <a:ext cx="15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800"/>
                <a:t>Грибы, бактерии</a:t>
              </a:r>
            </a:p>
          </p:txBody>
        </p:sp>
        <p:sp>
          <p:nvSpPr>
            <p:cNvPr id="13331" name="Line 8"/>
            <p:cNvSpPr>
              <a:spLocks noChangeShapeType="1"/>
            </p:cNvSpPr>
            <p:nvPr/>
          </p:nvSpPr>
          <p:spPr bwMode="auto">
            <a:xfrm>
              <a:off x="2064" y="912"/>
              <a:ext cx="14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32" name="Line 9"/>
            <p:cNvSpPr>
              <a:spLocks noChangeShapeType="1"/>
            </p:cNvSpPr>
            <p:nvPr/>
          </p:nvSpPr>
          <p:spPr bwMode="auto">
            <a:xfrm flipH="1">
              <a:off x="2016" y="1008"/>
              <a:ext cx="1440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1752600" y="762000"/>
            <a:ext cx="5562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990000"/>
                </a:solidFill>
              </a:rPr>
              <a:t>Численность - 100 тыс - 1,5 млн. видов</a:t>
            </a:r>
            <a:endParaRPr lang="ru-RU">
              <a:solidFill>
                <a:srgbClr val="990000"/>
              </a:solidFill>
            </a:endParaRPr>
          </a:p>
        </p:txBody>
      </p:sp>
      <p:grpSp>
        <p:nvGrpSpPr>
          <p:cNvPr id="13317" name="Group 25"/>
          <p:cNvGrpSpPr>
            <a:grpSpLocks/>
          </p:cNvGrpSpPr>
          <p:nvPr/>
        </p:nvGrpSpPr>
        <p:grpSpPr bwMode="auto">
          <a:xfrm>
            <a:off x="457200" y="2119313"/>
            <a:ext cx="8305800" cy="4602162"/>
            <a:chOff x="288" y="1335"/>
            <a:chExt cx="5232" cy="2899"/>
          </a:xfrm>
        </p:grpSpPr>
        <p:sp>
          <p:nvSpPr>
            <p:cNvPr id="14348" name="Rectangle 12"/>
            <p:cNvSpPr>
              <a:spLocks noChangeArrowheads="1"/>
            </p:cNvSpPr>
            <p:nvPr/>
          </p:nvSpPr>
          <p:spPr bwMode="auto">
            <a:xfrm>
              <a:off x="432" y="1335"/>
              <a:ext cx="1872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ru-RU" sz="18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1. СЪЕДОБНЫЕ ВИДЫ</a:t>
              </a:r>
              <a:endParaRPr lang="ru-RU" sz="4400">
                <a:solidFill>
                  <a:schemeClr val="tx2"/>
                </a:solidFill>
              </a:endParaRPr>
            </a:p>
          </p:txBody>
        </p:sp>
        <p:pic>
          <p:nvPicPr>
            <p:cNvPr id="13319" name="Picture 13" descr="D:\Фото\Nature\Фото к докладу\2005 Agaricus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" y="1584"/>
              <a:ext cx="1680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0" name="Picture 16" descr="D:\Фото\Nature\Фото к докладу\2005 Leccinum scabrum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44" y="1584"/>
              <a:ext cx="1728" cy="1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1" name="Picture 17" descr="D:\Фото\Nature\Фото к докладу\2005 Russula xarempelina var. rubra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6" y="1584"/>
              <a:ext cx="1680" cy="10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2" name="Text Box 19"/>
            <p:cNvSpPr txBox="1">
              <a:spLocks noChangeArrowheads="1"/>
            </p:cNvSpPr>
            <p:nvPr/>
          </p:nvSpPr>
          <p:spPr bwMode="auto">
            <a:xfrm>
              <a:off x="288" y="2668"/>
              <a:ext cx="5184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solidFill>
                    <a:srgbClr val="FF0066"/>
                  </a:solidFill>
                </a:rPr>
                <a:t>        </a:t>
              </a:r>
              <a:r>
                <a:rPr lang="en-US" sz="1600" b="1"/>
                <a:t>Agaricus bisporus   	           Russula rubra 	       Leccinum scabrum</a:t>
              </a:r>
              <a:endParaRPr lang="ru-RU"/>
            </a:p>
          </p:txBody>
        </p:sp>
        <p:pic>
          <p:nvPicPr>
            <p:cNvPr id="13323" name="Picture 21" descr="D:\Фото\Nature\Фото к докладу\2005 Pleurotus cornucopiae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696" y="2908"/>
              <a:ext cx="1776" cy="1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4" name="Picture 22" descr="D:\Фото\Nature\Фото к докладу\2005 Pleurotus ostreatus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8" y="2908"/>
              <a:ext cx="1728" cy="1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5" name="Text Box 23"/>
            <p:cNvSpPr txBox="1">
              <a:spLocks noChangeArrowheads="1"/>
            </p:cNvSpPr>
            <p:nvPr/>
          </p:nvSpPr>
          <p:spPr bwMode="auto">
            <a:xfrm>
              <a:off x="384" y="3984"/>
              <a:ext cx="5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/>
                <a:t>       </a:t>
              </a:r>
              <a:r>
                <a:rPr lang="en-US" sz="1600" b="1" dirty="0" err="1"/>
                <a:t>Pleurotus</a:t>
              </a:r>
              <a:r>
                <a:rPr lang="en-US" sz="1600" b="1" dirty="0"/>
                <a:t> </a:t>
              </a:r>
              <a:r>
                <a:rPr lang="en-US" sz="1600" b="1" dirty="0" err="1"/>
                <a:t>ostreatus</a:t>
              </a:r>
              <a:r>
                <a:rPr lang="en-US" sz="1600" b="1" dirty="0"/>
                <a:t>                                     		  </a:t>
              </a:r>
              <a:r>
                <a:rPr lang="en-US" sz="1600" b="1" dirty="0" err="1"/>
                <a:t>Pleurotus</a:t>
              </a:r>
              <a:r>
                <a:rPr lang="en-US" sz="1600" b="1" dirty="0"/>
                <a:t> </a:t>
              </a:r>
              <a:r>
                <a:rPr lang="en-US" sz="1600" b="1" dirty="0" err="1" smtClean="0"/>
                <a:t>pulmonarius</a:t>
              </a:r>
              <a:endParaRPr lang="ru-RU" sz="1600" b="1" dirty="0"/>
            </a:p>
          </p:txBody>
        </p:sp>
        <p:sp>
          <p:nvSpPr>
            <p:cNvPr id="13326" name="Text Box 24"/>
            <p:cNvSpPr txBox="1">
              <a:spLocks noChangeArrowheads="1"/>
            </p:cNvSpPr>
            <p:nvPr/>
          </p:nvSpPr>
          <p:spPr bwMode="auto">
            <a:xfrm>
              <a:off x="2160" y="3264"/>
              <a:ext cx="1392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900" b="1"/>
                <a:t>культивирование</a:t>
              </a:r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52400" y="381000"/>
            <a:ext cx="777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2. </a:t>
            </a:r>
            <a:r>
              <a:rPr lang="ru-RU" sz="2000" b="1" dirty="0">
                <a:solidFill>
                  <a:schemeClr val="tx2"/>
                </a:solidFill>
              </a:rPr>
              <a:t>ГРИБЫ, ИМЕЮЩИЕ ЛЕКАРСТВЕННОЕ ЗНАЧЕНИЕ</a:t>
            </a:r>
            <a:endParaRPr lang="ru-RU" sz="4400" dirty="0">
              <a:solidFill>
                <a:schemeClr val="tx2"/>
              </a:solidFill>
            </a:endParaRPr>
          </a:p>
        </p:txBody>
      </p:sp>
      <p:sp>
        <p:nvSpPr>
          <p:cNvPr id="14339" name="Text Box 9"/>
          <p:cNvSpPr txBox="1">
            <a:spLocks noChangeArrowheads="1"/>
          </p:cNvSpPr>
          <p:nvPr/>
        </p:nvSpPr>
        <p:spPr bwMode="auto">
          <a:xfrm>
            <a:off x="381000" y="27432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  Piptoporus betulinus</a:t>
            </a:r>
            <a:endParaRPr lang="ru-RU" sz="2000"/>
          </a:p>
        </p:txBody>
      </p:sp>
      <p:pic>
        <p:nvPicPr>
          <p:cNvPr id="14340" name="Picture 3" descr="D:\Фото\Nature\Фото к докладу\2005 Piptoporus betulin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914400"/>
            <a:ext cx="24384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D:\Фото\Nature\Фото к докладу\2005 Inonotus obliqu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914400"/>
            <a:ext cx="1751013" cy="231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D:\Фото\Nature\Фото к докладу\2005 Keuhneromyces 7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942975"/>
            <a:ext cx="1871662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Text Box 10"/>
          <p:cNvSpPr txBox="1">
            <a:spLocks noChangeArrowheads="1"/>
          </p:cNvSpPr>
          <p:nvPr/>
        </p:nvSpPr>
        <p:spPr bwMode="auto">
          <a:xfrm>
            <a:off x="3048000" y="3276600"/>
            <a:ext cx="586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     Inonotus obliquus           Kuehneromyces mutabilis</a:t>
            </a:r>
            <a:endParaRPr lang="ru-RU" sz="2000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228600" y="3733800"/>
            <a:ext cx="777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</a:t>
            </a:r>
            <a:r>
              <a:rPr lang="ru-RU" sz="2000" b="1" dirty="0">
                <a:solidFill>
                  <a:schemeClr val="tx2"/>
                </a:solidFill>
              </a:rPr>
              <a:t>. ЯДОВИТЫЕ ГРИБЫ-МАКРОМИЦЕТЫ</a:t>
            </a:r>
            <a:endParaRPr lang="ru-RU" sz="4400" dirty="0">
              <a:solidFill>
                <a:schemeClr val="tx2"/>
              </a:solidFill>
            </a:endParaRPr>
          </a:p>
        </p:txBody>
      </p:sp>
      <p:pic>
        <p:nvPicPr>
          <p:cNvPr id="14345" name="Picture 13" descr="D:\Фото\Nature\Фото к докладу\2005 Amanita muscar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4114800"/>
            <a:ext cx="2819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4" descr="D:\Фото\Nature\Фото к докладу\2005 Amanita pantheri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4114800"/>
            <a:ext cx="28956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5" descr="D:\Фото\Nature\Фото к докладу\2005 Amanitopsi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4114800"/>
            <a:ext cx="2667000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8" name="Text Box 16"/>
          <p:cNvSpPr txBox="1">
            <a:spLocks noChangeArrowheads="1"/>
          </p:cNvSpPr>
          <p:nvPr/>
        </p:nvSpPr>
        <p:spPr bwMode="auto">
          <a:xfrm>
            <a:off x="228600" y="6019800"/>
            <a:ext cx="868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      Amanita muscaria                 Amanita pantherina              Amanitopsis citrina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04800" y="381000"/>
            <a:ext cx="777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0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4. ФИТОПАТОГЕННЫЕ ГРИБЫ</a:t>
            </a:r>
            <a:endParaRPr lang="ru-RU" sz="4400">
              <a:solidFill>
                <a:schemeClr val="tx2"/>
              </a:solidFill>
            </a:endParaRPr>
          </a:p>
        </p:txBody>
      </p:sp>
      <p:pic>
        <p:nvPicPr>
          <p:cNvPr id="15363" name="Picture 3" descr="D:\Фото\Nature\Фото к докладу\2005 Fomitoporia robu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914400"/>
            <a:ext cx="259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D:\Фото\Nature\Фото к докладу\2005 Phellinus igniari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914400"/>
            <a:ext cx="2667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 descr="D:\Фото\Nature\Фото к докладу\2005 Phellinus tremula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914400"/>
            <a:ext cx="28194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9"/>
          <p:cNvSpPr txBox="1">
            <a:spLocks noChangeArrowheads="1"/>
          </p:cNvSpPr>
          <p:nvPr/>
        </p:nvSpPr>
        <p:spPr bwMode="auto">
          <a:xfrm>
            <a:off x="228600" y="2667000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       Phellinus tremulae                   Phellinus igniarius           Fomitoporia robusta</a:t>
            </a:r>
            <a:endParaRPr lang="ru-RU" sz="2000"/>
          </a:p>
        </p:txBody>
      </p:sp>
      <p:sp>
        <p:nvSpPr>
          <p:cNvPr id="15367" name="Text Box 11"/>
          <p:cNvSpPr txBox="1">
            <a:spLocks noChangeArrowheads="1"/>
          </p:cNvSpPr>
          <p:nvPr/>
        </p:nvSpPr>
        <p:spPr bwMode="auto">
          <a:xfrm>
            <a:off x="304800" y="3124200"/>
            <a:ext cx="6629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dirty="0"/>
              <a:t>+ </a:t>
            </a:r>
            <a:r>
              <a:rPr lang="ru-RU" dirty="0" err="1"/>
              <a:t>мучнеросые</a:t>
            </a:r>
            <a:r>
              <a:rPr lang="ru-RU" dirty="0"/>
              <a:t>, головневые, ржавчинные </a:t>
            </a:r>
            <a:r>
              <a:rPr lang="ru-RU" dirty="0" smtClean="0"/>
              <a:t>грибы</a:t>
            </a:r>
            <a:endParaRPr lang="en-US" dirty="0" smtClean="0"/>
          </a:p>
          <a:p>
            <a:pPr>
              <a:spcBef>
                <a:spcPct val="50000"/>
              </a:spcBef>
            </a:pPr>
            <a:endParaRPr lang="ru-RU" dirty="0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304800" y="4071943"/>
            <a:ext cx="8382000" cy="2661045"/>
            <a:chOff x="192" y="2304"/>
            <a:chExt cx="5280" cy="2158"/>
          </a:xfrm>
        </p:grpSpPr>
        <p:sp>
          <p:nvSpPr>
            <p:cNvPr id="17420" name="Rectangle 12"/>
            <p:cNvSpPr>
              <a:spLocks noChangeArrowheads="1"/>
            </p:cNvSpPr>
            <p:nvPr/>
          </p:nvSpPr>
          <p:spPr bwMode="auto">
            <a:xfrm>
              <a:off x="192" y="2304"/>
              <a:ext cx="4896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ru-RU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5. ГРИБЫ, ПРИМЕНЯЕМЫЕ В ПРОИЗВОДСТВЕ</a:t>
              </a:r>
              <a:endParaRPr lang="ru-RU" sz="4400">
                <a:solidFill>
                  <a:schemeClr val="tx2"/>
                </a:solidFill>
              </a:endParaRPr>
            </a:p>
          </p:txBody>
        </p:sp>
        <p:sp>
          <p:nvSpPr>
            <p:cNvPr id="15370" name="Text Box 13"/>
            <p:cNvSpPr txBox="1">
              <a:spLocks noChangeArrowheads="1"/>
            </p:cNvSpPr>
            <p:nvPr/>
          </p:nvSpPr>
          <p:spPr bwMode="auto">
            <a:xfrm>
              <a:off x="192" y="2640"/>
              <a:ext cx="5280" cy="1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000" dirty="0"/>
                <a:t>- производство антибиотиков</a:t>
              </a:r>
            </a:p>
            <a:p>
              <a:pPr>
                <a:spcBef>
                  <a:spcPct val="50000"/>
                </a:spcBef>
              </a:pPr>
              <a:r>
                <a:rPr lang="en-US" sz="2000" dirty="0"/>
                <a:t>- </a:t>
              </a:r>
              <a:r>
                <a:rPr lang="ru-RU" sz="2000" dirty="0"/>
                <a:t>производство пищевых продуктов (сыры, кефир, лимонная кислота)</a:t>
              </a:r>
            </a:p>
            <a:p>
              <a:pPr>
                <a:spcBef>
                  <a:spcPct val="50000"/>
                </a:spcBef>
              </a:pPr>
              <a:r>
                <a:rPr lang="ru-RU" sz="2000" dirty="0"/>
                <a:t>- переработка грубых кормов</a:t>
              </a:r>
            </a:p>
            <a:p>
              <a:pPr>
                <a:spcBef>
                  <a:spcPct val="50000"/>
                </a:spcBef>
              </a:pPr>
              <a:endParaRPr lang="ru-RU" sz="2000" dirty="0"/>
            </a:p>
            <a:p>
              <a:pPr>
                <a:spcBef>
                  <a:spcPct val="50000"/>
                </a:spcBef>
              </a:pPr>
              <a:r>
                <a:rPr lang="ru-RU" sz="2000" dirty="0"/>
                <a:t>		</a:t>
              </a: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28596" y="3571876"/>
            <a:ext cx="15103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</a:rPr>
              <a:t>+ МИКОЗЫ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14290"/>
            <a:ext cx="7772400" cy="785818"/>
          </a:xfrm>
        </p:spPr>
        <p:txBody>
          <a:bodyPr/>
          <a:lstStyle/>
          <a:p>
            <a:r>
              <a:rPr lang="ru-RU" b="1" dirty="0" smtClean="0"/>
              <a:t>Отдел Лишайники (</a:t>
            </a:r>
            <a:r>
              <a:rPr lang="ru-RU" b="1" dirty="0" err="1" smtClean="0"/>
              <a:t>Lichenes</a:t>
            </a:r>
            <a:r>
              <a:rPr lang="ru-RU" b="1" dirty="0" smtClean="0"/>
              <a:t>)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35785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Включает около 20 000 видов. </a:t>
            </a:r>
            <a:endParaRPr lang="en-US" sz="2000" dirty="0" smtClean="0"/>
          </a:p>
          <a:p>
            <a:pPr>
              <a:buNone/>
            </a:pPr>
            <a:r>
              <a:rPr lang="ru-RU" sz="2000" dirty="0" smtClean="0"/>
              <a:t>Лишайники представляют собой симбиотические организмы, в состав которых входят </a:t>
            </a:r>
            <a:r>
              <a:rPr lang="ru-RU" sz="2000" i="1" dirty="0" err="1" smtClean="0"/>
              <a:t>микобионты</a:t>
            </a:r>
            <a:r>
              <a:rPr lang="ru-RU" sz="2000" dirty="0" smtClean="0"/>
              <a:t> – грибы (чаще аскомицеты, реже – базидиомицеты) и </a:t>
            </a:r>
            <a:r>
              <a:rPr lang="ru-RU" sz="2000" i="1" dirty="0" err="1" smtClean="0"/>
              <a:t>фикобионты</a:t>
            </a:r>
            <a:r>
              <a:rPr lang="ru-RU" sz="2000" dirty="0" smtClean="0"/>
              <a:t> – фотоавтотрофные организмы: водоросли (зеленые) или </a:t>
            </a:r>
            <a:r>
              <a:rPr lang="ru-RU" sz="2000" dirty="0" err="1" smtClean="0"/>
              <a:t>цианобактерии</a:t>
            </a:r>
            <a:r>
              <a:rPr lang="ru-RU" sz="2000" dirty="0" smtClean="0"/>
              <a:t>. </a:t>
            </a:r>
            <a:endParaRPr lang="en-US" sz="2000" dirty="0" smtClean="0"/>
          </a:p>
          <a:p>
            <a:pPr>
              <a:buNone/>
            </a:pPr>
            <a:r>
              <a:rPr lang="ru-RU" sz="2000" dirty="0" err="1" smtClean="0"/>
              <a:t>Микобионты</a:t>
            </a:r>
            <a:r>
              <a:rPr lang="ru-RU" sz="2000" dirty="0" smtClean="0"/>
              <a:t> обеспечивают </a:t>
            </a:r>
            <a:r>
              <a:rPr lang="ru-RU" sz="2000" dirty="0" err="1" smtClean="0"/>
              <a:t>фототрофный</a:t>
            </a:r>
            <a:r>
              <a:rPr lang="ru-RU" sz="2000" dirty="0" smtClean="0"/>
              <a:t> компонент водой и минеральными солями, создают микроклимат для нормального существования, а </a:t>
            </a:r>
            <a:r>
              <a:rPr lang="ru-RU" sz="2000" dirty="0" err="1" smtClean="0"/>
              <a:t>фикобионт</a:t>
            </a:r>
            <a:r>
              <a:rPr lang="ru-RU" sz="2000" dirty="0" smtClean="0"/>
              <a:t> синтезирует органические вещества не только для себя, но и для гриба. Между симбионтами возникает такая тесная взаимосвязь, что в результате формируется морфологически и физиологически целостный организм. Такое сосуществование гриба и водоросли является постоянным, но не совсем равноправным – ведущую роль в симбиозе играет гриб</a:t>
            </a:r>
            <a:r>
              <a:rPr lang="en-US" sz="2000" dirty="0" smtClean="0"/>
              <a:t>.</a:t>
            </a:r>
          </a:p>
          <a:p>
            <a:pPr>
              <a:buNone/>
            </a:pPr>
            <a:r>
              <a:rPr lang="ru-RU" sz="2000" dirty="0" smtClean="0"/>
              <a:t>У низкоорганизованных лишайников некоторые гифы гриба проникают внутрь водорослей и используют их содержимое, у высокоорганизованных гифы образуют особые структуры, которые не проникают, а плотно прижимаются к оболочке клетки водоросли и поглощая необходимые вещества не так сильно мешают жизнедеятельности </a:t>
            </a:r>
            <a:r>
              <a:rPr lang="ru-RU" sz="2000" dirty="0" err="1" smtClean="0"/>
              <a:t>фикобионта</a:t>
            </a:r>
            <a:r>
              <a:rPr lang="ru-RU" sz="2000" dirty="0" smtClean="0"/>
              <a:t>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rudocs.exdat.com/data/411/410879/410879_html_406675ab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4214810" cy="3513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0" y="5357826"/>
            <a:ext cx="4286248" cy="71438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600" dirty="0" smtClean="0"/>
              <a:t>А — </a:t>
            </a:r>
            <a:r>
              <a:rPr lang="ru-RU" sz="1600" dirty="0" err="1" smtClean="0"/>
              <a:t>гетеромерное</a:t>
            </a:r>
            <a:r>
              <a:rPr lang="ru-RU" sz="1600" dirty="0" smtClean="0"/>
              <a:t> слоевище; Б — гомеомерное слоевище (1 — верхний корковый слой; 2 — </a:t>
            </a:r>
            <a:r>
              <a:rPr lang="ru-RU" sz="1600" dirty="0" err="1" smtClean="0"/>
              <a:t>гонидиальный</a:t>
            </a:r>
            <a:r>
              <a:rPr lang="ru-RU" sz="1600" dirty="0" smtClean="0"/>
              <a:t> слой; 3 — сердцевинный слой из гиф; 4 — нижний корковый слой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4357686" y="285728"/>
            <a:ext cx="4786314" cy="621510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/>
              <a:t>Тело лишайника – </a:t>
            </a:r>
            <a:r>
              <a:rPr lang="ru-RU" sz="2000" i="1" dirty="0" smtClean="0"/>
              <a:t>слоевище (таллом)</a:t>
            </a:r>
            <a:r>
              <a:rPr lang="ru-RU" sz="2000" dirty="0" smtClean="0"/>
              <a:t>, не дифференцировано на органы. </a:t>
            </a:r>
          </a:p>
          <a:p>
            <a:r>
              <a:rPr lang="ru-RU" sz="2000" dirty="0" smtClean="0"/>
              <a:t>Основу слоевища составляют переплетения гиф гриба, среди которых располагаются водоросли. </a:t>
            </a:r>
          </a:p>
          <a:p>
            <a:r>
              <a:rPr lang="ru-RU" sz="2000" dirty="0" smtClean="0"/>
              <a:t>Различаются два основных типа строения слоевища лишайников – </a:t>
            </a:r>
            <a:r>
              <a:rPr lang="ru-RU" sz="2000" i="1" dirty="0" smtClean="0"/>
              <a:t>гомеомерное</a:t>
            </a:r>
            <a:r>
              <a:rPr lang="ru-RU" sz="2000" dirty="0" smtClean="0"/>
              <a:t> и </a:t>
            </a:r>
            <a:r>
              <a:rPr lang="ru-RU" sz="2000" i="1" dirty="0" err="1" smtClean="0"/>
              <a:t>гетеромерное</a:t>
            </a:r>
            <a:r>
              <a:rPr lang="ru-RU" sz="2000" i="1" dirty="0" smtClean="0"/>
              <a:t> </a:t>
            </a:r>
            <a:r>
              <a:rPr lang="ru-RU" sz="2000" dirty="0" smtClean="0"/>
              <a:t>слоевища. В гомеомерном лишайнике клетки водорослей более или менее равномерно распределены по всей толще слоевища, в </a:t>
            </a:r>
            <a:r>
              <a:rPr lang="ru-RU" sz="2000" i="1" dirty="0" err="1" smtClean="0"/>
              <a:t>гетеромерном</a:t>
            </a:r>
            <a:r>
              <a:rPr lang="ru-RU" sz="2000" dirty="0" smtClean="0"/>
              <a:t> гифы гриба с верхней и нижней стороны образуют плотное сплетение – верхний и нижний корковый слой, между которыми имеется сердцевина из рыхло расположенных гиф и слой водорослей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rudocs.exdat.com/data/411/410879/410879_html_baec3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414337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4143372" y="285728"/>
            <a:ext cx="5000628" cy="621510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      По форме различают </a:t>
            </a:r>
            <a:r>
              <a:rPr lang="ru-RU" sz="1800" i="1" dirty="0" smtClean="0"/>
              <a:t>накипные, </a:t>
            </a:r>
            <a:r>
              <a:rPr lang="ru-RU" sz="1800" i="1" dirty="0" err="1" smtClean="0"/>
              <a:t>листоватые</a:t>
            </a:r>
            <a:r>
              <a:rPr lang="ru-RU" sz="1800" i="1" dirty="0" smtClean="0"/>
              <a:t> и кустистые</a:t>
            </a:r>
            <a:r>
              <a:rPr lang="ru-RU" sz="1800" dirty="0" smtClean="0"/>
              <a:t> лишайники. </a:t>
            </a:r>
          </a:p>
          <a:p>
            <a:r>
              <a:rPr lang="ru-RU" sz="1800" dirty="0" smtClean="0"/>
              <a:t>      Накипные лишайники расположены на поверхности субстрата в виде накипи, корочки. Субстратом для них служат кора деревьев и кустарников, различные горные породы. Выделяя лишайниковые кислоты, они разрушают поверхность скальные породы, подготавливая почву для заселения этой поверхности </a:t>
            </a:r>
            <a:r>
              <a:rPr lang="ru-RU" sz="1800" dirty="0" err="1" smtClean="0"/>
              <a:t>листоватыми</a:t>
            </a:r>
            <a:r>
              <a:rPr lang="ru-RU" sz="1800" dirty="0" smtClean="0"/>
              <a:t> и кустистыми лишайниками, мхами и затем цветковыми растениями. Они являются </a:t>
            </a:r>
            <a:r>
              <a:rPr lang="ru-RU" sz="1800" i="1" dirty="0" smtClean="0"/>
              <a:t>пионерами растительных сообществ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r>
              <a:rPr lang="ru-RU" sz="1800" dirty="0" smtClean="0"/>
              <a:t>     </a:t>
            </a:r>
            <a:r>
              <a:rPr lang="ru-RU" sz="1800" dirty="0" err="1" smtClean="0"/>
              <a:t>Листоватые</a:t>
            </a:r>
            <a:r>
              <a:rPr lang="ru-RU" sz="1800" dirty="0" smtClean="0"/>
              <a:t> лишайники имеют тело в виде листовидных пластинок, прикрепленных к почве или деревьям при помощи пучков гиф (</a:t>
            </a:r>
            <a:r>
              <a:rPr lang="ru-RU" sz="1800" dirty="0" err="1" smtClean="0"/>
              <a:t>пармелия</a:t>
            </a:r>
            <a:r>
              <a:rPr lang="ru-RU" sz="1800" dirty="0" smtClean="0"/>
              <a:t>, </a:t>
            </a:r>
            <a:r>
              <a:rPr lang="ru-RU" sz="1800" dirty="0" err="1" smtClean="0"/>
              <a:t>ксантория</a:t>
            </a:r>
            <a:r>
              <a:rPr lang="ru-RU" sz="1800" dirty="0" smtClean="0"/>
              <a:t>). </a:t>
            </a:r>
          </a:p>
          <a:p>
            <a:r>
              <a:rPr lang="ru-RU" sz="1800" dirty="0" smtClean="0"/>
              <a:t>     Кустистые лишайники имеют вид более или менее разветвленных кустиков, высотой до 12-15 см. Самые известные из кустистых лишайников – ягель, или олений мох и </a:t>
            </a:r>
            <a:r>
              <a:rPr lang="ru-RU" sz="1800" dirty="0" err="1" smtClean="0"/>
              <a:t>уснея</a:t>
            </a:r>
            <a:r>
              <a:rPr lang="ru-RU" sz="1800" dirty="0" smtClean="0"/>
              <a:t>. Ягелем называют три вида из рода кладония – </a:t>
            </a:r>
            <a:r>
              <a:rPr lang="ru-RU" sz="1800" dirty="0" err="1" smtClean="0"/>
              <a:t>кладония</a:t>
            </a:r>
            <a:r>
              <a:rPr lang="ru-RU" sz="1800" dirty="0" smtClean="0"/>
              <a:t> лесная, кладония альпийская, кладония оленья.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-214338"/>
            <a:ext cx="7772400" cy="1000108"/>
          </a:xfrm>
        </p:spPr>
        <p:txBody>
          <a:bodyPr/>
          <a:lstStyle/>
          <a:p>
            <a:r>
              <a:rPr lang="ru-RU" sz="4000" dirty="0" smtClean="0"/>
              <a:t>Физиология лишайников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001156" cy="552452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	Гриб является гетеротрофным компонентом, а водоросль – автотрофным. Водоросли создают органическое вещество, которое использует и сама водоросль, и гриб. Грибы защищают водоросли от высыхания и действия крайних температур и снабжают их водой и минеральными солями. Взаимоотношения гриба и водоросли достаточно сложны. Гриб может питаться </a:t>
            </a:r>
            <a:r>
              <a:rPr lang="ru-RU" sz="2000" dirty="0" err="1" smtClean="0"/>
              <a:t>сапротрофно</a:t>
            </a:r>
            <a:r>
              <a:rPr lang="ru-RU" sz="2000" dirty="0" smtClean="0"/>
              <a:t> отмершими водорослями и продуктами их обмена, или как паразит, проникая внутрь клетки и поглощая ее содержимое. Поэтому партнерство в лишайнике является скорее не симбиозом, а контролируемым паразитизмом гриба на водоросли.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Лишайники способны поглощать воду как из субстрата, так и из воздуха всем талломом, светолюбивы, нетребовательны к субстрату. Большинство лишайников не выдерживают даже малейшего загрязнения воздуха, их можно использовать для общей оценки степени загрязненности окружающей среды. На этом основано одно из направлений индикационной экологии – </a:t>
            </a:r>
            <a:r>
              <a:rPr lang="ru-RU" sz="2000" i="1" dirty="0" err="1" smtClean="0"/>
              <a:t>лихеноиндикация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Растут лишайники крайне медленно, особенно накипные – до 1мм в год. Прирост за год у </a:t>
            </a:r>
            <a:r>
              <a:rPr lang="ru-RU" sz="2000" dirty="0" err="1" smtClean="0"/>
              <a:t>листоватых</a:t>
            </a:r>
            <a:r>
              <a:rPr lang="ru-RU" sz="2000" dirty="0" smtClean="0"/>
              <a:t> – 1-8 мм, у кустистых – 1-35 мм.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857232"/>
          </a:xfrm>
        </p:spPr>
        <p:txBody>
          <a:bodyPr/>
          <a:lstStyle/>
          <a:p>
            <a:r>
              <a:rPr lang="ru-RU" sz="4000" dirty="0" smtClean="0"/>
              <a:t>Размножение лишайников</a:t>
            </a:r>
            <a:endParaRPr lang="ru-RU" sz="4000" dirty="0"/>
          </a:p>
        </p:txBody>
      </p:sp>
      <p:pic>
        <p:nvPicPr>
          <p:cNvPr id="4" name="Содержимое 3" descr="http://rudocs.exdat.com/data/411/410879/410879_html_1181781c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3643306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0" y="5357826"/>
            <a:ext cx="3643306" cy="107157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800" dirty="0" smtClean="0"/>
              <a:t>А – соредии; Б – </a:t>
            </a:r>
            <a:r>
              <a:rPr lang="ru-RU" sz="1800" dirty="0" err="1" smtClean="0"/>
              <a:t>изидии</a:t>
            </a:r>
            <a:r>
              <a:rPr lang="ru-RU" sz="1800" dirty="0" smtClean="0"/>
              <a:t>; </a:t>
            </a:r>
          </a:p>
          <a:p>
            <a:r>
              <a:rPr lang="ru-RU" sz="1800" dirty="0" smtClean="0"/>
              <a:t>1 – </a:t>
            </a:r>
            <a:r>
              <a:rPr lang="ru-RU" sz="1800" dirty="0" err="1" smtClean="0"/>
              <a:t>микобионт</a:t>
            </a:r>
            <a:r>
              <a:rPr lang="ru-RU" sz="1800" dirty="0" smtClean="0"/>
              <a:t>; 2 - </a:t>
            </a:r>
            <a:r>
              <a:rPr lang="ru-RU" sz="1800" dirty="0" err="1" smtClean="0"/>
              <a:t>фикобионт</a:t>
            </a:r>
            <a:endParaRPr kumimoji="0" lang="ru-RU" sz="18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3714744" y="857232"/>
            <a:ext cx="5143536" cy="5572164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600" dirty="0" smtClean="0"/>
              <a:t>Размножение лишайников как половое, так и бесполое. </a:t>
            </a:r>
          </a:p>
          <a:p>
            <a:r>
              <a:rPr lang="ru-RU" sz="1600" dirty="0" smtClean="0"/>
              <a:t>Половое размножение осуществляется за счет грибного компонента, который образует плодовые тела (например, апотеции, перитеции), в которых образуются сумки со спорами. Прорастающие споры должны встретить соответствующую водоросль, только в этом случае сформируется новый лишайник. </a:t>
            </a:r>
            <a:br>
              <a:rPr lang="ru-RU" sz="1600" dirty="0" smtClean="0"/>
            </a:br>
            <a:endParaRPr lang="ru-RU" sz="1600" dirty="0" smtClean="0"/>
          </a:p>
          <a:p>
            <a:r>
              <a:rPr lang="ru-RU" sz="1600" dirty="0" smtClean="0"/>
              <a:t>Клетки водорослей могут размножаться только вегетативно. </a:t>
            </a:r>
          </a:p>
          <a:p>
            <a:r>
              <a:rPr lang="ru-RU" sz="1600" dirty="0" smtClean="0"/>
              <a:t>В основном лишайники размножаются бесполым путем, частями таллома или специальными образованиями – соредиями или </a:t>
            </a:r>
            <a:r>
              <a:rPr lang="ru-RU" sz="1600" dirty="0" err="1" smtClean="0"/>
              <a:t>изидиями</a:t>
            </a:r>
            <a:r>
              <a:rPr lang="ru-RU" sz="1600" dirty="0" smtClean="0"/>
              <a:t>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i="1" dirty="0" smtClean="0"/>
              <a:t>Соредии</a:t>
            </a:r>
            <a:r>
              <a:rPr lang="ru-RU" sz="1600" dirty="0" smtClean="0"/>
              <a:t> – специальные образования, состоящие из гиф гриба, оплетающих клетки водорослей. Они образуются внутри слоевища и освобождаются в результате разрыва коркового слоя. </a:t>
            </a:r>
          </a:p>
          <a:p>
            <a:r>
              <a:rPr lang="ru-RU" sz="1600" i="1" dirty="0" err="1" smtClean="0"/>
              <a:t>Изидии</a:t>
            </a:r>
            <a:r>
              <a:rPr lang="ru-RU" sz="1600" dirty="0" smtClean="0"/>
              <a:t> – выросты слоевища, формирующиеся на поверхности лишайника и содержащие под корковым слоем группу водорослей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00042"/>
            <a:ext cx="7772400" cy="500066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Значение лишайников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858312" cy="4953016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Являясь первыми поселенцами незаселенных пространств, лишайники играют существенную роль в почвообразовательном процессе, постепенно разрушая горные породы и подготавливая условия для заселения данной территории высшими растениями. </a:t>
            </a:r>
          </a:p>
          <a:p>
            <a:pPr>
              <a:buNone/>
            </a:pPr>
            <a:r>
              <a:rPr lang="ru-RU" sz="2000" dirty="0" smtClean="0"/>
              <a:t>На обширных территориях Арктики лишайники являются основным кормом для северных оленей (ягель).</a:t>
            </a:r>
          </a:p>
          <a:p>
            <a:pPr>
              <a:buNone/>
            </a:pPr>
            <a:r>
              <a:rPr lang="ru-RU" sz="2000" dirty="0" smtClean="0"/>
              <a:t>Лишайники играют немалую роль и в жизни человека. Благодаря наличию лишайниковых кислот, многие из них обладают выраженным бактерицидным действием. </a:t>
            </a:r>
          </a:p>
          <a:p>
            <a:pPr>
              <a:buNone/>
            </a:pPr>
            <a:r>
              <a:rPr lang="ru-RU" sz="2000" dirty="0" smtClean="0"/>
              <a:t>В парфюмерии лишайники используются как фиксаторы запаха духов, для получения лакмуса. </a:t>
            </a:r>
          </a:p>
          <a:p>
            <a:pPr>
              <a:buNone/>
            </a:pPr>
            <a:r>
              <a:rPr lang="ru-RU" sz="2000" dirty="0" smtClean="0"/>
              <a:t>Лишайники не являются паразитами, но их присутствие на стволах деревьев нарушает газообмен и создает условия для размножения насекомых-вредителей.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52"/>
            <a:ext cx="7772400" cy="571504"/>
          </a:xfrm>
        </p:spPr>
        <p:txBody>
          <a:bodyPr/>
          <a:lstStyle/>
          <a:p>
            <a:r>
              <a:rPr lang="ru-RU" sz="2400" dirty="0" smtClean="0"/>
              <a:t>Основные вопросы для повторения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000108"/>
            <a:ext cx="7772400" cy="5095892"/>
          </a:xfrm>
        </p:spPr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ru-RU" sz="1800" dirty="0" smtClean="0"/>
              <a:t>Признаки растений, характерные для грибов.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Признаки животных, характерные для грибов.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 какому классу относится </a:t>
            </a:r>
            <a:r>
              <a:rPr lang="ru-RU" sz="1800" dirty="0" err="1" smtClean="0"/>
              <a:t>мукор</a:t>
            </a:r>
            <a:r>
              <a:rPr lang="ru-RU" sz="1800" dirty="0" smtClean="0"/>
              <a:t>? Бесполое и половое размножение </a:t>
            </a:r>
            <a:r>
              <a:rPr lang="ru-RU" sz="1800" dirty="0" err="1" smtClean="0"/>
              <a:t>мукора</a:t>
            </a:r>
            <a:r>
              <a:rPr lang="ru-RU" sz="1800" dirty="0" smtClean="0"/>
              <a:t>.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 какому классу относятся </a:t>
            </a:r>
            <a:r>
              <a:rPr lang="ru-RU" sz="1800" dirty="0" err="1" smtClean="0"/>
              <a:t>пеницилл</a:t>
            </a:r>
            <a:r>
              <a:rPr lang="ru-RU" sz="1800" dirty="0" smtClean="0"/>
              <a:t>? Какие споры и где у него образуются?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 какому классу относятся дрожжи? Какие споры и где у них образуются?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Какой мицелий характерен для шляпочных грибов?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Какие грибы-паразиты вам известны?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Какие морфологические типы слоевищ у лишайников?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Какие четыре слоя различают в </a:t>
            </a:r>
            <a:r>
              <a:rPr lang="ru-RU" sz="1800" dirty="0" err="1" smtClean="0"/>
              <a:t>гетеромерном</a:t>
            </a:r>
            <a:r>
              <a:rPr lang="ru-RU" sz="1800" dirty="0" smtClean="0"/>
              <a:t> лишайнике?</a:t>
            </a:r>
          </a:p>
          <a:p>
            <a:pPr lvl="0">
              <a:buFont typeface="+mj-lt"/>
              <a:buAutoNum type="arabicPeriod"/>
            </a:pPr>
            <a:r>
              <a:rPr lang="ru-RU" sz="1800" dirty="0" smtClean="0"/>
              <a:t>Способы бесполого размножения лишайников.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618</TotalTime>
  <Words>2215</Words>
  <Application>Microsoft Office PowerPoint</Application>
  <PresentationFormat>Экран (4:3)</PresentationFormat>
  <Paragraphs>244</Paragraphs>
  <Slides>36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Тема Office</vt:lpstr>
      <vt:lpstr>Document</vt:lpstr>
      <vt:lpstr>ЦАРСТВО ГРИБЫ FUNGI (MYCOTA)</vt:lpstr>
      <vt:lpstr>I. История изучения грибов</vt:lpstr>
      <vt:lpstr>МИКОЛОГИЯ – наука, изучающая происхождение, строение, размножение, систематику, экологию и распространение грибов на планете</vt:lpstr>
      <vt:lpstr>II. Происхождение грибов</vt:lpstr>
      <vt:lpstr>III. Особенности строения, физиологии и размножения </vt:lpstr>
      <vt:lpstr>III. Особенности строения, физиологии и размножения </vt:lpstr>
      <vt:lpstr>Презентация PowerPoint</vt:lpstr>
      <vt:lpstr>Презентация PowerPoint</vt:lpstr>
      <vt:lpstr>IV. Черты сходства и различия с другими царствами</vt:lpstr>
      <vt:lpstr>Презентация PowerPoint</vt:lpstr>
      <vt:lpstr>Класс Зигомицеты  </vt:lpstr>
      <vt:lpstr>Презентация PowerPoint</vt:lpstr>
      <vt:lpstr>Презентация PowerPoint</vt:lpstr>
      <vt:lpstr>Класс Аскомицеты</vt:lpstr>
      <vt:lpstr>Презентация PowerPoint</vt:lpstr>
      <vt:lpstr>Презентация PowerPoint</vt:lpstr>
      <vt:lpstr>Класс Аскомицеты</vt:lpstr>
      <vt:lpstr>Презентация PowerPoint</vt:lpstr>
      <vt:lpstr>Презентация PowerPoint</vt:lpstr>
      <vt:lpstr>Класс Базидиомицеты.  Шляпочные грибы</vt:lpstr>
      <vt:lpstr>Презентация PowerPoint</vt:lpstr>
      <vt:lpstr>Презентация PowerPoint</vt:lpstr>
      <vt:lpstr>Класс Базидиомицеты.  Афилофоровые грибы </vt:lpstr>
      <vt:lpstr>VI. Экологические группы грибов</vt:lpstr>
      <vt:lpstr>Презентация PowerPoint</vt:lpstr>
      <vt:lpstr>Презентация PowerPoint</vt:lpstr>
      <vt:lpstr>VII. Значение грибов в природе и в жизни человека</vt:lpstr>
      <vt:lpstr>Презентация PowerPoint</vt:lpstr>
      <vt:lpstr>Презентация PowerPoint</vt:lpstr>
      <vt:lpstr>Отдел Лишайники (Lichenes) </vt:lpstr>
      <vt:lpstr>Презентация PowerPoint</vt:lpstr>
      <vt:lpstr>Презентация PowerPoint</vt:lpstr>
      <vt:lpstr>Физиология лишайников</vt:lpstr>
      <vt:lpstr>Размножение лишайников</vt:lpstr>
      <vt:lpstr>Значение лишайников</vt:lpstr>
      <vt:lpstr>Основные вопросы для повторения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REGNUM FUNGI (MYCOTA)</dc:title>
  <dc:creator>Сафонов</dc:creator>
  <cp:lastModifiedBy>ASUS</cp:lastModifiedBy>
  <cp:revision>79</cp:revision>
  <dcterms:created xsi:type="dcterms:W3CDTF">2006-07-31T05:15:33Z</dcterms:created>
  <dcterms:modified xsi:type="dcterms:W3CDTF">2022-01-10T01:54:18Z</dcterms:modified>
</cp:coreProperties>
</file>