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5" r:id="rId7"/>
    <p:sldId id="261" r:id="rId8"/>
    <p:sldId id="262" r:id="rId9"/>
    <p:sldId id="263" r:id="rId10"/>
    <p:sldId id="264" r:id="rId11"/>
    <p:sldId id="266" r:id="rId12"/>
    <p:sldId id="267" r:id="rId13"/>
    <p:sldId id="268" r:id="rId14"/>
    <p:sldId id="271" r:id="rId15"/>
    <p:sldId id="272" r:id="rId16"/>
    <p:sldId id="273" r:id="rId17"/>
    <p:sldId id="269" r:id="rId18"/>
    <p:sldId id="270"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10.01.2022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gif"/><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style>
          <a:lnRef idx="2">
            <a:schemeClr val="accent3">
              <a:shade val="50000"/>
            </a:schemeClr>
          </a:lnRef>
          <a:fillRef idx="1">
            <a:schemeClr val="accent3"/>
          </a:fillRef>
          <a:effectRef idx="0">
            <a:schemeClr val="accent3"/>
          </a:effectRef>
          <a:fontRef idx="minor">
            <a:schemeClr val="lt1"/>
          </a:fontRef>
        </p:style>
        <p:txBody>
          <a:bodyPr/>
          <a:lstStyle/>
          <a:p>
            <a:r>
              <a:rPr lang="ru-RU" b="1" dirty="0" smtClean="0"/>
              <a:t>ЗЕЛЕНЫЕ ВОДОРОСЛИ</a:t>
            </a:r>
            <a:endParaRPr lang="ru-RU" b="1" dirty="0"/>
          </a:p>
        </p:txBody>
      </p:sp>
      <p:sp>
        <p:nvSpPr>
          <p:cNvPr id="3" name="Содержимое 2"/>
          <p:cNvSpPr>
            <a:spLocks noGrp="1"/>
          </p:cNvSpPr>
          <p:nvPr>
            <p:ph idx="1"/>
          </p:nvPr>
        </p:nvSpPr>
        <p:spPr>
          <a:xfrm>
            <a:off x="0" y="1142985"/>
            <a:ext cx="3643306" cy="5715016"/>
          </a:xfrm>
        </p:spPr>
        <p:style>
          <a:lnRef idx="1">
            <a:schemeClr val="accent3"/>
          </a:lnRef>
          <a:fillRef idx="2">
            <a:schemeClr val="accent3"/>
          </a:fillRef>
          <a:effectRef idx="1">
            <a:schemeClr val="accent3"/>
          </a:effectRef>
          <a:fontRef idx="minor">
            <a:schemeClr val="dk1"/>
          </a:fontRef>
        </p:style>
        <p:txBody>
          <a:bodyPr>
            <a:normAutofit fontScale="85000" lnSpcReduction="10000"/>
          </a:bodyPr>
          <a:lstStyle/>
          <a:p>
            <a:r>
              <a:rPr lang="ru-RU" dirty="0" smtClean="0"/>
              <a:t>Известно около 500 родов и 20 тысяч видов зеленых водорослей, распространенных преимущественно в пресных водоемах и на увлажненных участках суши. Встречаются в морях и на влажных субстратах (стены зданий, стволы деревьев).</a:t>
            </a:r>
            <a:endParaRPr lang="ru-RU" dirty="0"/>
          </a:p>
        </p:txBody>
      </p:sp>
      <p:pic>
        <p:nvPicPr>
          <p:cNvPr id="1028" name="Picture 4" descr="ХАРОВЫЕ ВОДОРОСЛИ - 5 Августа 2013 - САЙТ ДЛЯ БИОЛОГОВ - БИОЛОГИЯ НЕ ДЛЯ БОТАНОВ"/>
          <p:cNvPicPr>
            <a:picLocks noChangeAspect="1" noChangeArrowheads="1"/>
          </p:cNvPicPr>
          <p:nvPr/>
        </p:nvPicPr>
        <p:blipFill>
          <a:blip r:embed="rId2"/>
          <a:srcRect/>
          <a:stretch>
            <a:fillRect/>
          </a:stretch>
        </p:blipFill>
        <p:spPr bwMode="auto">
          <a:xfrm>
            <a:off x="3643306" y="1214422"/>
            <a:ext cx="5500694" cy="5669947"/>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643050"/>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ru-RU" sz="3200" dirty="0" smtClean="0"/>
              <a:t>Вегетативное тело может быть одноклеточным, </a:t>
            </a:r>
            <a:r>
              <a:rPr lang="ru-RU" sz="3200" dirty="0" err="1" smtClean="0"/>
              <a:t>ценобиальным</a:t>
            </a:r>
            <a:r>
              <a:rPr lang="ru-RU" sz="3200" dirty="0" smtClean="0"/>
              <a:t>, колониальным, многоклеточным. </a:t>
            </a:r>
            <a:r>
              <a:rPr lang="ru-RU" sz="2400" dirty="0" smtClean="0"/>
              <a:t/>
            </a:r>
            <a:br>
              <a:rPr lang="ru-RU" sz="2400" dirty="0" smtClean="0"/>
            </a:br>
            <a:r>
              <a:rPr lang="ru-RU" sz="2400" dirty="0" smtClean="0"/>
              <a:t>.</a:t>
            </a:r>
            <a:endParaRPr lang="ru-RU" sz="2400" dirty="0"/>
          </a:p>
        </p:txBody>
      </p:sp>
      <p:sp>
        <p:nvSpPr>
          <p:cNvPr id="3" name="Содержимое 2"/>
          <p:cNvSpPr>
            <a:spLocks noGrp="1"/>
          </p:cNvSpPr>
          <p:nvPr>
            <p:ph idx="1"/>
          </p:nvPr>
        </p:nvSpPr>
        <p:spPr>
          <a:xfrm>
            <a:off x="0" y="1643050"/>
            <a:ext cx="9144000" cy="4525963"/>
          </a:xfrm>
        </p:spPr>
        <p:txBody>
          <a:bodyPr>
            <a:normAutofit/>
          </a:bodyPr>
          <a:lstStyle/>
          <a:p>
            <a:r>
              <a:rPr lang="ru-RU" dirty="0" err="1" smtClean="0"/>
              <a:t>Ценобий</a:t>
            </a:r>
            <a:r>
              <a:rPr lang="ru-RU" dirty="0" smtClean="0"/>
              <a:t>(</a:t>
            </a:r>
            <a:r>
              <a:rPr lang="ru-RU" dirty="0" err="1" smtClean="0"/>
              <a:t>Coenobium</a:t>
            </a:r>
            <a:r>
              <a:rPr lang="ru-RU" dirty="0" smtClean="0"/>
              <a:t>): </a:t>
            </a:r>
            <a:r>
              <a:rPr lang="ru-RU" dirty="0" err="1" smtClean="0"/>
              <a:t>l</a:t>
            </a:r>
            <a:r>
              <a:rPr lang="ru-RU" dirty="0" smtClean="0"/>
              <a:t>) колония одноклеточных организмов, соединенных между собою определенным способом, когда каждая клетка колонии сохраняет все особенности неделимого. </a:t>
            </a:r>
          </a:p>
          <a:p>
            <a:endParaRPr lang="ru-RU" dirty="0"/>
          </a:p>
        </p:txBody>
      </p:sp>
      <p:pic>
        <p:nvPicPr>
          <p:cNvPr id="15364" name="Picture 4" descr="Flickriver: PROYECTO AGUA** /** WATER PROJECT's photos tagged with microorganismos"/>
          <p:cNvPicPr>
            <a:picLocks noChangeAspect="1" noChangeArrowheads="1"/>
          </p:cNvPicPr>
          <p:nvPr/>
        </p:nvPicPr>
        <p:blipFill>
          <a:blip r:embed="rId2"/>
          <a:srcRect t="26373"/>
          <a:stretch>
            <a:fillRect/>
          </a:stretch>
        </p:blipFill>
        <p:spPr bwMode="auto">
          <a:xfrm>
            <a:off x="0" y="4228155"/>
            <a:ext cx="4762500" cy="2629845"/>
          </a:xfrm>
          <a:prstGeom prst="rect">
            <a:avLst/>
          </a:prstGeom>
          <a:noFill/>
        </p:spPr>
      </p:pic>
      <p:pic>
        <p:nvPicPr>
          <p:cNvPr id="15366" name="Picture 6" descr="Biology Natural History Museum"/>
          <p:cNvPicPr>
            <a:picLocks noChangeAspect="1" noChangeArrowheads="1"/>
          </p:cNvPicPr>
          <p:nvPr/>
        </p:nvPicPr>
        <p:blipFill>
          <a:blip r:embed="rId3"/>
          <a:srcRect/>
          <a:stretch>
            <a:fillRect/>
          </a:stretch>
        </p:blipFill>
        <p:spPr bwMode="auto">
          <a:xfrm>
            <a:off x="4714876" y="4214818"/>
            <a:ext cx="4667250" cy="264318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417638"/>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ru-RU" sz="2800" dirty="0" smtClean="0"/>
              <a:t>Известны все типы структуры таллома – </a:t>
            </a:r>
            <a:br>
              <a:rPr lang="ru-RU" sz="2800" dirty="0" smtClean="0"/>
            </a:br>
            <a:r>
              <a:rPr lang="ru-RU" sz="2800" dirty="0" smtClean="0"/>
              <a:t>от </a:t>
            </a:r>
            <a:r>
              <a:rPr lang="ru-RU" sz="2800" dirty="0" err="1" smtClean="0"/>
              <a:t>монадного</a:t>
            </a:r>
            <a:r>
              <a:rPr lang="ru-RU" sz="2800" dirty="0" smtClean="0"/>
              <a:t> до паренхиматозного, за исключением </a:t>
            </a:r>
            <a:r>
              <a:rPr lang="ru-RU" sz="2800" dirty="0" err="1" smtClean="0"/>
              <a:t>амебоидного</a:t>
            </a:r>
            <a:r>
              <a:rPr lang="ru-RU" sz="2800" dirty="0" smtClean="0"/>
              <a:t> и </a:t>
            </a:r>
            <a:r>
              <a:rPr lang="ru-RU" sz="2800" dirty="0" err="1" smtClean="0"/>
              <a:t>харофитного</a:t>
            </a:r>
            <a:endParaRPr lang="ru-RU" sz="2800" dirty="0"/>
          </a:p>
        </p:txBody>
      </p:sp>
      <p:pic>
        <p:nvPicPr>
          <p:cNvPr id="14340" name="Picture 4" descr="Сайт учителей биологии МБОУ Лицей 2 города Воронежа - Размножение споровых растений"/>
          <p:cNvPicPr>
            <a:picLocks noChangeAspect="1" noChangeArrowheads="1"/>
          </p:cNvPicPr>
          <p:nvPr/>
        </p:nvPicPr>
        <p:blipFill>
          <a:blip r:embed="rId2"/>
          <a:srcRect b="4499"/>
          <a:stretch>
            <a:fillRect/>
          </a:stretch>
        </p:blipFill>
        <p:spPr bwMode="auto">
          <a:xfrm rot="16200000">
            <a:off x="6231083" y="3945082"/>
            <a:ext cx="2968349" cy="2857487"/>
          </a:xfrm>
          <a:prstGeom prst="rect">
            <a:avLst/>
          </a:prstGeom>
          <a:noFill/>
        </p:spPr>
      </p:pic>
      <p:pic>
        <p:nvPicPr>
          <p:cNvPr id="14342" name="Picture 6" descr="Домашняя работа по теме `Грибы` - Светлана Михайловна Крючкова"/>
          <p:cNvPicPr>
            <a:picLocks noChangeAspect="1" noChangeArrowheads="1"/>
          </p:cNvPicPr>
          <p:nvPr/>
        </p:nvPicPr>
        <p:blipFill>
          <a:blip r:embed="rId3"/>
          <a:srcRect/>
          <a:stretch>
            <a:fillRect/>
          </a:stretch>
        </p:blipFill>
        <p:spPr bwMode="auto">
          <a:xfrm>
            <a:off x="7286644" y="1357298"/>
            <a:ext cx="1566117" cy="2875026"/>
          </a:xfrm>
          <a:prstGeom prst="rect">
            <a:avLst/>
          </a:prstGeom>
          <a:noFill/>
        </p:spPr>
      </p:pic>
      <p:pic>
        <p:nvPicPr>
          <p:cNvPr id="14344" name="Picture 8" descr="Порядок ульвовые (Ulvales) 1977 - - Жизнь растений. Том 3. Водоросли. Лишайники"/>
          <p:cNvPicPr>
            <a:picLocks noChangeAspect="1" noChangeArrowheads="1"/>
          </p:cNvPicPr>
          <p:nvPr/>
        </p:nvPicPr>
        <p:blipFill>
          <a:blip r:embed="rId4"/>
          <a:srcRect b="15361"/>
          <a:stretch>
            <a:fillRect/>
          </a:stretch>
        </p:blipFill>
        <p:spPr bwMode="auto">
          <a:xfrm>
            <a:off x="785786" y="1597028"/>
            <a:ext cx="4714908" cy="526097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928670"/>
          </a:xfrm>
        </p:spPr>
        <p:style>
          <a:lnRef idx="2">
            <a:schemeClr val="accent3">
              <a:shade val="50000"/>
            </a:schemeClr>
          </a:lnRef>
          <a:fillRef idx="1">
            <a:schemeClr val="accent3"/>
          </a:fillRef>
          <a:effectRef idx="0">
            <a:schemeClr val="accent3"/>
          </a:effectRef>
          <a:fontRef idx="minor">
            <a:schemeClr val="lt1"/>
          </a:fontRef>
        </p:style>
        <p:txBody>
          <a:bodyPr>
            <a:normAutofit/>
          </a:bodyPr>
          <a:lstStyle/>
          <a:p>
            <a:r>
              <a:rPr lang="ru-RU" sz="3600" dirty="0" smtClean="0"/>
              <a:t>Таллом </a:t>
            </a:r>
            <a:r>
              <a:rPr lang="ru-RU" sz="3600" b="1" dirty="0" err="1" smtClean="0"/>
              <a:t>монадного</a:t>
            </a:r>
            <a:r>
              <a:rPr lang="ru-RU" sz="3600" b="1" dirty="0" smtClean="0"/>
              <a:t>, или жгутикового</a:t>
            </a:r>
            <a:r>
              <a:rPr lang="ru-RU" sz="3600" dirty="0" smtClean="0"/>
              <a:t>, типа</a:t>
            </a:r>
            <a:endParaRPr lang="ru-RU" sz="3600" dirty="0"/>
          </a:p>
        </p:txBody>
      </p:sp>
      <p:sp>
        <p:nvSpPr>
          <p:cNvPr id="3" name="Содержимое 2"/>
          <p:cNvSpPr>
            <a:spLocks noGrp="1"/>
          </p:cNvSpPr>
          <p:nvPr>
            <p:ph idx="1"/>
          </p:nvPr>
        </p:nvSpPr>
        <p:spPr>
          <a:xfrm>
            <a:off x="0" y="2643182"/>
            <a:ext cx="9144000" cy="4214818"/>
          </a:xfrm>
        </p:spPr>
        <p:txBody>
          <a:bodyPr>
            <a:normAutofit lnSpcReduction="10000"/>
          </a:bodyPr>
          <a:lstStyle/>
          <a:p>
            <a:endParaRPr lang="ru-RU" sz="2800" dirty="0" smtClean="0"/>
          </a:p>
          <a:p>
            <a:r>
              <a:rPr lang="ru-RU" sz="2800" dirty="0" smtClean="0"/>
              <a:t>Отдельные клетки стабильной формы, передвигающиеся в воде посредством движения жгутиков и объединяющиеся в колонии. Практически у всех клеток </a:t>
            </a:r>
            <a:r>
              <a:rPr lang="ru-RU" sz="2800" dirty="0" err="1" smtClean="0"/>
              <a:t>монадных</a:t>
            </a:r>
            <a:r>
              <a:rPr lang="ru-RU" sz="2800" dirty="0" smtClean="0"/>
              <a:t> талломов имеются характерные органеллы – пищеварительные и сократительные вакуоли, глотка, центриоли, стигма. </a:t>
            </a:r>
          </a:p>
          <a:p>
            <a:r>
              <a:rPr lang="ru-RU" sz="2800" dirty="0" err="1" smtClean="0"/>
              <a:t>Монадная</a:t>
            </a:r>
            <a:r>
              <a:rPr lang="ru-RU" sz="2800" dirty="0" smtClean="0"/>
              <a:t> структура присуща ряду многоклеточных водорослей на определенной стадии развития (зооспоры, гаметы).</a:t>
            </a:r>
            <a:endParaRPr lang="ru-RU" sz="2800" dirty="0"/>
          </a:p>
        </p:txBody>
      </p:sp>
      <p:pic>
        <p:nvPicPr>
          <p:cNvPr id="4" name="Picture 6" descr="Домашняя работа по теме `Грибы` - Светлана Михайловна Крючкова"/>
          <p:cNvPicPr>
            <a:picLocks noChangeAspect="1" noChangeArrowheads="1"/>
          </p:cNvPicPr>
          <p:nvPr/>
        </p:nvPicPr>
        <p:blipFill>
          <a:blip r:embed="rId2"/>
          <a:srcRect/>
          <a:stretch>
            <a:fillRect/>
          </a:stretch>
        </p:blipFill>
        <p:spPr bwMode="auto">
          <a:xfrm rot="5400000">
            <a:off x="868736" y="488530"/>
            <a:ext cx="1566117" cy="2875026"/>
          </a:xfrm>
          <a:prstGeom prst="rect">
            <a:avLst/>
          </a:prstGeom>
          <a:noFill/>
        </p:spPr>
      </p:pic>
      <p:pic>
        <p:nvPicPr>
          <p:cNvPr id="19458" name="Picture 2" descr="Pandorina Kutija Mit"/>
          <p:cNvPicPr>
            <a:picLocks noChangeAspect="1" noChangeArrowheads="1"/>
          </p:cNvPicPr>
          <p:nvPr/>
        </p:nvPicPr>
        <p:blipFill>
          <a:blip r:embed="rId3"/>
          <a:srcRect b="5906"/>
          <a:stretch>
            <a:fillRect/>
          </a:stretch>
        </p:blipFill>
        <p:spPr bwMode="auto">
          <a:xfrm>
            <a:off x="6643703" y="928670"/>
            <a:ext cx="2500298" cy="2457082"/>
          </a:xfrm>
          <a:prstGeom prst="rect">
            <a:avLst/>
          </a:prstGeom>
          <a:noFill/>
        </p:spPr>
      </p:pic>
      <p:pic>
        <p:nvPicPr>
          <p:cNvPr id="19460" name="Picture 4" descr="Chlorophyta"/>
          <p:cNvPicPr>
            <a:picLocks noChangeAspect="1" noChangeArrowheads="1"/>
          </p:cNvPicPr>
          <p:nvPr/>
        </p:nvPicPr>
        <p:blipFill>
          <a:blip r:embed="rId4"/>
          <a:srcRect b="6104"/>
          <a:stretch>
            <a:fillRect/>
          </a:stretch>
        </p:blipFill>
        <p:spPr bwMode="auto">
          <a:xfrm>
            <a:off x="3857620" y="1000108"/>
            <a:ext cx="2143140" cy="2076717"/>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style>
          <a:lnRef idx="2">
            <a:schemeClr val="accent3">
              <a:shade val="50000"/>
            </a:schemeClr>
          </a:lnRef>
          <a:fillRef idx="1">
            <a:schemeClr val="accent3"/>
          </a:fillRef>
          <a:effectRef idx="0">
            <a:schemeClr val="accent3"/>
          </a:effectRef>
          <a:fontRef idx="minor">
            <a:schemeClr val="lt1"/>
          </a:fontRef>
        </p:style>
        <p:txBody>
          <a:bodyPr/>
          <a:lstStyle/>
          <a:p>
            <a:r>
              <a:rPr lang="ru-RU" b="1" dirty="0" smtClean="0"/>
              <a:t>Нитчатые талломы</a:t>
            </a:r>
            <a:endParaRPr lang="ru-RU" dirty="0"/>
          </a:p>
        </p:txBody>
      </p:sp>
      <p:sp>
        <p:nvSpPr>
          <p:cNvPr id="3" name="Содержимое 2"/>
          <p:cNvSpPr>
            <a:spLocks noGrp="1"/>
          </p:cNvSpPr>
          <p:nvPr>
            <p:ph idx="1"/>
          </p:nvPr>
        </p:nvSpPr>
        <p:spPr>
          <a:xfrm>
            <a:off x="0" y="1142985"/>
            <a:ext cx="4786314" cy="5715016"/>
          </a:xfrm>
        </p:spPr>
        <p:style>
          <a:lnRef idx="1">
            <a:schemeClr val="accent3"/>
          </a:lnRef>
          <a:fillRef idx="2">
            <a:schemeClr val="accent3"/>
          </a:fillRef>
          <a:effectRef idx="1">
            <a:schemeClr val="accent3"/>
          </a:effectRef>
          <a:fontRef idx="minor">
            <a:schemeClr val="dk1"/>
          </a:fontRef>
        </p:style>
        <p:txBody>
          <a:bodyPr>
            <a:normAutofit fontScale="92500"/>
          </a:bodyPr>
          <a:lstStyle/>
          <a:p>
            <a:r>
              <a:rPr lang="ru-RU" dirty="0" smtClean="0"/>
              <a:t> </a:t>
            </a:r>
          </a:p>
          <a:p>
            <a:r>
              <a:rPr lang="ru-RU" dirty="0" smtClean="0"/>
              <a:t>Многоклеточные структуры, деление клеток которых происходит в одной плоскости. Нити образуются как простые, так и разветвленные. Могут быть выполнять различные функции, тогда таллом называется </a:t>
            </a:r>
            <a:r>
              <a:rPr lang="ru-RU" dirty="0" err="1" smtClean="0"/>
              <a:t>разнонитчатым</a:t>
            </a:r>
            <a:r>
              <a:rPr lang="ru-RU" dirty="0" smtClean="0"/>
              <a:t>.</a:t>
            </a:r>
            <a:endParaRPr lang="ru-RU" dirty="0"/>
          </a:p>
        </p:txBody>
      </p:sp>
      <p:pic>
        <p:nvPicPr>
          <p:cNvPr id="18434" name="Picture 2" descr="Как уберечь пруд от летних проблем"/>
          <p:cNvPicPr>
            <a:picLocks noChangeAspect="1" noChangeArrowheads="1"/>
          </p:cNvPicPr>
          <p:nvPr/>
        </p:nvPicPr>
        <p:blipFill>
          <a:blip r:embed="rId2"/>
          <a:srcRect/>
          <a:stretch>
            <a:fillRect/>
          </a:stretch>
        </p:blipFill>
        <p:spPr bwMode="auto">
          <a:xfrm rot="16200000">
            <a:off x="4060036" y="1869264"/>
            <a:ext cx="5810244" cy="435768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Порядок зигнемовые (Zygnematales)"/>
          <p:cNvPicPr>
            <a:picLocks noChangeAspect="1" noChangeArrowheads="1"/>
          </p:cNvPicPr>
          <p:nvPr/>
        </p:nvPicPr>
        <p:blipFill>
          <a:blip r:embed="rId2"/>
          <a:srcRect/>
          <a:stretch>
            <a:fillRect/>
          </a:stretch>
        </p:blipFill>
        <p:spPr bwMode="auto">
          <a:xfrm>
            <a:off x="0" y="0"/>
            <a:ext cx="9008213" cy="5643578"/>
          </a:xfrm>
          <a:prstGeom prst="rect">
            <a:avLst/>
          </a:prstGeom>
          <a:noFill/>
        </p:spPr>
      </p:pic>
      <p:sp>
        <p:nvSpPr>
          <p:cNvPr id="5" name="Прямоугольник 4"/>
          <p:cNvSpPr/>
          <p:nvPr/>
        </p:nvSpPr>
        <p:spPr>
          <a:xfrm>
            <a:off x="0" y="5657671"/>
            <a:ext cx="9144000" cy="1200329"/>
          </a:xfrm>
          <a:prstGeom prst="rect">
            <a:avLst/>
          </a:prstGeom>
        </p:spPr>
        <p:txBody>
          <a:bodyPr wrap="square">
            <a:spAutoFit/>
          </a:bodyPr>
          <a:lstStyle/>
          <a:p>
            <a:r>
              <a:rPr lang="ru-RU" sz="2400" dirty="0" smtClean="0"/>
              <a:t> «</a:t>
            </a:r>
            <a:r>
              <a:rPr lang="ru-RU" sz="2400" dirty="0" err="1" smtClean="0"/>
              <a:t>Conferva</a:t>
            </a:r>
            <a:r>
              <a:rPr lang="ru-RU" sz="2400" dirty="0" smtClean="0"/>
              <a:t> </a:t>
            </a:r>
            <a:r>
              <a:rPr lang="ru-RU" sz="2400" dirty="0" err="1" smtClean="0"/>
              <a:t>palustris</a:t>
            </a:r>
            <a:r>
              <a:rPr lang="ru-RU" sz="2400" dirty="0" smtClean="0"/>
              <a:t> </a:t>
            </a:r>
            <a:r>
              <a:rPr lang="ru-RU" sz="2400" dirty="0" err="1" smtClean="0"/>
              <a:t>sericea</a:t>
            </a:r>
            <a:r>
              <a:rPr lang="ru-RU" sz="2400" dirty="0" smtClean="0"/>
              <a:t>, </a:t>
            </a:r>
            <a:r>
              <a:rPr lang="ru-RU" sz="2400" dirty="0" err="1" smtClean="0"/>
              <a:t>crassior</a:t>
            </a:r>
            <a:r>
              <a:rPr lang="ru-RU" sz="2400" dirty="0" smtClean="0"/>
              <a:t> </a:t>
            </a:r>
            <a:r>
              <a:rPr lang="ru-RU" sz="2400" dirty="0" err="1" smtClean="0"/>
              <a:t>et</a:t>
            </a:r>
            <a:r>
              <a:rPr lang="ru-RU" sz="2400" dirty="0" smtClean="0"/>
              <a:t> </a:t>
            </a:r>
            <a:r>
              <a:rPr lang="ru-RU" sz="2400" dirty="0" err="1" smtClean="0"/>
              <a:t>varie</a:t>
            </a:r>
            <a:r>
              <a:rPr lang="ru-RU" sz="2400" dirty="0" smtClean="0"/>
              <a:t> </a:t>
            </a:r>
            <a:r>
              <a:rPr lang="ru-RU" sz="2400" dirty="0" err="1" smtClean="0"/>
              <a:t>extensa</a:t>
            </a:r>
            <a:r>
              <a:rPr lang="ru-RU" sz="2400" dirty="0" smtClean="0"/>
              <a:t>», что в переводе с латинского значит «</a:t>
            </a:r>
            <a:r>
              <a:rPr lang="ru-RU" sz="2400" dirty="0" err="1" smtClean="0"/>
              <a:t>Конферва</a:t>
            </a:r>
            <a:r>
              <a:rPr lang="ru-RU" sz="2400" dirty="0" smtClean="0"/>
              <a:t> болотная шелковистая, толстая и разнообразно распростертая»</a:t>
            </a:r>
            <a:endParaRPr lang="ru-RU"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ru-RU" b="1" dirty="0" smtClean="0"/>
              <a:t>Паренхиматозный,  тканевой или пластинчатый таллом</a:t>
            </a:r>
            <a:endParaRPr lang="ru-RU" b="1" dirty="0"/>
          </a:p>
        </p:txBody>
      </p:sp>
      <p:sp>
        <p:nvSpPr>
          <p:cNvPr id="3" name="Содержимое 2"/>
          <p:cNvSpPr>
            <a:spLocks noGrp="1"/>
          </p:cNvSpPr>
          <p:nvPr>
            <p:ph idx="1"/>
          </p:nvPr>
        </p:nvSpPr>
        <p:spPr>
          <a:xfrm>
            <a:off x="0" y="3732209"/>
            <a:ext cx="9144000" cy="3125791"/>
          </a:xfrm>
        </p:spPr>
        <p:style>
          <a:lnRef idx="1">
            <a:schemeClr val="accent3"/>
          </a:lnRef>
          <a:fillRef idx="2">
            <a:schemeClr val="accent3"/>
          </a:fillRef>
          <a:effectRef idx="1">
            <a:schemeClr val="accent3"/>
          </a:effectRef>
          <a:fontRef idx="minor">
            <a:schemeClr val="dk1"/>
          </a:fontRef>
        </p:style>
        <p:txBody>
          <a:bodyPr>
            <a:normAutofit/>
          </a:bodyPr>
          <a:lstStyle/>
          <a:p>
            <a:r>
              <a:rPr lang="ru-RU" dirty="0" smtClean="0"/>
              <a:t> </a:t>
            </a:r>
          </a:p>
          <a:p>
            <a:r>
              <a:rPr lang="ru-RU" dirty="0" smtClean="0"/>
              <a:t>Является продуктом деления клеток в разных направлениях. Появляются крупные или пластинчатые листовидные пластинки, в которых различают ткани, приспособленные для выполнения разных функций. </a:t>
            </a:r>
            <a:endParaRPr lang="ru-RU" dirty="0"/>
          </a:p>
        </p:txBody>
      </p:sp>
      <p:pic>
        <p:nvPicPr>
          <p:cNvPr id="17410" name="Picture 2" descr="две пачки масла"/>
          <p:cNvPicPr>
            <a:picLocks noChangeAspect="1" noChangeArrowheads="1"/>
          </p:cNvPicPr>
          <p:nvPr/>
        </p:nvPicPr>
        <p:blipFill>
          <a:blip r:embed="rId2"/>
          <a:srcRect/>
          <a:stretch>
            <a:fillRect/>
          </a:stretch>
        </p:blipFill>
        <p:spPr bwMode="auto">
          <a:xfrm>
            <a:off x="0" y="1071547"/>
            <a:ext cx="4143372" cy="314327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43306" y="0"/>
            <a:ext cx="5500694" cy="2000240"/>
          </a:xfrm>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ru-RU" b="1" dirty="0" smtClean="0"/>
              <a:t>Сифоновый</a:t>
            </a:r>
            <a:r>
              <a:rPr lang="ru-RU" dirty="0" smtClean="0"/>
              <a:t> </a:t>
            </a:r>
            <a:br>
              <a:rPr lang="ru-RU" dirty="0" smtClean="0"/>
            </a:br>
            <a:r>
              <a:rPr lang="ru-RU" b="1" dirty="0" smtClean="0"/>
              <a:t>таллом</a:t>
            </a:r>
            <a:br>
              <a:rPr lang="ru-RU" b="1" dirty="0" smtClean="0"/>
            </a:br>
            <a:r>
              <a:rPr lang="ru-RU" b="1" dirty="0" smtClean="0"/>
              <a:t>(Каулерпа)</a:t>
            </a:r>
            <a:endParaRPr lang="ru-RU" b="1" dirty="0"/>
          </a:p>
        </p:txBody>
      </p:sp>
      <p:sp>
        <p:nvSpPr>
          <p:cNvPr id="3" name="Содержимое 2"/>
          <p:cNvSpPr>
            <a:spLocks noGrp="1"/>
          </p:cNvSpPr>
          <p:nvPr>
            <p:ph idx="1"/>
          </p:nvPr>
        </p:nvSpPr>
        <p:spPr>
          <a:xfrm>
            <a:off x="0" y="3732209"/>
            <a:ext cx="9144000" cy="3125791"/>
          </a:xfrm>
        </p:spPr>
        <p:style>
          <a:lnRef idx="1">
            <a:schemeClr val="accent3"/>
          </a:lnRef>
          <a:fillRef idx="2">
            <a:schemeClr val="accent3"/>
          </a:fillRef>
          <a:effectRef idx="1">
            <a:schemeClr val="accent3"/>
          </a:effectRef>
          <a:fontRef idx="minor">
            <a:schemeClr val="dk1"/>
          </a:fontRef>
        </p:style>
        <p:txBody>
          <a:bodyPr>
            <a:normAutofit/>
          </a:bodyPr>
          <a:lstStyle/>
          <a:p>
            <a:r>
              <a:rPr lang="ru-RU" dirty="0" smtClean="0"/>
              <a:t> </a:t>
            </a:r>
          </a:p>
          <a:p>
            <a:r>
              <a:rPr lang="ru-RU" dirty="0" smtClean="0"/>
              <a:t>Представляет собой многоядерную структуру неклеточного строения. Рост такого слоевища продолжается до достижения макроскопических размеров. Наблюдается внешняя расчлененность. </a:t>
            </a:r>
            <a:endParaRPr lang="ru-RU" dirty="0"/>
          </a:p>
        </p:txBody>
      </p:sp>
      <p:pic>
        <p:nvPicPr>
          <p:cNvPr id="16386" name="Picture 2" descr="Caulerpa3 Цветы и цветки"/>
          <p:cNvPicPr>
            <a:picLocks noChangeAspect="1" noChangeArrowheads="1"/>
          </p:cNvPicPr>
          <p:nvPr/>
        </p:nvPicPr>
        <p:blipFill>
          <a:blip r:embed="rId2"/>
          <a:srcRect l="17953" r="17953"/>
          <a:stretch>
            <a:fillRect/>
          </a:stretch>
        </p:blipFill>
        <p:spPr bwMode="auto">
          <a:xfrm>
            <a:off x="0" y="0"/>
            <a:ext cx="3662796" cy="4286250"/>
          </a:xfrm>
          <a:prstGeom prst="rect">
            <a:avLst/>
          </a:prstGeom>
          <a:noFill/>
        </p:spPr>
      </p:pic>
      <p:pic>
        <p:nvPicPr>
          <p:cNvPr id="16388" name="Picture 4" descr="Основные объекты и характерные черты биотехнологического производства"/>
          <p:cNvPicPr>
            <a:picLocks noChangeAspect="1" noChangeArrowheads="1"/>
          </p:cNvPicPr>
          <p:nvPr/>
        </p:nvPicPr>
        <p:blipFill>
          <a:blip r:embed="rId3"/>
          <a:srcRect l="8504" t="13701" b="11811"/>
          <a:stretch>
            <a:fillRect/>
          </a:stretch>
        </p:blipFill>
        <p:spPr bwMode="auto">
          <a:xfrm>
            <a:off x="3545145" y="2000240"/>
            <a:ext cx="5598855" cy="235832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14810" y="0"/>
            <a:ext cx="4929190" cy="6858000"/>
          </a:xfrm>
        </p:spPr>
        <p:style>
          <a:lnRef idx="1">
            <a:schemeClr val="accent3"/>
          </a:lnRef>
          <a:fillRef idx="2">
            <a:schemeClr val="accent3"/>
          </a:fillRef>
          <a:effectRef idx="1">
            <a:schemeClr val="accent3"/>
          </a:effectRef>
          <a:fontRef idx="minor">
            <a:schemeClr val="dk1"/>
          </a:fontRef>
        </p:style>
        <p:txBody>
          <a:bodyPr>
            <a:normAutofit lnSpcReduction="10000"/>
          </a:bodyPr>
          <a:lstStyle/>
          <a:p>
            <a:endParaRPr lang="ru-RU" dirty="0" smtClean="0"/>
          </a:p>
          <a:p>
            <a:r>
              <a:rPr lang="ru-RU" dirty="0" smtClean="0"/>
              <a:t>Вегетативное размножение происходит у одноклеточных делением клетки надвое, у </a:t>
            </a:r>
            <a:r>
              <a:rPr lang="ru-RU" dirty="0" err="1" smtClean="0"/>
              <a:t>ценобиальных</a:t>
            </a:r>
            <a:r>
              <a:rPr lang="ru-RU" dirty="0" smtClean="0"/>
              <a:t> – образованием дочерних </a:t>
            </a:r>
            <a:r>
              <a:rPr lang="ru-RU" dirty="0" err="1" smtClean="0"/>
              <a:t>ценобиев</a:t>
            </a:r>
            <a:r>
              <a:rPr lang="ru-RU" dirty="0" smtClean="0"/>
              <a:t> внутри клеток материнского </a:t>
            </a:r>
            <a:r>
              <a:rPr lang="ru-RU" dirty="0" err="1" smtClean="0"/>
              <a:t>ценобия</a:t>
            </a:r>
            <a:r>
              <a:rPr lang="ru-RU" dirty="0" smtClean="0"/>
              <a:t>, у многоклеточных – фрагментацией таллома. Многие размножаются </a:t>
            </a:r>
            <a:r>
              <a:rPr lang="ru-RU" b="1" dirty="0" err="1" smtClean="0"/>
              <a:t>акинетами</a:t>
            </a:r>
            <a:r>
              <a:rPr lang="ru-RU" b="1" dirty="0" smtClean="0"/>
              <a:t>.</a:t>
            </a:r>
            <a:endParaRPr lang="ru-RU" b="1" dirty="0"/>
          </a:p>
        </p:txBody>
      </p:sp>
      <p:pic>
        <p:nvPicPr>
          <p:cNvPr id="20482" name="Picture 2" descr="Краски моря: самые поразительные цветения водорослей &quot; WaterWorld Водный мир - интернет журнал"/>
          <p:cNvPicPr>
            <a:picLocks noChangeAspect="1" noChangeArrowheads="1"/>
          </p:cNvPicPr>
          <p:nvPr/>
        </p:nvPicPr>
        <p:blipFill>
          <a:blip r:embed="rId2"/>
          <a:srcRect/>
          <a:stretch>
            <a:fillRect/>
          </a:stretch>
        </p:blipFill>
        <p:spPr bwMode="auto">
          <a:xfrm>
            <a:off x="0" y="0"/>
            <a:ext cx="4214810" cy="2928934"/>
          </a:xfrm>
          <a:prstGeom prst="rect">
            <a:avLst/>
          </a:prstGeom>
          <a:noFill/>
        </p:spPr>
      </p:pic>
      <p:sp>
        <p:nvSpPr>
          <p:cNvPr id="5" name="Прямоугольник 4"/>
          <p:cNvSpPr/>
          <p:nvPr/>
        </p:nvSpPr>
        <p:spPr>
          <a:xfrm>
            <a:off x="0" y="5042118"/>
            <a:ext cx="4214810" cy="181588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800" dirty="0" err="1" smtClean="0"/>
              <a:t>Акинеты</a:t>
            </a:r>
            <a:r>
              <a:rPr lang="ru-RU" sz="2800" dirty="0" smtClean="0"/>
              <a:t> - неподвижные клетки водорослей, образующиеся бесполым путём.</a:t>
            </a:r>
            <a:endParaRPr lang="ru-RU"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500174"/>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ru-RU" sz="2800" b="1" dirty="0" smtClean="0"/>
              <a:t/>
            </a:r>
            <a:br>
              <a:rPr lang="ru-RU" sz="2800" b="1" dirty="0" smtClean="0"/>
            </a:br>
            <a:r>
              <a:rPr lang="ru-RU" sz="2800" b="1" dirty="0" smtClean="0"/>
              <a:t>Бесполое размножение осуществляется  с помощью зооспор и апланоспор. Они образуются из внутреннего содержимого клетки от одной до нескольких.</a:t>
            </a:r>
            <a:br>
              <a:rPr lang="ru-RU" sz="2800" b="1" dirty="0" smtClean="0"/>
            </a:br>
            <a:endParaRPr lang="ru-RU" sz="2800" b="1" dirty="0"/>
          </a:p>
        </p:txBody>
      </p:sp>
      <p:sp>
        <p:nvSpPr>
          <p:cNvPr id="3" name="Содержимое 2"/>
          <p:cNvSpPr>
            <a:spLocks noGrp="1"/>
          </p:cNvSpPr>
          <p:nvPr>
            <p:ph idx="1"/>
          </p:nvPr>
        </p:nvSpPr>
        <p:spPr>
          <a:xfrm>
            <a:off x="0" y="1571612"/>
            <a:ext cx="5857884" cy="3143272"/>
          </a:xfrm>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r>
              <a:rPr lang="ru-RU" dirty="0" err="1" smtClean="0"/>
              <a:t>Зооспо́ра</a:t>
            </a:r>
            <a:r>
              <a:rPr lang="ru-RU" dirty="0" smtClean="0"/>
              <a:t> (греч. </a:t>
            </a:r>
            <a:r>
              <a:rPr lang="ru-RU" dirty="0" err="1" smtClean="0"/>
              <a:t>ζῷον </a:t>
            </a:r>
            <a:r>
              <a:rPr lang="ru-RU" dirty="0" smtClean="0"/>
              <a:t>— животное и </a:t>
            </a:r>
            <a:r>
              <a:rPr lang="ru-RU" dirty="0" err="1" smtClean="0"/>
              <a:t>σπορά</a:t>
            </a:r>
            <a:r>
              <a:rPr lang="ru-RU" dirty="0" smtClean="0"/>
              <a:t> — посев, семя), </a:t>
            </a:r>
          </a:p>
          <a:p>
            <a:r>
              <a:rPr lang="ru-RU" dirty="0" smtClean="0"/>
              <a:t>или </a:t>
            </a:r>
            <a:r>
              <a:rPr lang="ru-RU" dirty="0" err="1" smtClean="0"/>
              <a:t>зоогони́дий</a:t>
            </a:r>
            <a:r>
              <a:rPr lang="ru-RU" dirty="0" smtClean="0"/>
              <a:t>, </a:t>
            </a:r>
            <a:r>
              <a:rPr lang="ru-RU" dirty="0" err="1" smtClean="0"/>
              <a:t>или</a:t>
            </a:r>
            <a:r>
              <a:rPr lang="ru-RU" dirty="0" smtClean="0"/>
              <a:t> </a:t>
            </a:r>
            <a:r>
              <a:rPr lang="ru-RU" dirty="0" err="1" smtClean="0"/>
              <a:t>бродя́жка</a:t>
            </a:r>
            <a:r>
              <a:rPr lang="ru-RU" dirty="0" smtClean="0"/>
              <a:t> — стадия жизненного цикла многих водорослей .</a:t>
            </a:r>
          </a:p>
          <a:p>
            <a:r>
              <a:rPr lang="ru-RU" dirty="0" smtClean="0"/>
              <a:t>Представляют собой жгутиконосцев, перемещающихся в жидкой среде с помощью биения одного или нескольких жгутиков. </a:t>
            </a:r>
            <a:endParaRPr lang="ru-RU" dirty="0"/>
          </a:p>
        </p:txBody>
      </p:sp>
      <p:sp>
        <p:nvSpPr>
          <p:cNvPr id="4" name="Прямоугольник 3"/>
          <p:cNvSpPr/>
          <p:nvPr/>
        </p:nvSpPr>
        <p:spPr>
          <a:xfrm>
            <a:off x="2928926" y="4714884"/>
            <a:ext cx="6215074" cy="230832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ru-RU" sz="2400" b="1" dirty="0" smtClean="0"/>
              <a:t>Апланоспоры</a:t>
            </a:r>
            <a:r>
              <a:rPr lang="ru-RU" sz="2400" dirty="0" smtClean="0"/>
              <a:t> -  неподвижные споры некоторых водорослей, образующиеся из вегетативных клеток при неблагоприятных условиях для размножения. </a:t>
            </a:r>
            <a:r>
              <a:rPr lang="ru-RU" sz="2400" b="1" dirty="0" smtClean="0"/>
              <a:t>В образовании их оболочек материнская оболочка не принимает участия.</a:t>
            </a:r>
            <a:endParaRPr lang="ru-RU" sz="2400" b="1" dirty="0"/>
          </a:p>
        </p:txBody>
      </p:sp>
      <p:pic>
        <p:nvPicPr>
          <p:cNvPr id="22530" name="Picture 2" descr="Контрольная работа: Теоретические основы и технологии начального образования по естествознанию &quot; Рефераты бесплатно для Вас"/>
          <p:cNvPicPr>
            <a:picLocks noChangeAspect="1" noChangeArrowheads="1"/>
          </p:cNvPicPr>
          <p:nvPr/>
        </p:nvPicPr>
        <p:blipFill>
          <a:blip r:embed="rId2"/>
          <a:srcRect l="12426" t="17284" r="65236" b="14980"/>
          <a:stretch>
            <a:fillRect/>
          </a:stretch>
        </p:blipFill>
        <p:spPr bwMode="auto">
          <a:xfrm>
            <a:off x="6072198" y="1643050"/>
            <a:ext cx="1161684" cy="3165928"/>
          </a:xfrm>
          <a:prstGeom prst="rect">
            <a:avLst/>
          </a:prstGeom>
          <a:noFill/>
        </p:spPr>
      </p:pic>
      <p:pic>
        <p:nvPicPr>
          <p:cNvPr id="22532" name="Picture 4" descr="Ботридиум. Большая советская энциклопедия. понятие"/>
          <p:cNvPicPr>
            <a:picLocks noChangeAspect="1" noChangeArrowheads="1"/>
          </p:cNvPicPr>
          <p:nvPr/>
        </p:nvPicPr>
        <p:blipFill>
          <a:blip r:embed="rId3"/>
          <a:srcRect/>
          <a:stretch>
            <a:fillRect/>
          </a:stretch>
        </p:blipFill>
        <p:spPr bwMode="auto">
          <a:xfrm>
            <a:off x="571472" y="4714884"/>
            <a:ext cx="2286015" cy="214311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643050"/>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ru-RU" sz="2800" dirty="0" smtClean="0"/>
              <a:t/>
            </a:r>
            <a:br>
              <a:rPr lang="ru-RU" sz="2800" dirty="0" smtClean="0"/>
            </a:br>
            <a:r>
              <a:rPr lang="ru-RU" sz="2800" dirty="0" smtClean="0"/>
              <a:t>Половой процесс представлен разнообразными типами: </a:t>
            </a:r>
            <a:br>
              <a:rPr lang="ru-RU" sz="2800" dirty="0" smtClean="0"/>
            </a:br>
            <a:r>
              <a:rPr lang="ru-RU" sz="2800" dirty="0" err="1" smtClean="0"/>
              <a:t>гаметангиогамией</a:t>
            </a:r>
            <a:r>
              <a:rPr lang="ru-RU" sz="2800" dirty="0" smtClean="0"/>
              <a:t> (</a:t>
            </a:r>
            <a:r>
              <a:rPr lang="ru-RU" sz="2800" dirty="0" err="1" smtClean="0"/>
              <a:t>хологамией</a:t>
            </a:r>
            <a:r>
              <a:rPr lang="ru-RU" sz="2800" dirty="0" smtClean="0"/>
              <a:t>, изогамией, гетерогамией, оогамией), конъюгацией.</a:t>
            </a:r>
            <a:br>
              <a:rPr lang="ru-RU" sz="2800" dirty="0" smtClean="0"/>
            </a:br>
            <a:endParaRPr lang="ru-RU" sz="2800" dirty="0"/>
          </a:p>
        </p:txBody>
      </p:sp>
      <p:sp>
        <p:nvSpPr>
          <p:cNvPr id="3" name="Содержимое 2"/>
          <p:cNvSpPr>
            <a:spLocks noGrp="1"/>
          </p:cNvSpPr>
          <p:nvPr>
            <p:ph idx="1"/>
          </p:nvPr>
        </p:nvSpPr>
        <p:spPr>
          <a:xfrm>
            <a:off x="428596" y="1785926"/>
            <a:ext cx="8229600" cy="4525963"/>
          </a:xfrm>
        </p:spPr>
        <p:txBody>
          <a:bodyPr>
            <a:normAutofit fontScale="92500" lnSpcReduction="20000"/>
          </a:bodyPr>
          <a:lstStyle/>
          <a:p>
            <a:r>
              <a:rPr lang="ru-RU" dirty="0" smtClean="0"/>
              <a:t>ГАМЕТАНГИОГАМИЯ — тип полового процесса у низших растений. При Г. сливается (копулирует) содержимое двух многоядерных клеток (гаметангиев), не дифференцированное на специализированные одноядерные половые клетки (гаметы). Сливающиеся гаметангии или одинаковы  по внешнему виду, но различаются физиологически,  или же различны и по внешнему виду; содержимое одного из них — мужского гаметангия — переливается в другой — женский гаметангий.</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Формы размножения - Размножение - Картинки по биологии"/>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857364"/>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ru-RU" sz="2400" dirty="0" smtClean="0"/>
              <a:t/>
            </a:r>
            <a:br>
              <a:rPr lang="ru-RU" sz="2400" dirty="0" smtClean="0"/>
            </a:br>
            <a:r>
              <a:rPr lang="ru-RU" sz="2400" b="1" dirty="0" err="1" smtClean="0"/>
              <a:t>Конъюгаты</a:t>
            </a:r>
            <a:r>
              <a:rPr lang="ru-RU" sz="2400" b="1" dirty="0" smtClean="0"/>
              <a:t> </a:t>
            </a:r>
            <a:r>
              <a:rPr lang="ru-RU" sz="2400" dirty="0" smtClean="0"/>
              <a:t> -  одноклеточные и многоклеточные нитчатые водоросли. Характерно отсутствие жгутиковых стадий – зооспор и гамет, а также наличие особого типа полового процесса в виде конъюгации.</a:t>
            </a:r>
            <a:br>
              <a:rPr lang="ru-RU" sz="2400" dirty="0" smtClean="0"/>
            </a:br>
            <a:endParaRPr lang="ru-RU" sz="2400" dirty="0"/>
          </a:p>
        </p:txBody>
      </p:sp>
      <p:pic>
        <p:nvPicPr>
          <p:cNvPr id="25604" name="Picture 4" descr="Порядок зигнемовые (Zygnematales) (Л. А. Рундина) 1977 - - Ж…"/>
          <p:cNvPicPr>
            <a:picLocks noChangeAspect="1" noChangeArrowheads="1"/>
          </p:cNvPicPr>
          <p:nvPr/>
        </p:nvPicPr>
        <p:blipFill>
          <a:blip r:embed="rId2"/>
          <a:srcRect/>
          <a:stretch>
            <a:fillRect/>
          </a:stretch>
        </p:blipFill>
        <p:spPr bwMode="auto">
          <a:xfrm>
            <a:off x="0" y="1996976"/>
            <a:ext cx="4000496" cy="4861024"/>
          </a:xfrm>
          <a:prstGeom prst="rect">
            <a:avLst/>
          </a:prstGeom>
          <a:noFill/>
        </p:spPr>
      </p:pic>
      <p:pic>
        <p:nvPicPr>
          <p:cNvPr id="25606" name="Picture 6" descr="Десмидиевые водоросли"/>
          <p:cNvPicPr>
            <a:picLocks noChangeAspect="1" noChangeArrowheads="1"/>
          </p:cNvPicPr>
          <p:nvPr/>
        </p:nvPicPr>
        <p:blipFill>
          <a:blip r:embed="rId3"/>
          <a:srcRect/>
          <a:stretch>
            <a:fillRect/>
          </a:stretch>
        </p:blipFill>
        <p:spPr bwMode="auto">
          <a:xfrm>
            <a:off x="4041286" y="2571744"/>
            <a:ext cx="5102714" cy="2500330"/>
          </a:xfrm>
          <a:prstGeom prst="rect">
            <a:avLst/>
          </a:prstGeom>
          <a:noFill/>
        </p:spPr>
      </p:pic>
      <p:sp>
        <p:nvSpPr>
          <p:cNvPr id="8" name="TextBox 7"/>
          <p:cNvSpPr txBox="1"/>
          <p:nvPr/>
        </p:nvSpPr>
        <p:spPr>
          <a:xfrm>
            <a:off x="5357818" y="2000240"/>
            <a:ext cx="3786182" cy="584775"/>
          </a:xfrm>
          <a:prstGeom prst="rect">
            <a:avLst/>
          </a:prstGeom>
          <a:noFill/>
        </p:spPr>
        <p:txBody>
          <a:bodyPr wrap="square" rtlCol="0">
            <a:spAutoFit/>
          </a:bodyPr>
          <a:lstStyle/>
          <a:p>
            <a:pPr algn="r"/>
            <a:r>
              <a:rPr lang="ru-RU" sz="3200" dirty="0" err="1" smtClean="0"/>
              <a:t>Десмидиевые</a:t>
            </a:r>
            <a:endParaRPr lang="ru-RU" sz="3200" dirty="0"/>
          </a:p>
        </p:txBody>
      </p:sp>
      <p:sp>
        <p:nvSpPr>
          <p:cNvPr id="9" name="TextBox 8"/>
          <p:cNvSpPr txBox="1"/>
          <p:nvPr/>
        </p:nvSpPr>
        <p:spPr>
          <a:xfrm>
            <a:off x="3857620" y="6143644"/>
            <a:ext cx="2857520" cy="584775"/>
          </a:xfrm>
          <a:prstGeom prst="rect">
            <a:avLst/>
          </a:prstGeom>
          <a:noFill/>
        </p:spPr>
        <p:txBody>
          <a:bodyPr wrap="square" rtlCol="0">
            <a:spAutoFit/>
          </a:bodyPr>
          <a:lstStyle/>
          <a:p>
            <a:r>
              <a:rPr lang="ru-RU" sz="3200" dirty="0" err="1" smtClean="0"/>
              <a:t>Зигнемовые</a:t>
            </a:r>
            <a:endParaRPr lang="ru-RU" sz="3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143000"/>
          </a:xfrm>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ru-RU" b="1" dirty="0" smtClean="0"/>
              <a:t>Основные типы жизненных циклов водорослей</a:t>
            </a:r>
            <a:endParaRPr lang="ru-RU" dirty="0"/>
          </a:p>
        </p:txBody>
      </p:sp>
      <p:sp>
        <p:nvSpPr>
          <p:cNvPr id="3" name="Содержимое 2"/>
          <p:cNvSpPr>
            <a:spLocks noGrp="1"/>
          </p:cNvSpPr>
          <p:nvPr>
            <p:ph idx="1"/>
          </p:nvPr>
        </p:nvSpPr>
        <p:spPr>
          <a:xfrm>
            <a:off x="0" y="1142984"/>
            <a:ext cx="9144000" cy="5715016"/>
          </a:xfrm>
        </p:spPr>
        <p:txBody>
          <a:bodyPr>
            <a:normAutofit fontScale="77500" lnSpcReduction="20000"/>
          </a:bodyPr>
          <a:lstStyle/>
          <a:p>
            <a:r>
              <a:rPr lang="ru-RU" i="1" dirty="0" smtClean="0"/>
              <a:t>1. </a:t>
            </a:r>
            <a:r>
              <a:rPr lang="ru-RU" i="1" dirty="0" err="1" smtClean="0"/>
              <a:t>Гаплофазный</a:t>
            </a:r>
            <a:r>
              <a:rPr lang="ru-RU" i="1" dirty="0" smtClean="0"/>
              <a:t> тип</a:t>
            </a:r>
            <a:r>
              <a:rPr lang="ru-RU" dirty="0" smtClean="0"/>
              <a:t>  - отсутствием чередования поколений. Вся вегетативная жизнь водорослей проходит в гаплоидном состоянии, т.е. они являются </a:t>
            </a:r>
            <a:r>
              <a:rPr lang="ru-RU" i="1" dirty="0" err="1" smtClean="0"/>
              <a:t>гаплонтами</a:t>
            </a:r>
            <a:r>
              <a:rPr lang="ru-RU" i="1" dirty="0" smtClean="0"/>
              <a:t>.</a:t>
            </a:r>
            <a:r>
              <a:rPr lang="ru-RU" dirty="0" smtClean="0"/>
              <a:t> Диплоидна лишь зигота, прорастание которой сопровождается редукционным делением ядра (</a:t>
            </a:r>
            <a:r>
              <a:rPr lang="ru-RU" dirty="0" err="1" smtClean="0"/>
              <a:t>зиготическая</a:t>
            </a:r>
            <a:r>
              <a:rPr lang="ru-RU" dirty="0" smtClean="0"/>
              <a:t> редукция). </a:t>
            </a:r>
          </a:p>
          <a:p>
            <a:r>
              <a:rPr lang="ru-RU" dirty="0" smtClean="0"/>
              <a:t>2. </a:t>
            </a:r>
            <a:r>
              <a:rPr lang="ru-RU" i="1" dirty="0" err="1" smtClean="0"/>
              <a:t>Диплофазный</a:t>
            </a:r>
            <a:r>
              <a:rPr lang="ru-RU" i="1" dirty="0" smtClean="0"/>
              <a:t> тип - </a:t>
            </a:r>
            <a:r>
              <a:rPr lang="ru-RU" dirty="0" smtClean="0"/>
              <a:t>вегетативная жизнь водорослей осуществляется в диплоидном состоянии, а гаплоидная фаза представлена только гаметами. Перед их образованием происходит редукционное деление ядра (</a:t>
            </a:r>
            <a:r>
              <a:rPr lang="ru-RU" dirty="0" err="1" smtClean="0"/>
              <a:t>гаметическая</a:t>
            </a:r>
            <a:r>
              <a:rPr lang="ru-RU" dirty="0" smtClean="0"/>
              <a:t> редукция). Зигота без деления ядра прорастает в диплоидный таллом. Эти водоросли являются </a:t>
            </a:r>
            <a:r>
              <a:rPr lang="ru-RU" dirty="0" err="1" smtClean="0"/>
              <a:t>диплонтами</a:t>
            </a:r>
            <a:r>
              <a:rPr lang="ru-RU" dirty="0" smtClean="0"/>
              <a:t>. </a:t>
            </a:r>
          </a:p>
          <a:p>
            <a:r>
              <a:rPr lang="ru-RU" dirty="0" smtClean="0"/>
              <a:t>3. </a:t>
            </a:r>
            <a:r>
              <a:rPr lang="ru-RU" i="1" dirty="0" err="1" smtClean="0"/>
              <a:t>Диплогаплофазный</a:t>
            </a:r>
            <a:r>
              <a:rPr lang="ru-RU" i="1" dirty="0" smtClean="0"/>
              <a:t> тип: </a:t>
            </a:r>
            <a:r>
              <a:rPr lang="ru-RU" dirty="0" smtClean="0"/>
              <a:t>имеет место чередование форм развития (генераций) - диплоидного бесполого спорофита и гаплоидного полового гаметофита. </a:t>
            </a:r>
          </a:p>
          <a:p>
            <a:pPr>
              <a:buNone/>
            </a:pPr>
            <a:r>
              <a:rPr lang="ru-RU" dirty="0" smtClean="0"/>
              <a:t>                      А) изоморфная смена генераций</a:t>
            </a:r>
          </a:p>
          <a:p>
            <a:pPr>
              <a:buNone/>
            </a:pPr>
            <a:r>
              <a:rPr lang="ru-RU" dirty="0" smtClean="0"/>
              <a:t>                      Б)</a:t>
            </a:r>
            <a:r>
              <a:rPr lang="ru-RU" dirty="0" err="1" smtClean="0"/>
              <a:t>гетероморфная</a:t>
            </a:r>
            <a:r>
              <a:rPr lang="ru-RU" dirty="0" smtClean="0"/>
              <a:t> смена генераций </a:t>
            </a: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BOST-MIX - Зеленый водоросли. Красные водоросли. Бурые водоросли"/>
          <p:cNvPicPr>
            <a:picLocks noChangeAspect="1" noChangeArrowheads="1"/>
          </p:cNvPicPr>
          <p:nvPr/>
        </p:nvPicPr>
        <p:blipFill>
          <a:blip r:embed="rId2"/>
          <a:srcRect/>
          <a:stretch>
            <a:fillRect/>
          </a:stretch>
        </p:blipFill>
        <p:spPr bwMode="auto">
          <a:xfrm>
            <a:off x="0" y="285728"/>
            <a:ext cx="8821225" cy="6072206"/>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Кодиум. Большая советская энциклопедия. понятие"/>
          <p:cNvPicPr>
            <a:picLocks noChangeAspect="1" noChangeArrowheads="1"/>
          </p:cNvPicPr>
          <p:nvPr/>
        </p:nvPicPr>
        <p:blipFill>
          <a:blip r:embed="rId2"/>
          <a:srcRect l="61228"/>
          <a:stretch>
            <a:fillRect/>
          </a:stretch>
        </p:blipFill>
        <p:spPr bwMode="auto">
          <a:xfrm>
            <a:off x="0" y="0"/>
            <a:ext cx="2675323" cy="3643314"/>
          </a:xfrm>
          <a:prstGeom prst="rect">
            <a:avLst/>
          </a:prstGeom>
          <a:noFill/>
        </p:spPr>
      </p:pic>
      <p:pic>
        <p:nvPicPr>
          <p:cNvPr id="30722" name="Picture 2" descr="Купля-Продажа-Обмен аквариумных обитателей. - Чебоксары"/>
          <p:cNvPicPr>
            <a:picLocks noChangeAspect="1" noChangeArrowheads="1"/>
          </p:cNvPicPr>
          <p:nvPr/>
        </p:nvPicPr>
        <p:blipFill>
          <a:blip r:embed="rId3"/>
          <a:srcRect/>
          <a:stretch>
            <a:fillRect/>
          </a:stretch>
        </p:blipFill>
        <p:spPr bwMode="auto">
          <a:xfrm>
            <a:off x="1962150" y="2076449"/>
            <a:ext cx="7181850" cy="4781551"/>
          </a:xfrm>
          <a:prstGeom prst="rect">
            <a:avLst/>
          </a:prstGeom>
          <a:noFill/>
        </p:spPr>
      </p:pic>
      <p:sp>
        <p:nvSpPr>
          <p:cNvPr id="4" name="TextBox 3"/>
          <p:cNvSpPr txBox="1"/>
          <p:nvPr/>
        </p:nvSpPr>
        <p:spPr>
          <a:xfrm>
            <a:off x="2071670" y="0"/>
            <a:ext cx="7072330" cy="120032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ru-RU" sz="7200" b="1" dirty="0" smtClean="0"/>
              <a:t>КОДИУМ</a:t>
            </a:r>
            <a:endParaRPr lang="ru-RU" sz="7200"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8. Грибы и высшие водоросли 1981 Аллен Р.Д. - Наука о жизни"/>
          <p:cNvPicPr>
            <a:picLocks noChangeAspect="1" noChangeArrowheads="1"/>
          </p:cNvPicPr>
          <p:nvPr/>
        </p:nvPicPr>
        <p:blipFill>
          <a:blip r:embed="rId2"/>
          <a:srcRect/>
          <a:stretch>
            <a:fillRect/>
          </a:stretch>
        </p:blipFill>
        <p:spPr bwMode="auto">
          <a:xfrm>
            <a:off x="0" y="0"/>
            <a:ext cx="9065586" cy="628652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Лекция Многообразие растение. Водоросли Систематика растений - Лекция"/>
          <p:cNvPicPr>
            <a:picLocks noChangeAspect="1" noChangeArrowheads="1"/>
          </p:cNvPicPr>
          <p:nvPr/>
        </p:nvPicPr>
        <p:blipFill>
          <a:blip r:embed="rId2"/>
          <a:srcRect/>
          <a:stretch>
            <a:fillRect/>
          </a:stretch>
        </p:blipFill>
        <p:spPr bwMode="auto">
          <a:xfrm>
            <a:off x="1285852" y="1238771"/>
            <a:ext cx="6286512" cy="5619229"/>
          </a:xfrm>
          <a:prstGeom prst="rect">
            <a:avLst/>
          </a:prstGeom>
          <a:noFill/>
        </p:spPr>
      </p:pic>
      <p:sp>
        <p:nvSpPr>
          <p:cNvPr id="3" name="TextBox 2"/>
          <p:cNvSpPr txBox="1"/>
          <p:nvPr/>
        </p:nvSpPr>
        <p:spPr>
          <a:xfrm>
            <a:off x="0" y="0"/>
            <a:ext cx="9144000" cy="70788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ru-RU" sz="4000" b="1" dirty="0" smtClean="0"/>
              <a:t>Чередование поколений у </a:t>
            </a:r>
            <a:r>
              <a:rPr lang="ru-RU" sz="4000" b="1" dirty="0" err="1" smtClean="0"/>
              <a:t>Ульвы</a:t>
            </a:r>
            <a:endParaRPr lang="ru-RU" sz="4000" b="1"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320</Words>
  <Application>Microsoft Office PowerPoint</Application>
  <PresentationFormat>Экран (4:3)</PresentationFormat>
  <Paragraphs>40</Paragraphs>
  <Slides>18</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18</vt:i4>
      </vt:variant>
    </vt:vector>
  </HeadingPairs>
  <TitlesOfParts>
    <vt:vector size="21" baseType="lpstr">
      <vt:lpstr>Arial</vt:lpstr>
      <vt:lpstr>Calibri</vt:lpstr>
      <vt:lpstr>Тема Office</vt:lpstr>
      <vt:lpstr>ЗЕЛЕНЫЕ ВОДОРОСЛИ</vt:lpstr>
      <vt:lpstr>Вегетативное тело может быть одноклеточным, ценобиальным, колониальным, многоклеточным.  .</vt:lpstr>
      <vt:lpstr>Известны все типы структуры таллома –  от монадного до паренхиматозного, за исключением амебоидного и харофитного</vt:lpstr>
      <vt:lpstr>Таллом монадного, или жгутикового, типа</vt:lpstr>
      <vt:lpstr>Нитчатые талломы</vt:lpstr>
      <vt:lpstr>Презентация PowerPoint</vt:lpstr>
      <vt:lpstr>Паренхиматозный,  тканевой или пластинчатый таллом</vt:lpstr>
      <vt:lpstr>Сифоновый  таллом (Каулерпа)</vt:lpstr>
      <vt:lpstr>Презентация PowerPoint</vt:lpstr>
      <vt:lpstr> Бесполое размножение осуществляется  с помощью зооспор и апланоспор. Они образуются из внутреннего содержимого клетки от одной до нескольких. </vt:lpstr>
      <vt:lpstr> Половой процесс представлен разнообразными типами:  гаметангиогамией (хологамией, изогамией, гетерогамией, оогамией), конъюгацией. </vt:lpstr>
      <vt:lpstr>Презентация PowerPoint</vt:lpstr>
      <vt:lpstr> Конъюгаты  -  одноклеточные и многоклеточные нитчатые водоросли. Характерно отсутствие жгутиковых стадий – зооспор и гамет, а также наличие особого типа полового процесса в виде конъюгации. </vt:lpstr>
      <vt:lpstr>Основные типы жизненных циклов водорослей</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ЗЕЛЕНЫЕ ВОДОРОСЛИ</dc:title>
  <dc:creator>ASUS</dc:creator>
  <cp:lastModifiedBy>ASUS</cp:lastModifiedBy>
  <cp:revision>2</cp:revision>
  <dcterms:modified xsi:type="dcterms:W3CDTF">2022-01-10T01:34:03Z</dcterms:modified>
</cp:coreProperties>
</file>