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58" r:id="rId5"/>
    <p:sldId id="259" r:id="rId6"/>
    <p:sldId id="260" r:id="rId7"/>
    <p:sldId id="261" r:id="rId8"/>
    <p:sldId id="262" r:id="rId9"/>
    <p:sldId id="263" r:id="rId10"/>
    <p:sldId id="269" r:id="rId11"/>
    <p:sldId id="265" r:id="rId12"/>
    <p:sldId id="266" r:id="rId13"/>
    <p:sldId id="267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80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4500" dirty="0" smtClean="0"/>
              <a:t>Систематика</a:t>
            </a:r>
            <a:br>
              <a:rPr lang="ru-RU" sz="4500" dirty="0" smtClean="0"/>
            </a:br>
            <a:r>
              <a:rPr lang="ru-RU" sz="4500" dirty="0" smtClean="0"/>
              <a:t>отдела Цветковые</a:t>
            </a:r>
            <a:br>
              <a:rPr lang="ru-RU" sz="4500" dirty="0" smtClean="0"/>
            </a:br>
            <a:r>
              <a:rPr lang="ru-RU" sz="4500" dirty="0" smtClean="0"/>
              <a:t>(</a:t>
            </a:r>
            <a:r>
              <a:rPr lang="en-US" sz="4800" i="1" dirty="0" err="1" smtClean="0"/>
              <a:t>Magnoliophyta</a:t>
            </a:r>
            <a:r>
              <a:rPr lang="ru-RU" sz="4500" dirty="0" smtClean="0"/>
              <a:t>)</a:t>
            </a:r>
            <a:endParaRPr lang="ru-RU" sz="45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Систематика отдела Цветковые</a:t>
            </a:r>
            <a:br>
              <a:rPr lang="ru-RU" sz="3200" dirty="0" smtClean="0"/>
            </a:br>
            <a:r>
              <a:rPr lang="ru-RU" sz="3200" dirty="0" smtClean="0"/>
              <a:t>(</a:t>
            </a:r>
            <a:r>
              <a:rPr lang="en-US" sz="3200" i="1" dirty="0" err="1" smtClean="0"/>
              <a:t>Magnoliophyta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700" dirty="0" err="1" smtClean="0"/>
              <a:t>Надцарство</a:t>
            </a:r>
            <a:r>
              <a:rPr lang="ru-RU" sz="2700" dirty="0" smtClean="0"/>
              <a:t> – Эукариоты (</a:t>
            </a:r>
            <a:r>
              <a:rPr lang="ru-RU" sz="2700" i="1" dirty="0" err="1" smtClean="0"/>
              <a:t>Eukaryota</a:t>
            </a:r>
            <a:r>
              <a:rPr lang="ru-RU" sz="2700" dirty="0" smtClean="0"/>
              <a:t>)</a:t>
            </a:r>
          </a:p>
          <a:p>
            <a:r>
              <a:rPr lang="ru-RU" sz="2700" dirty="0" smtClean="0"/>
              <a:t>Царство - Растения (</a:t>
            </a:r>
            <a:r>
              <a:rPr lang="la-Latn" sz="2700" i="1" dirty="0" smtClean="0"/>
              <a:t>Plantae</a:t>
            </a:r>
            <a:r>
              <a:rPr lang="ru-RU" sz="2700" dirty="0" smtClean="0"/>
              <a:t>)</a:t>
            </a:r>
          </a:p>
          <a:p>
            <a:r>
              <a:rPr lang="ru-RU" sz="2700" dirty="0" err="1" smtClean="0"/>
              <a:t>Подцарство</a:t>
            </a:r>
            <a:r>
              <a:rPr lang="ru-RU" sz="2700" dirty="0" smtClean="0"/>
              <a:t> - Высшие растения (</a:t>
            </a:r>
            <a:r>
              <a:rPr lang="la-Latn" sz="2700" i="1" dirty="0" smtClean="0"/>
              <a:t>Streptophyta</a:t>
            </a:r>
            <a:r>
              <a:rPr lang="ru-RU" sz="2700" dirty="0" smtClean="0"/>
              <a:t>)</a:t>
            </a:r>
          </a:p>
          <a:p>
            <a:r>
              <a:rPr lang="ru-RU" sz="2700" dirty="0" smtClean="0"/>
              <a:t>Отдел - Цветковые (</a:t>
            </a:r>
            <a:r>
              <a:rPr lang="en-US" sz="2700" i="1" dirty="0" err="1" smtClean="0"/>
              <a:t>Angiospermae</a:t>
            </a:r>
            <a:r>
              <a:rPr lang="en-US" sz="2700" i="1" dirty="0" smtClean="0"/>
              <a:t> </a:t>
            </a:r>
            <a:r>
              <a:rPr lang="ru-RU" sz="2700" i="1" dirty="0" smtClean="0"/>
              <a:t>/</a:t>
            </a:r>
            <a:r>
              <a:rPr lang="en-US" sz="2700" dirty="0" smtClean="0"/>
              <a:t> </a:t>
            </a:r>
            <a:r>
              <a:rPr lang="en-US" sz="2700" i="1" dirty="0" err="1" smtClean="0"/>
              <a:t>Magnoliophyta</a:t>
            </a:r>
            <a:r>
              <a:rPr lang="ru-RU" sz="2700" dirty="0" smtClean="0"/>
              <a:t>)</a:t>
            </a:r>
          </a:p>
          <a:p>
            <a:r>
              <a:rPr lang="ru-RU" sz="2700" dirty="0" smtClean="0"/>
              <a:t>Класс - </a:t>
            </a:r>
            <a:r>
              <a:rPr lang="ru-RU" sz="2700" dirty="0" err="1" smtClean="0"/>
              <a:t>Магнолиопсиды</a:t>
            </a:r>
            <a:r>
              <a:rPr lang="ru-RU" sz="2700" dirty="0" smtClean="0"/>
              <a:t> (</a:t>
            </a:r>
            <a:r>
              <a:rPr lang="en-US" sz="2700" i="1" dirty="0" err="1" smtClean="0"/>
              <a:t>Magnoliopsida</a:t>
            </a:r>
            <a:r>
              <a:rPr lang="ru-RU" sz="2700" dirty="0" smtClean="0"/>
              <a:t>)</a:t>
            </a:r>
          </a:p>
          <a:p>
            <a:r>
              <a:rPr lang="ru-RU" sz="2700" dirty="0" smtClean="0"/>
              <a:t>Порядок – </a:t>
            </a:r>
            <a:r>
              <a:rPr lang="ru-RU" sz="2700" dirty="0" err="1" smtClean="0"/>
              <a:t>Магнолиецветные</a:t>
            </a:r>
            <a:r>
              <a:rPr lang="ru-RU" sz="2700" dirty="0" smtClean="0"/>
              <a:t> (</a:t>
            </a:r>
            <a:r>
              <a:rPr lang="en-US" sz="2700" i="1" dirty="0" err="1" smtClean="0"/>
              <a:t>Magnoliales</a:t>
            </a:r>
            <a:r>
              <a:rPr lang="ru-RU" sz="2700" dirty="0" smtClean="0"/>
              <a:t>)</a:t>
            </a:r>
            <a:endParaRPr lang="ru-RU" sz="2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dic.academic.ru/pictures/enc_biology/plants/ris._5_1_50.jpg"/>
          <p:cNvPicPr>
            <a:picLocks noChangeAspect="1" noChangeArrowheads="1"/>
          </p:cNvPicPr>
          <p:nvPr/>
        </p:nvPicPr>
        <p:blipFill>
          <a:blip r:embed="rId2" cstate="print"/>
          <a:srcRect b="5915"/>
          <a:stretch>
            <a:fillRect/>
          </a:stretch>
        </p:blipFill>
        <p:spPr bwMode="auto">
          <a:xfrm>
            <a:off x="32045" y="1700808"/>
            <a:ext cx="9079910" cy="4581128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Родственные связи подклассов двудольных и однодольных растений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>Порядок </a:t>
            </a:r>
            <a:r>
              <a:rPr lang="ru-RU" sz="3600" dirty="0" err="1" smtClean="0"/>
              <a:t>Магнолиецветные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(</a:t>
            </a:r>
            <a:r>
              <a:rPr lang="en-US" sz="3600" i="1" dirty="0" err="1" smtClean="0"/>
              <a:t>Magnoliales</a:t>
            </a:r>
            <a:r>
              <a:rPr lang="ru-RU" sz="3600" dirty="0" smtClean="0"/>
              <a:t>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Семейства:</a:t>
            </a:r>
          </a:p>
          <a:p>
            <a:pPr marL="725488" indent="-3175">
              <a:buNone/>
            </a:pPr>
            <a:r>
              <a:rPr lang="ru-RU" dirty="0" smtClean="0"/>
              <a:t>- </a:t>
            </a:r>
            <a:r>
              <a:rPr lang="ru-RU" dirty="0" err="1" smtClean="0"/>
              <a:t>Винтеровые</a:t>
            </a:r>
            <a:endParaRPr lang="ru-RU" dirty="0" smtClean="0"/>
          </a:p>
          <a:p>
            <a:pPr marL="725488" indent="-3175">
              <a:buNone/>
            </a:pPr>
            <a:r>
              <a:rPr lang="ru-RU" dirty="0" smtClean="0"/>
              <a:t>- </a:t>
            </a:r>
            <a:r>
              <a:rPr lang="ru-RU" dirty="0" err="1" smtClean="0"/>
              <a:t>Дегенериевые</a:t>
            </a:r>
            <a:endParaRPr lang="ru-RU" dirty="0" smtClean="0"/>
          </a:p>
          <a:p>
            <a:pPr marL="725488" indent="-3175">
              <a:buNone/>
            </a:pPr>
            <a:r>
              <a:rPr lang="ru-RU" dirty="0" smtClean="0"/>
              <a:t>- Магнолиевые</a:t>
            </a:r>
          </a:p>
          <a:p>
            <a:pPr marL="725488" indent="-3175">
              <a:buNone/>
            </a:pPr>
            <a:r>
              <a:rPr lang="ru-RU" dirty="0" smtClean="0"/>
              <a:t>- </a:t>
            </a:r>
            <a:r>
              <a:rPr lang="ru-RU" dirty="0" err="1" smtClean="0"/>
              <a:t>Анноновые</a:t>
            </a:r>
            <a:endParaRPr lang="ru-RU" dirty="0" smtClean="0"/>
          </a:p>
          <a:p>
            <a:pPr marL="725488" indent="-3175">
              <a:buNone/>
            </a:pPr>
            <a:r>
              <a:rPr lang="ru-RU" dirty="0" smtClean="0"/>
              <a:t>- </a:t>
            </a:r>
            <a:r>
              <a:rPr lang="ru-RU" dirty="0" err="1" smtClean="0"/>
              <a:t>Мускатниковые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Семейство </a:t>
            </a:r>
            <a:r>
              <a:rPr lang="ru-RU" sz="3200" dirty="0" err="1" smtClean="0"/>
              <a:t>винтеровые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(</a:t>
            </a:r>
            <a:r>
              <a:rPr lang="la-Latn" sz="3200" i="1" dirty="0" smtClean="0"/>
              <a:t>Winteraceae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pic>
        <p:nvPicPr>
          <p:cNvPr id="8" name="Picture 2" descr="http://fr.academic.ru/pictures/frwiki/68/Drimys_winteri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28174" t="2597" r="30964" b="20779"/>
          <a:stretch>
            <a:fillRect/>
          </a:stretch>
        </p:blipFill>
        <p:spPr bwMode="auto">
          <a:xfrm>
            <a:off x="4864747" y="1600200"/>
            <a:ext cx="3605505" cy="4525963"/>
          </a:xfrm>
          <a:prstGeom prst="rect">
            <a:avLst/>
          </a:prstGeom>
          <a:noFill/>
        </p:spPr>
      </p:pic>
      <p:pic>
        <p:nvPicPr>
          <p:cNvPr id="10" name="Picture 4" descr="Winteraceae Drimys granadensis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l="18112" t="2499" r="7864" b="5501"/>
          <a:stretch>
            <a:fillRect/>
          </a:stretch>
        </p:blipFill>
        <p:spPr bwMode="auto">
          <a:xfrm>
            <a:off x="457200" y="1980931"/>
            <a:ext cx="4038600" cy="376450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1403648" y="5805264"/>
            <a:ext cx="22983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Дримлис</a:t>
            </a:r>
            <a:r>
              <a:rPr lang="ru-RU" dirty="0" smtClean="0"/>
              <a:t> гран</a:t>
            </a:r>
            <a:r>
              <a:rPr lang="en-US" dirty="0" smtClean="0"/>
              <a:t>a</a:t>
            </a:r>
            <a:r>
              <a:rPr lang="ru-RU" dirty="0" err="1" smtClean="0"/>
              <a:t>дский</a:t>
            </a:r>
            <a:endParaRPr lang="ru-RU" dirty="0" smtClean="0"/>
          </a:p>
          <a:p>
            <a:pPr algn="ctr"/>
            <a:r>
              <a:rPr lang="en-US" i="1" dirty="0" err="1" smtClean="0"/>
              <a:t>Drimys</a:t>
            </a:r>
            <a:r>
              <a:rPr lang="en-US" i="1" dirty="0" smtClean="0"/>
              <a:t> </a:t>
            </a:r>
            <a:r>
              <a:rPr lang="en-US" i="1" dirty="0" err="1" smtClean="0"/>
              <a:t>granadensis</a:t>
            </a:r>
            <a:endParaRPr lang="ru-RU" i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852980" y="6165304"/>
            <a:ext cx="18902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Дримис</a:t>
            </a:r>
            <a:r>
              <a:rPr lang="ru-RU" dirty="0" smtClean="0"/>
              <a:t> Винтера</a:t>
            </a:r>
          </a:p>
          <a:p>
            <a:pPr algn="ctr"/>
            <a:r>
              <a:rPr lang="la-Latn" i="1" dirty="0" smtClean="0"/>
              <a:t>Drimys winteri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age.wangchao.net.cn/baike/126197116386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51615" y="1600200"/>
            <a:ext cx="6240770" cy="43200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3314059" y="6023029"/>
            <a:ext cx="25158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Дегенерия</a:t>
            </a:r>
            <a:r>
              <a:rPr lang="ru-RU" dirty="0" smtClean="0"/>
              <a:t> </a:t>
            </a:r>
            <a:r>
              <a:rPr lang="ru-RU" dirty="0" err="1" smtClean="0"/>
              <a:t>фиджийская</a:t>
            </a:r>
            <a:endParaRPr lang="ru-RU" dirty="0" smtClean="0"/>
          </a:p>
          <a:p>
            <a:pPr algn="ctr"/>
            <a:r>
              <a:rPr lang="en-US" i="1" dirty="0" err="1" smtClean="0"/>
              <a:t>Degeneria</a:t>
            </a:r>
            <a:r>
              <a:rPr lang="en-US" i="1" dirty="0" smtClean="0"/>
              <a:t> </a:t>
            </a:r>
            <a:r>
              <a:rPr lang="en-US" i="1" dirty="0" err="1" smtClean="0"/>
              <a:t>vitiensis</a:t>
            </a:r>
            <a:endParaRPr lang="ru-RU" dirty="0"/>
          </a:p>
        </p:txBody>
      </p:sp>
      <p:sp>
        <p:nvSpPr>
          <p:cNvPr id="10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Семейство </a:t>
            </a:r>
            <a:r>
              <a:rPr lang="ru-RU" sz="3200" dirty="0" err="1" smtClean="0"/>
              <a:t>дегенериевые</a:t>
            </a:r>
            <a:r>
              <a:rPr lang="ru-RU" sz="3200" dirty="0" smtClean="0"/>
              <a:t> </a:t>
            </a:r>
            <a:br>
              <a:rPr lang="ru-RU" sz="3200" dirty="0" smtClean="0"/>
            </a:br>
            <a:r>
              <a:rPr lang="ru-RU" sz="3200" dirty="0" smtClean="0"/>
              <a:t>(</a:t>
            </a:r>
            <a:r>
              <a:rPr lang="la-Latn" sz="3200" i="1" dirty="0" smtClean="0"/>
              <a:t>Degeneriaceae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Семейство магнолиевые </a:t>
            </a:r>
            <a:br>
              <a:rPr lang="ru-RU" sz="3200" dirty="0" smtClean="0"/>
            </a:br>
            <a:r>
              <a:rPr lang="ru-RU" sz="3200" dirty="0" smtClean="0"/>
              <a:t>(</a:t>
            </a:r>
            <a:r>
              <a:rPr lang="en-US" sz="3200" i="1" dirty="0" err="1" smtClean="0"/>
              <a:t>Magnoliaceae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pic>
        <p:nvPicPr>
          <p:cNvPr id="7" name="Picture 2" descr="http://www.plantarium.ru/dat/plants/5/520/139520_194a74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000" y="1629280"/>
            <a:ext cx="5760000" cy="4320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116569" y="6021288"/>
            <a:ext cx="29108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Магнолия крупноцветковая</a:t>
            </a:r>
          </a:p>
          <a:p>
            <a:pPr algn="ctr"/>
            <a:r>
              <a:rPr lang="en-US" i="1" dirty="0" smtClean="0"/>
              <a:t>Magnolia </a:t>
            </a:r>
            <a:r>
              <a:rPr lang="en-US" i="1" dirty="0" err="1" smtClean="0"/>
              <a:t>grandiflora</a:t>
            </a:r>
            <a:endParaRPr lang="en-US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Семейство </a:t>
            </a:r>
            <a:r>
              <a:rPr lang="ru-RU" sz="3200" dirty="0" err="1" smtClean="0"/>
              <a:t>анноновые</a:t>
            </a:r>
            <a:r>
              <a:rPr lang="ru-RU" sz="3200" dirty="0" smtClean="0"/>
              <a:t> </a:t>
            </a:r>
            <a:br>
              <a:rPr lang="ru-RU" sz="3200" dirty="0" smtClean="0"/>
            </a:br>
            <a:r>
              <a:rPr lang="ru-RU" sz="3200" dirty="0" smtClean="0"/>
              <a:t>(</a:t>
            </a:r>
            <a:r>
              <a:rPr lang="la-Latn" sz="3200" i="1" dirty="0" smtClean="0"/>
              <a:t>Annonaceae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pic>
        <p:nvPicPr>
          <p:cNvPr id="19460" name="Picture 4" descr="http://canariascanarias.es/wp-content/uploads/2012/10/Cherimoya2.post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4400" y="1556792"/>
            <a:ext cx="6115200" cy="4320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625267" y="5877272"/>
            <a:ext cx="18934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Черимойя</a:t>
            </a:r>
            <a:endParaRPr lang="ru-RU" dirty="0" smtClean="0"/>
          </a:p>
          <a:p>
            <a:pPr algn="ctr"/>
            <a:r>
              <a:rPr lang="la-Latn" i="1" dirty="0" smtClean="0"/>
              <a:t>Annona cherimola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Семейство </a:t>
            </a:r>
            <a:r>
              <a:rPr lang="ru-RU" sz="3200" dirty="0" err="1" smtClean="0"/>
              <a:t>мускатниковые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dirty="0" smtClean="0"/>
              <a:t>(</a:t>
            </a:r>
            <a:r>
              <a:rPr lang="la-Latn" sz="3200" i="1" dirty="0" smtClean="0"/>
              <a:t>Myristicaceae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397127" y="5951021"/>
            <a:ext cx="23497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Мускатник душистый</a:t>
            </a:r>
          </a:p>
          <a:p>
            <a:pPr algn="ctr"/>
            <a:r>
              <a:rPr lang="en-US" i="1" dirty="0" err="1" smtClean="0"/>
              <a:t>Myristica</a:t>
            </a:r>
            <a:r>
              <a:rPr lang="en-US" i="1" dirty="0" smtClean="0"/>
              <a:t> </a:t>
            </a:r>
            <a:r>
              <a:rPr lang="en-US" i="1" dirty="0" err="1" smtClean="0"/>
              <a:t>fragrans</a:t>
            </a:r>
            <a:endParaRPr lang="ru-RU" i="1" dirty="0"/>
          </a:p>
        </p:txBody>
      </p:sp>
      <p:pic>
        <p:nvPicPr>
          <p:cNvPr id="20482" name="Picture 2" descr="http://upload.wikimedia.org/wikipedia/commons/thumb/6/6c/Myris_fragr_Fr_080112-3294_ltn.jpg/682px-Myris_fragr_Fr_080112-3294_lt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16800" y="1557272"/>
            <a:ext cx="4910400" cy="432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23528" y="260648"/>
          <a:ext cx="8496942" cy="6203442"/>
        </p:xfrm>
        <a:graphic>
          <a:graphicData uri="http://schemas.openxmlformats.org/drawingml/2006/table">
            <a:tbl>
              <a:tblPr/>
              <a:tblGrid>
                <a:gridCol w="10891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3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03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24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28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8563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7082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3449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3115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98686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1909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98686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5070691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Порядок -  </a:t>
                      </a:r>
                      <a:r>
                        <a:rPr lang="ru-RU" sz="2700" dirty="0" err="1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Бадьяноцветные</a:t>
                      </a: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ru-RU" sz="2700" i="1" dirty="0" err="1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Illiciales</a:t>
                      </a:r>
                      <a:r>
                        <a:rPr lang="ru-RU" sz="2700" i="1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  <a:endParaRPr lang="ru-RU" sz="2700" dirty="0">
                        <a:ln>
                          <a:solidFill>
                            <a:srgbClr val="FF0000"/>
                          </a:solidFill>
                        </a:ln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n>
                          <a:solidFill>
                            <a:srgbClr val="FF0000"/>
                          </a:solidFill>
                        </a:ln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Порядок -  </a:t>
                      </a:r>
                      <a:r>
                        <a:rPr lang="ru-RU" sz="2700" dirty="0" err="1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Лавроцветные</a:t>
                      </a: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ru-RU" sz="2700" i="1" dirty="0" err="1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Laurales</a:t>
                      </a: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n>
                          <a:solidFill>
                            <a:srgbClr val="FF0000"/>
                          </a:solidFill>
                        </a:ln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Порядок -  </a:t>
                      </a:r>
                      <a:r>
                        <a:rPr lang="ru-RU" sz="2700" dirty="0" err="1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Перечноцветные</a:t>
                      </a: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ru-RU" sz="2700" i="1" dirty="0" err="1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Piperales</a:t>
                      </a: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Порядок -  </a:t>
                      </a:r>
                      <a:r>
                        <a:rPr lang="ru-RU" sz="2700" dirty="0" err="1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Кирказоноцветные</a:t>
                      </a:r>
                      <a:r>
                        <a:rPr lang="ru-RU" sz="2700" dirty="0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ru-RU" sz="2700" i="1" dirty="0" err="1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Aristolochiales</a:t>
                      </a:r>
                      <a:r>
                        <a:rPr lang="ru-RU" sz="2700" dirty="0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) </a:t>
                      </a: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n>
                          <a:solidFill>
                            <a:srgbClr val="00B050"/>
                          </a:solidFill>
                        </a:ln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Порядок -  </a:t>
                      </a:r>
                      <a:r>
                        <a:rPr lang="ru-RU" sz="2700" dirty="0" err="1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Раффлезиецветные</a:t>
                      </a:r>
                      <a:r>
                        <a:rPr lang="ru-RU" sz="2700" dirty="0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ru-RU" sz="2700" i="1" dirty="0" err="1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Rafflesiales</a:t>
                      </a:r>
                      <a:r>
                        <a:rPr lang="ru-RU" sz="2700" dirty="0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) </a:t>
                      </a: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Порядок -  </a:t>
                      </a:r>
                      <a:r>
                        <a:rPr lang="ru-RU" sz="2700" dirty="0" err="1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Нимфейноцветные</a:t>
                      </a:r>
                      <a:r>
                        <a:rPr lang="ru-RU" sz="2700" dirty="0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ru-RU" sz="2700" i="1" dirty="0" err="1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Nymphaeales</a:t>
                      </a:r>
                      <a:r>
                        <a:rPr lang="ru-RU" sz="2700" dirty="0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n>
                          <a:solidFill>
                            <a:srgbClr val="00B0F0"/>
                          </a:solidFill>
                        </a:ln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 Порядок -  </a:t>
                      </a:r>
                      <a:r>
                        <a:rPr lang="ru-RU" sz="2700" dirty="0" err="1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Лотосоцветные</a:t>
                      </a:r>
                      <a:r>
                        <a:rPr lang="ru-RU" sz="2700" dirty="0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ru-RU" sz="2700" i="1" dirty="0" err="1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Nelumbonales</a:t>
                      </a:r>
                      <a:r>
                        <a:rPr lang="ru-RU" sz="2700" dirty="0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7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latin typeface="Calibri"/>
                          <a:ea typeface="Calibri"/>
                          <a:cs typeface="Times New Roman"/>
                        </a:rPr>
                        <a:t>Винтеровые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946" marR="15946" marT="683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latin typeface="Calibri"/>
                          <a:ea typeface="Calibri"/>
                          <a:cs typeface="Times New Roman"/>
                        </a:rPr>
                        <a:t>Анноновые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946" marR="15946" marT="683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latin typeface="Calibri"/>
                          <a:ea typeface="Calibri"/>
                          <a:cs typeface="Times New Roman"/>
                        </a:rPr>
                        <a:t>Анноновые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946" marR="15946" marT="683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000">
                <a:tc gridSpan="1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000">
                <a:tc gridSpan="1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atin typeface="Calibri"/>
                          <a:ea typeface="Calibri"/>
                          <a:cs typeface="Times New Roman"/>
                        </a:rPr>
                        <a:t>Порядок – </a:t>
                      </a:r>
                      <a:r>
                        <a:rPr lang="ru-RU" sz="2700" dirty="0" err="1">
                          <a:latin typeface="Calibri"/>
                          <a:ea typeface="Calibri"/>
                          <a:cs typeface="Times New Roman"/>
                        </a:rPr>
                        <a:t>Магнолиецветные</a:t>
                      </a:r>
                      <a:r>
                        <a:rPr lang="ru-RU" sz="2700" dirty="0">
                          <a:latin typeface="Calibri"/>
                          <a:ea typeface="Calibri"/>
                          <a:cs typeface="Times New Roman"/>
                        </a:rPr>
                        <a:t> (</a:t>
                      </a:r>
                      <a:r>
                        <a:rPr lang="ru-RU" sz="2700" i="1" dirty="0" err="1">
                          <a:latin typeface="Calibri"/>
                          <a:ea typeface="Calibri"/>
                          <a:cs typeface="Times New Roman"/>
                        </a:rPr>
                        <a:t>Magnoliales</a:t>
                      </a:r>
                      <a:r>
                        <a:rPr lang="ru-RU" sz="2700" dirty="0"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</a:p>
                  </a:txBody>
                  <a:tcPr marL="15946" marR="15946" marT="683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23528" y="260648"/>
            <a:ext cx="3528392" cy="5472608"/>
          </a:xfrm>
          <a:prstGeom prst="rect">
            <a:avLst/>
          </a:prstGeom>
          <a:solidFill>
            <a:schemeClr val="lt1">
              <a:alpha val="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139952" y="260648"/>
            <a:ext cx="2304256" cy="5472608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660232" y="260648"/>
            <a:ext cx="2232248" cy="5472608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39330"/>
            <a:ext cx="3131840" cy="7294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71755" marR="71755"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</a:rPr>
              <a:t>Порядок -  </a:t>
            </a:r>
            <a:r>
              <a:rPr lang="ru-RU" dirty="0" err="1" smtClean="0">
                <a:ln>
                  <a:solidFill>
                    <a:srgbClr val="FF0000"/>
                  </a:solidFill>
                </a:ln>
              </a:rPr>
              <a:t>Бадьяноцветные</a:t>
            </a:r>
            <a:endParaRPr lang="ru-RU" dirty="0" smtClean="0">
              <a:ln>
                <a:solidFill>
                  <a:srgbClr val="FF0000"/>
                </a:solidFill>
              </a:ln>
            </a:endParaRPr>
          </a:p>
          <a:p>
            <a:pPr marL="71755" marR="71755"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</a:rPr>
              <a:t>(</a:t>
            </a:r>
            <a:r>
              <a:rPr lang="ru-RU" i="1" dirty="0" err="1" smtClean="0">
                <a:ln>
                  <a:solidFill>
                    <a:srgbClr val="FF0000"/>
                  </a:solidFill>
                </a:ln>
              </a:rPr>
              <a:t>Illiciales</a:t>
            </a:r>
            <a:r>
              <a:rPr lang="ru-RU" dirty="0" smtClean="0">
                <a:ln>
                  <a:solidFill>
                    <a:srgbClr val="FF0000"/>
                  </a:solidFill>
                </a:ln>
              </a:rPr>
              <a:t>)</a:t>
            </a:r>
            <a:endParaRPr lang="ru-RU" dirty="0">
              <a:ln>
                <a:solidFill>
                  <a:srgbClr val="FF0000"/>
                </a:solidFill>
              </a:ln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31840" y="539330"/>
            <a:ext cx="2880320" cy="7294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71755" marR="71755"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</a:rPr>
              <a:t>Порядок -  </a:t>
            </a:r>
            <a:r>
              <a:rPr lang="ru-RU" dirty="0" err="1" smtClean="0">
                <a:ln>
                  <a:solidFill>
                    <a:srgbClr val="FF0000"/>
                  </a:solidFill>
                </a:ln>
              </a:rPr>
              <a:t>Лавроцветные</a:t>
            </a:r>
            <a:endParaRPr lang="ru-RU" dirty="0" smtClean="0">
              <a:ln>
                <a:solidFill>
                  <a:srgbClr val="FF0000"/>
                </a:solidFill>
              </a:ln>
            </a:endParaRPr>
          </a:p>
          <a:p>
            <a:pPr marL="71755" marR="71755"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</a:rPr>
              <a:t>(</a:t>
            </a:r>
            <a:r>
              <a:rPr lang="ru-RU" i="1" dirty="0" err="1" smtClean="0">
                <a:ln>
                  <a:solidFill>
                    <a:srgbClr val="FF0000"/>
                  </a:solidFill>
                </a:ln>
              </a:rPr>
              <a:t>Laurales</a:t>
            </a:r>
            <a:r>
              <a:rPr lang="ru-RU" dirty="0" smtClean="0">
                <a:ln>
                  <a:solidFill>
                    <a:srgbClr val="FF0000"/>
                  </a:solidFill>
                </a:ln>
              </a:rPr>
              <a:t>)</a:t>
            </a:r>
            <a:endParaRPr lang="ru-RU" dirty="0">
              <a:ln>
                <a:solidFill>
                  <a:srgbClr val="FF0000"/>
                </a:solidFill>
              </a:ln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12160" y="539330"/>
            <a:ext cx="3131840" cy="7294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71755" marR="71755"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</a:rPr>
              <a:t>Порядок -  </a:t>
            </a:r>
            <a:r>
              <a:rPr lang="ru-RU" dirty="0" err="1" smtClean="0">
                <a:ln>
                  <a:solidFill>
                    <a:srgbClr val="FF0000"/>
                  </a:solidFill>
                </a:ln>
              </a:rPr>
              <a:t>Перечноцветные</a:t>
            </a:r>
            <a:endParaRPr lang="ru-RU" dirty="0" smtClean="0">
              <a:ln>
                <a:solidFill>
                  <a:srgbClr val="FF0000"/>
                </a:solidFill>
              </a:ln>
            </a:endParaRPr>
          </a:p>
          <a:p>
            <a:pPr marL="71755" marR="71755"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</a:rPr>
              <a:t>(</a:t>
            </a:r>
            <a:r>
              <a:rPr lang="ru-RU" i="1" dirty="0" err="1" smtClean="0">
                <a:ln>
                  <a:solidFill>
                    <a:srgbClr val="FF0000"/>
                  </a:solidFill>
                </a:ln>
              </a:rPr>
              <a:t>Piperales</a:t>
            </a:r>
            <a:r>
              <a:rPr lang="ru-RU" dirty="0" smtClean="0">
                <a:ln>
                  <a:solidFill>
                    <a:srgbClr val="FF0000"/>
                  </a:solidFill>
                </a:ln>
              </a:rPr>
              <a:t>)</a:t>
            </a:r>
            <a:endParaRPr lang="ru-RU" dirty="0">
              <a:ln>
                <a:solidFill>
                  <a:srgbClr val="FF0000"/>
                </a:solidFill>
              </a:ln>
              <a:ea typeface="Calibri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5445224"/>
            <a:ext cx="23358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Лимонник китайский</a:t>
            </a:r>
          </a:p>
          <a:p>
            <a:pPr algn="ctr"/>
            <a:r>
              <a:rPr lang="en-US" i="1" dirty="0" err="1" smtClean="0"/>
              <a:t>Schisandra</a:t>
            </a:r>
            <a:r>
              <a:rPr lang="en-US" i="1" dirty="0" smtClean="0"/>
              <a:t> </a:t>
            </a:r>
            <a:r>
              <a:rPr lang="en-US" i="1" dirty="0" err="1" smtClean="0"/>
              <a:t>chinensis</a:t>
            </a:r>
            <a:endParaRPr lang="ru-RU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635896" y="5445224"/>
            <a:ext cx="20884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Лавр благородный</a:t>
            </a:r>
          </a:p>
          <a:p>
            <a:pPr algn="ctr"/>
            <a:r>
              <a:rPr lang="en-US" i="1" dirty="0" err="1" smtClean="0"/>
              <a:t>Laurus</a:t>
            </a:r>
            <a:r>
              <a:rPr lang="en-US" i="1" dirty="0" smtClean="0"/>
              <a:t> </a:t>
            </a:r>
            <a:r>
              <a:rPr lang="en-US" i="1" dirty="0" err="1" smtClean="0"/>
              <a:t>nobilis</a:t>
            </a:r>
            <a:endParaRPr lang="en-US" i="1" dirty="0" smtClean="0"/>
          </a:p>
        </p:txBody>
      </p:sp>
      <p:grpSp>
        <p:nvGrpSpPr>
          <p:cNvPr id="14" name="Группа 13"/>
          <p:cNvGrpSpPr/>
          <p:nvPr/>
        </p:nvGrpSpPr>
        <p:grpSpPr>
          <a:xfrm>
            <a:off x="1" y="1484784"/>
            <a:ext cx="9143999" cy="3960440"/>
            <a:chOff x="1" y="1484784"/>
            <a:chExt cx="9143999" cy="3960440"/>
          </a:xfrm>
        </p:grpSpPr>
        <p:pic>
          <p:nvPicPr>
            <p:cNvPr id="22530" name="Picture 2" descr="http://www.wildgarden.ru/liana/schizandra_chinensis/05.jpg"/>
            <p:cNvPicPr>
              <a:picLocks noChangeAspect="1" noChangeArrowheads="1"/>
            </p:cNvPicPr>
            <p:nvPr/>
          </p:nvPicPr>
          <p:blipFill>
            <a:blip r:embed="rId2" cstate="print"/>
            <a:srcRect b="6927"/>
            <a:stretch>
              <a:fillRect/>
            </a:stretch>
          </p:blipFill>
          <p:spPr bwMode="auto">
            <a:xfrm>
              <a:off x="1" y="1484784"/>
              <a:ext cx="3171320" cy="3933056"/>
            </a:xfrm>
            <a:prstGeom prst="rect">
              <a:avLst/>
            </a:prstGeom>
            <a:noFill/>
          </p:spPr>
        </p:pic>
        <p:pic>
          <p:nvPicPr>
            <p:cNvPr id="22532" name="Picture 4" descr="http://pics.ricardostatic.ch/2_670041332_Big/graines-et-bulbes/laurier-sauce-rare-grosse-graines-superbe-bonsai-3g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31840" y="1484784"/>
              <a:ext cx="2952328" cy="3933977"/>
            </a:xfrm>
            <a:prstGeom prst="rect">
              <a:avLst/>
            </a:prstGeom>
            <a:noFill/>
          </p:spPr>
        </p:pic>
        <p:pic>
          <p:nvPicPr>
            <p:cNvPr id="22534" name="Picture 6" descr="http://photo.qip.ru/photo/kuvykinaolga/4143877/xlarge/100609454.jpg"/>
            <p:cNvPicPr>
              <a:picLocks noChangeAspect="1" noChangeArrowheads="1"/>
            </p:cNvPicPr>
            <p:nvPr/>
          </p:nvPicPr>
          <p:blipFill>
            <a:blip r:embed="rId4" cstate="print"/>
            <a:srcRect l="24320" r="22794"/>
            <a:stretch>
              <a:fillRect/>
            </a:stretch>
          </p:blipFill>
          <p:spPr bwMode="auto">
            <a:xfrm>
              <a:off x="6012160" y="1484784"/>
              <a:ext cx="3131840" cy="3960440"/>
            </a:xfrm>
            <a:prstGeom prst="rect">
              <a:avLst/>
            </a:prstGeom>
            <a:noFill/>
          </p:spPr>
        </p:pic>
      </p:grpSp>
      <p:cxnSp>
        <p:nvCxnSpPr>
          <p:cNvPr id="12" name="Прямая соединительная линия 11"/>
          <p:cNvCxnSpPr/>
          <p:nvPr/>
        </p:nvCxnSpPr>
        <p:spPr>
          <a:xfrm>
            <a:off x="5940152" y="5445224"/>
            <a:ext cx="324036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6804248" y="5445224"/>
            <a:ext cx="16353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Черный перец</a:t>
            </a:r>
          </a:p>
          <a:p>
            <a:pPr algn="ctr"/>
            <a:r>
              <a:rPr lang="en-US" i="1" dirty="0" smtClean="0"/>
              <a:t>Piper </a:t>
            </a:r>
            <a:r>
              <a:rPr lang="en-US" i="1" dirty="0" err="1" smtClean="0"/>
              <a:t>nigrum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0648"/>
            <a:ext cx="4572000" cy="1338828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ru-RU" sz="2700" dirty="0" smtClean="0">
                <a:ln>
                  <a:solidFill>
                    <a:srgbClr val="00B050"/>
                  </a:solidFill>
                </a:ln>
              </a:rPr>
              <a:t>Порядок -  </a:t>
            </a:r>
            <a:r>
              <a:rPr lang="ru-RU" sz="2700" dirty="0" err="1" smtClean="0">
                <a:ln>
                  <a:solidFill>
                    <a:srgbClr val="00B050"/>
                  </a:solidFill>
                </a:ln>
              </a:rPr>
              <a:t>Кирказоноцветные</a:t>
            </a:r>
            <a:endParaRPr lang="ru-RU" sz="2700" dirty="0" smtClean="0">
              <a:ln>
                <a:solidFill>
                  <a:srgbClr val="00B050"/>
                </a:solidFill>
              </a:ln>
            </a:endParaRPr>
          </a:p>
          <a:p>
            <a:pPr algn="ctr"/>
            <a:r>
              <a:rPr lang="ru-RU" sz="2700" dirty="0" smtClean="0">
                <a:ln>
                  <a:solidFill>
                    <a:srgbClr val="00B050"/>
                  </a:solidFill>
                </a:ln>
              </a:rPr>
              <a:t>(</a:t>
            </a:r>
            <a:r>
              <a:rPr lang="ru-RU" sz="2700" i="1" dirty="0" err="1" smtClean="0">
                <a:ln>
                  <a:solidFill>
                    <a:srgbClr val="00B050"/>
                  </a:solidFill>
                </a:ln>
              </a:rPr>
              <a:t>Aristolochiales</a:t>
            </a:r>
            <a:r>
              <a:rPr lang="ru-RU" sz="2700" dirty="0" smtClean="0">
                <a:ln>
                  <a:solidFill>
                    <a:srgbClr val="00B050"/>
                  </a:solidFill>
                </a:ln>
              </a:rPr>
              <a:t>)</a:t>
            </a:r>
            <a:endParaRPr lang="ru-RU" sz="2700" dirty="0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72000" y="260648"/>
            <a:ext cx="4572000" cy="1338828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ru-RU" sz="2700" dirty="0" smtClean="0">
                <a:ln>
                  <a:solidFill>
                    <a:srgbClr val="00B050"/>
                  </a:solidFill>
                </a:ln>
              </a:rPr>
              <a:t>Порядок -  </a:t>
            </a:r>
            <a:r>
              <a:rPr lang="ru-RU" sz="2700" dirty="0" err="1" smtClean="0">
                <a:ln>
                  <a:solidFill>
                    <a:srgbClr val="00B050"/>
                  </a:solidFill>
                </a:ln>
              </a:rPr>
              <a:t>Раффлезиецветные</a:t>
            </a:r>
            <a:endParaRPr lang="ru-RU" sz="2700" dirty="0" smtClean="0">
              <a:ln>
                <a:solidFill>
                  <a:srgbClr val="00B050"/>
                </a:solidFill>
              </a:ln>
            </a:endParaRPr>
          </a:p>
          <a:p>
            <a:pPr algn="ctr"/>
            <a:r>
              <a:rPr lang="ru-RU" sz="2700" dirty="0" smtClean="0">
                <a:ln>
                  <a:solidFill>
                    <a:srgbClr val="00B050"/>
                  </a:solidFill>
                </a:ln>
              </a:rPr>
              <a:t>(</a:t>
            </a:r>
            <a:r>
              <a:rPr lang="ru-RU" sz="2700" i="1" dirty="0" err="1" smtClean="0">
                <a:ln>
                  <a:solidFill>
                    <a:srgbClr val="00B050"/>
                  </a:solidFill>
                </a:ln>
              </a:rPr>
              <a:t>Rafflesiales</a:t>
            </a:r>
            <a:r>
              <a:rPr lang="ru-RU" sz="2700" dirty="0" smtClean="0">
                <a:ln>
                  <a:solidFill>
                    <a:srgbClr val="00B050"/>
                  </a:solidFill>
                </a:ln>
              </a:rPr>
              <a:t>)</a:t>
            </a:r>
            <a:endParaRPr lang="ru-RU" sz="2700" dirty="0">
              <a:ln>
                <a:solidFill>
                  <a:srgbClr val="00B050"/>
                </a:solidFill>
              </a:ln>
            </a:endParaRPr>
          </a:p>
        </p:txBody>
      </p:sp>
      <p:pic>
        <p:nvPicPr>
          <p:cNvPr id="24578" name="Picture 2" descr="http://anentangledbank.files.wordpress.com/2012/05/birthwo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44824"/>
            <a:ext cx="4572000" cy="3456384"/>
          </a:xfrm>
          <a:prstGeom prst="rect">
            <a:avLst/>
          </a:prstGeom>
          <a:noFill/>
        </p:spPr>
      </p:pic>
      <p:pic>
        <p:nvPicPr>
          <p:cNvPr id="24580" name="Picture 4" descr="http://farm8.staticflickr.com/7031/6395126797_e1987f3911_b.jpg"/>
          <p:cNvPicPr>
            <a:picLocks noChangeAspect="1" noChangeArrowheads="1"/>
          </p:cNvPicPr>
          <p:nvPr/>
        </p:nvPicPr>
        <p:blipFill>
          <a:blip r:embed="rId3" cstate="print"/>
          <a:srcRect t="1962" r="6571" b="3864"/>
          <a:stretch>
            <a:fillRect/>
          </a:stretch>
        </p:blipFill>
        <p:spPr bwMode="auto">
          <a:xfrm>
            <a:off x="4572000" y="1844824"/>
            <a:ext cx="4572000" cy="345638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99592" y="5373216"/>
            <a:ext cx="2991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Кирказон</a:t>
            </a:r>
            <a:r>
              <a:rPr lang="ru-RU" dirty="0" smtClean="0"/>
              <a:t> </a:t>
            </a:r>
            <a:r>
              <a:rPr lang="ru-RU" dirty="0" err="1" smtClean="0"/>
              <a:t>ломоносовидный</a:t>
            </a:r>
            <a:endParaRPr lang="ru-RU" dirty="0" smtClean="0"/>
          </a:p>
          <a:p>
            <a:pPr algn="ctr"/>
            <a:r>
              <a:rPr lang="en-US" i="1" dirty="0" err="1" smtClean="0"/>
              <a:t>Aristolochia</a:t>
            </a:r>
            <a:r>
              <a:rPr lang="en-US" i="1" dirty="0" smtClean="0"/>
              <a:t> </a:t>
            </a:r>
            <a:r>
              <a:rPr lang="en-US" i="1" dirty="0" err="1" smtClean="0"/>
              <a:t>clematitis</a:t>
            </a:r>
            <a:endParaRPr lang="en-US" i="1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5652120" y="5373216"/>
            <a:ext cx="23679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Раффлезия </a:t>
            </a:r>
            <a:r>
              <a:rPr lang="ru-RU" dirty="0" err="1" smtClean="0"/>
              <a:t>Арнольди</a:t>
            </a:r>
            <a:endParaRPr lang="ru-RU" dirty="0" smtClean="0"/>
          </a:p>
          <a:p>
            <a:pPr algn="ctr"/>
            <a:r>
              <a:rPr lang="en-US" i="1" dirty="0" err="1" smtClean="0"/>
              <a:t>Rafflesia</a:t>
            </a:r>
            <a:r>
              <a:rPr lang="en-US" i="1" dirty="0" smtClean="0"/>
              <a:t> </a:t>
            </a:r>
            <a:r>
              <a:rPr lang="en-US" i="1" dirty="0" err="1" smtClean="0"/>
              <a:t>arnoldii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0648"/>
            <a:ext cx="4572000" cy="1338828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ru-RU" sz="2700" dirty="0" smtClean="0">
                <a:ln>
                  <a:solidFill>
                    <a:srgbClr val="00B0F0"/>
                  </a:solidFill>
                </a:ln>
              </a:rPr>
              <a:t>Порядок -  </a:t>
            </a:r>
            <a:r>
              <a:rPr lang="ru-RU" sz="2700" dirty="0" err="1" smtClean="0">
                <a:ln>
                  <a:solidFill>
                    <a:srgbClr val="00B0F0"/>
                  </a:solidFill>
                </a:ln>
              </a:rPr>
              <a:t>Нимфейноцветные</a:t>
            </a:r>
            <a:endParaRPr lang="ru-RU" sz="2700" dirty="0" smtClean="0">
              <a:ln>
                <a:solidFill>
                  <a:srgbClr val="00B0F0"/>
                </a:solidFill>
              </a:ln>
            </a:endParaRPr>
          </a:p>
          <a:p>
            <a:pPr algn="ctr"/>
            <a:r>
              <a:rPr lang="ru-RU" sz="2700" dirty="0" smtClean="0">
                <a:ln>
                  <a:solidFill>
                    <a:srgbClr val="00B0F0"/>
                  </a:solidFill>
                </a:ln>
              </a:rPr>
              <a:t>(</a:t>
            </a:r>
            <a:r>
              <a:rPr lang="ru-RU" sz="2700" i="1" dirty="0" err="1" smtClean="0">
                <a:ln>
                  <a:solidFill>
                    <a:srgbClr val="00B0F0"/>
                  </a:solidFill>
                </a:ln>
              </a:rPr>
              <a:t>Nymphaeales</a:t>
            </a:r>
            <a:r>
              <a:rPr lang="ru-RU" sz="2700" dirty="0" smtClean="0">
                <a:ln>
                  <a:solidFill>
                    <a:srgbClr val="00B0F0"/>
                  </a:solidFill>
                </a:ln>
              </a:rPr>
              <a:t>)</a:t>
            </a:r>
            <a:endParaRPr lang="ru-RU" sz="2700" dirty="0">
              <a:ln>
                <a:solidFill>
                  <a:srgbClr val="00B0F0"/>
                </a:solidFill>
              </a:ln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72000" y="260648"/>
            <a:ext cx="4572000" cy="1338828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ru-RU" sz="2700" dirty="0" smtClean="0">
                <a:ln>
                  <a:solidFill>
                    <a:srgbClr val="00B0F0"/>
                  </a:solidFill>
                </a:ln>
              </a:rPr>
              <a:t>Порядок – </a:t>
            </a:r>
            <a:endParaRPr lang="en-US" sz="2700" dirty="0" smtClean="0">
              <a:ln>
                <a:solidFill>
                  <a:srgbClr val="00B0F0"/>
                </a:solidFill>
              </a:ln>
            </a:endParaRPr>
          </a:p>
          <a:p>
            <a:pPr algn="ctr"/>
            <a:r>
              <a:rPr lang="ru-RU" sz="2700" dirty="0" err="1" smtClean="0">
                <a:ln>
                  <a:solidFill>
                    <a:srgbClr val="00B0F0"/>
                  </a:solidFill>
                </a:ln>
              </a:rPr>
              <a:t>Лотосоцветные</a:t>
            </a:r>
            <a:endParaRPr lang="ru-RU" sz="2700" dirty="0" smtClean="0">
              <a:ln>
                <a:solidFill>
                  <a:srgbClr val="00B0F0"/>
                </a:solidFill>
              </a:ln>
            </a:endParaRPr>
          </a:p>
          <a:p>
            <a:pPr algn="ctr"/>
            <a:r>
              <a:rPr lang="ru-RU" sz="2700" dirty="0" smtClean="0">
                <a:ln>
                  <a:solidFill>
                    <a:srgbClr val="00B0F0"/>
                  </a:solidFill>
                </a:ln>
              </a:rPr>
              <a:t>(</a:t>
            </a:r>
            <a:r>
              <a:rPr lang="ru-RU" sz="2700" i="1" dirty="0" err="1" smtClean="0">
                <a:ln>
                  <a:solidFill>
                    <a:srgbClr val="00B0F0"/>
                  </a:solidFill>
                </a:ln>
              </a:rPr>
              <a:t>Nelumbonales</a:t>
            </a:r>
            <a:r>
              <a:rPr lang="ru-RU" sz="2700" dirty="0" smtClean="0">
                <a:ln>
                  <a:solidFill>
                    <a:srgbClr val="00B0F0"/>
                  </a:solidFill>
                </a:ln>
              </a:rPr>
              <a:t>)</a:t>
            </a:r>
            <a:endParaRPr lang="ru-RU" sz="2700" dirty="0">
              <a:ln>
                <a:solidFill>
                  <a:srgbClr val="00B0F0"/>
                </a:solidFill>
              </a:ln>
            </a:endParaRPr>
          </a:p>
        </p:txBody>
      </p:sp>
      <p:pic>
        <p:nvPicPr>
          <p:cNvPr id="23554" name="Picture 2" descr="http://www.aphotoflora.com/images/nymphaeaceae/nymphaea_alba_white_water_lily_00_flower_22-06-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1628799"/>
            <a:ext cx="4571998" cy="345638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378096" y="5157192"/>
            <a:ext cx="18262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Кувшинка белая</a:t>
            </a:r>
            <a:endParaRPr lang="en-US" dirty="0" smtClean="0"/>
          </a:p>
          <a:p>
            <a:pPr algn="ctr"/>
            <a:r>
              <a:rPr lang="en-US" i="1" dirty="0" err="1" smtClean="0"/>
              <a:t>Nymphaea</a:t>
            </a:r>
            <a:r>
              <a:rPr lang="en-US" i="1" dirty="0" smtClean="0"/>
              <a:t> alba</a:t>
            </a:r>
            <a:endParaRPr lang="en-US" i="1" dirty="0"/>
          </a:p>
        </p:txBody>
      </p:sp>
      <p:pic>
        <p:nvPicPr>
          <p:cNvPr id="23560" name="Picture 8" descr="http://www.illinoiswildflowers.info/wetland/photos/sacred_lotu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2" y="1628800"/>
            <a:ext cx="4608510" cy="345638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5849645" y="5157192"/>
            <a:ext cx="19805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Лотос каспийский</a:t>
            </a:r>
            <a:endParaRPr lang="en-US" dirty="0" smtClean="0"/>
          </a:p>
          <a:p>
            <a:pPr algn="ctr"/>
            <a:r>
              <a:rPr lang="en-US" i="1" dirty="0" err="1" smtClean="0"/>
              <a:t>Nelumbo</a:t>
            </a:r>
            <a:r>
              <a:rPr lang="en-US" i="1" dirty="0" smtClean="0"/>
              <a:t> </a:t>
            </a:r>
            <a:r>
              <a:rPr lang="en-US" i="1" dirty="0" err="1" smtClean="0"/>
              <a:t>caspica</a:t>
            </a:r>
            <a:endParaRPr lang="en-US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71604" y="1000108"/>
            <a:ext cx="6000792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lang="ru-RU" sz="3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Задание СРС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228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Зарисуйте с подробными обозначениями цикл развития  Покрытосеменного растения.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Сформулируйте основные (диагностические) отличия Покрытосеменных и Голосеменных в генеративной сфере.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281</Words>
  <Application>Microsoft Office PowerPoint</Application>
  <PresentationFormat>Экран (4:3)</PresentationFormat>
  <Paragraphs>84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Тема Office</vt:lpstr>
      <vt:lpstr>Систематика отдела Цветковые (Magnoliophyta)</vt:lpstr>
      <vt:lpstr>Систематика отдела Цветковые (Magnoliophyta)</vt:lpstr>
      <vt:lpstr>Родственные связи подклассов двудольных и однодольных растений</vt:lpstr>
      <vt:lpstr>Порядок Магнолиецветные (Magnoliales)</vt:lpstr>
      <vt:lpstr>Семейство винтеровые (Winteraceae)</vt:lpstr>
      <vt:lpstr>Семейство дегенериевые  (Degeneriaceae)</vt:lpstr>
      <vt:lpstr>Семейство магнолиевые  (Magnoliaceae)</vt:lpstr>
      <vt:lpstr>Семейство анноновые  (Annonaceae)</vt:lpstr>
      <vt:lpstr>Семейство мускатниковые (Myristicaceae)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Систематика Голосеменных (Gymnospérmae)</dc:title>
  <dc:creator>Пользователь</dc:creator>
  <cp:lastModifiedBy>Гербарий 2</cp:lastModifiedBy>
  <cp:revision>45</cp:revision>
  <dcterms:modified xsi:type="dcterms:W3CDTF">2021-02-15T00:18:03Z</dcterms:modified>
</cp:coreProperties>
</file>