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60" r:id="rId3"/>
    <p:sldId id="265" r:id="rId4"/>
    <p:sldId id="259" r:id="rId5"/>
    <p:sldId id="263" r:id="rId6"/>
    <p:sldId id="262" r:id="rId7"/>
    <p:sldId id="266" r:id="rId8"/>
    <p:sldId id="267" r:id="rId9"/>
    <p:sldId id="268" r:id="rId10"/>
    <p:sldId id="269" r:id="rId11"/>
    <p:sldId id="270" r:id="rId12"/>
    <p:sldId id="271" r:id="rId13"/>
    <p:sldId id="285" r:id="rId14"/>
    <p:sldId id="272" r:id="rId15"/>
    <p:sldId id="258" r:id="rId16"/>
    <p:sldId id="273" r:id="rId17"/>
    <p:sldId id="274" r:id="rId18"/>
    <p:sldId id="278" r:id="rId19"/>
    <p:sldId id="279" r:id="rId20"/>
    <p:sldId id="275" r:id="rId21"/>
    <p:sldId id="280" r:id="rId22"/>
    <p:sldId id="281" r:id="rId23"/>
    <p:sldId id="276" r:id="rId24"/>
    <p:sldId id="277" r:id="rId25"/>
    <p:sldId id="264" r:id="rId26"/>
    <p:sldId id="287" r:id="rId27"/>
    <p:sldId id="288" r:id="rId28"/>
    <p:sldId id="283" r:id="rId29"/>
    <p:sldId id="286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66FF"/>
    <a:srgbClr val="00CC99"/>
    <a:srgbClr val="0000FF"/>
    <a:srgbClr val="00FFFF"/>
    <a:srgbClr val="990000"/>
    <a:srgbClr val="FF33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547" autoAdjust="0"/>
  </p:normalViewPr>
  <p:slideViewPr>
    <p:cSldViewPr>
      <p:cViewPr>
        <p:scale>
          <a:sx n="66" d="100"/>
          <a:sy n="66" d="100"/>
        </p:scale>
        <p:origin x="-1166" y="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4D25C3C-2ABB-4D88-B12A-4A342A8F66A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877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25C3C-2ABB-4D88-B12A-4A342A8F66A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748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A1BE53-5CD2-4F7D-A3A9-66BC2D2CAA2A}" type="slidenum">
              <a:rPr lang="ru-RU"/>
              <a:pPr/>
              <a:t>14</a:t>
            </a:fld>
            <a:endParaRPr lang="ru-RU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Какие эпизоды изобразили художники на обложке фантастической повести «Черная курица, или Подземные жители»</a:t>
            </a:r>
          </a:p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69BB7-4E64-4180-AB73-910AA666BC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D7236-F907-4432-A51E-22B6241DDB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69EA3-281C-48CD-9051-9C35DB7868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75AE9-ED2F-4B12-920E-593671CE32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32965-48E0-43FD-AFFD-0D6FA2DEEB3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EE318-8E05-43F3-8360-6407B6A3D4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5EB29-6849-41B0-BBD3-74E28C43BBD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971D7-A995-4C4C-ABD2-B70B3AA1F0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0237F-DCF3-4C7E-97AE-385DCAAE0C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52DDC-EADE-4E76-A236-B2DEF7E576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F1C7B-0774-4525-85C7-54B1555DD4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500A4B-B6D1-453E-8D15-1810C69D144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841112" y="260648"/>
            <a:ext cx="7921625" cy="2592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Черная курица, </a:t>
            </a:r>
          </a:p>
          <a:p>
            <a:pPr algn="ctr"/>
            <a:r>
              <a:rPr lang="ru-RU" sz="3600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или Подземные жители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68313" y="3501008"/>
            <a:ext cx="8351837" cy="1387475"/>
          </a:xfrm>
          <a:prstGeom prst="rect">
            <a:avLst/>
          </a:prstGeom>
          <a:noFill/>
          <a:ln w="76200" cmpd="tri">
            <a:pattFill prst="solidDmnd">
              <a:fgClr>
                <a:srgbClr val="0000FF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0000FF"/>
                </a:solidFill>
              </a:rPr>
              <a:t>«Не для того дан вам ум, чтобы вы во зло его употребляли».</a:t>
            </a:r>
            <a:r>
              <a:rPr lang="ru-RU" sz="4000" b="1" dirty="0">
                <a:solidFill>
                  <a:srgbClr val="FF33CC"/>
                </a:solidFill>
              </a:rPr>
              <a:t> 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620713" y="5040883"/>
            <a:ext cx="8351837" cy="400110"/>
          </a:xfrm>
          <a:prstGeom prst="rect">
            <a:avLst/>
          </a:prstGeom>
          <a:noFill/>
          <a:ln w="76200" cmpd="tri">
            <a:pattFill prst="solidDmnd">
              <a:fgClr>
                <a:srgbClr val="0000FF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000" b="1" i="1" dirty="0" smtClean="0">
                <a:solidFill>
                  <a:srgbClr val="0000FF"/>
                </a:solidFill>
              </a:rPr>
              <a:t>К уроку литературного чтения в 3 классе.</a:t>
            </a:r>
            <a:r>
              <a:rPr lang="ru-RU" sz="2000" b="1" i="1" dirty="0" smtClean="0">
                <a:solidFill>
                  <a:srgbClr val="FF33CC"/>
                </a:solidFill>
              </a:rPr>
              <a:t> </a:t>
            </a:r>
            <a:endParaRPr lang="ru-RU" sz="2000" b="1" i="1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1275" y="260350"/>
            <a:ext cx="4835525" cy="6453188"/>
          </a:xfrm>
          <a:ln w="7620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Алексей Перовский получил блестящее образование.</a:t>
            </a:r>
          </a:p>
          <a:p>
            <a:pPr>
              <a:lnSpc>
                <a:spcPct val="90000"/>
              </a:lnSpc>
            </a:pPr>
            <a:r>
              <a:rPr lang="ru-RU" sz="2800"/>
              <a:t>В августе 1805 года Алексей поступил в Московский университет и в октябре 1807 года закончил его. В том же 1807 году состоялся его литературный дебют: он перевел на немецкий язык повесть Н.М.Карамзина "Бедная Лиза" и опубликовал свой перевод с</a:t>
            </a:r>
            <a:r>
              <a:rPr lang="ru-RU" sz="2800">
                <a:solidFill>
                  <a:srgbClr val="990000"/>
                </a:solidFill>
              </a:rPr>
              <a:t> посвящением отцу.</a:t>
            </a:r>
            <a:r>
              <a:rPr lang="ru-RU" sz="2800">
                <a:solidFill>
                  <a:srgbClr val="CC66FF"/>
                </a:solidFill>
              </a:rPr>
              <a:t>  </a:t>
            </a:r>
          </a:p>
        </p:txBody>
      </p:sp>
      <p:pic>
        <p:nvPicPr>
          <p:cNvPr id="6149" name="Рисунок 2" descr="Портрет А.Погорельског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3527425" cy="4319587"/>
          </a:xfrm>
          <a:prstGeom prst="rect">
            <a:avLst/>
          </a:prstGeom>
          <a:noFill/>
          <a:ln w="38100">
            <a:pattFill prst="solidDmnd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92500" y="549275"/>
            <a:ext cx="5256213" cy="5975350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  <a:tabLst>
                <a:tab pos="0" algn="l"/>
              </a:tabLst>
            </a:pPr>
            <a:r>
              <a:rPr lang="ru-RU"/>
              <a:t>В продолжение двух лет он вел жизнь прилежного чиновника: служил в Сенате, ездил с ревизиями по российским губерниям, — а затем, поселившись в Москве, стал добрым приятелем В.А.Жуковскому, П.А.Вяземскому, В.Л.Пушкину </a:t>
            </a:r>
          </a:p>
        </p:txBody>
      </p:sp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765175"/>
            <a:ext cx="297497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76" name="Oval 12"/>
          <p:cNvSpPr>
            <a:spLocks noChangeArrowheads="1"/>
          </p:cNvSpPr>
          <p:nvPr/>
        </p:nvSpPr>
        <p:spPr bwMode="auto">
          <a:xfrm>
            <a:off x="611188" y="4221163"/>
            <a:ext cx="2376487" cy="574675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/>
              <a:t>В.А. Жуковский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5473700" cy="4608513"/>
          </a:xfrm>
          <a:ln w="3810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</a:pPr>
            <a:r>
              <a:rPr lang="ru-RU" sz="3600" b="1"/>
              <a:t>В Отечественную войну 1812 года </a:t>
            </a:r>
            <a:r>
              <a:rPr lang="ru-RU" b="1"/>
              <a:t>штаб-ротмистр </a:t>
            </a:r>
            <a:r>
              <a:rPr lang="ru-RU" sz="3600" b="1"/>
              <a:t>Третьего Украинского полка Алексей Перовский участвовал в сражениях против французских войск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5025" y="476250"/>
            <a:ext cx="3100388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3132138" y="5589588"/>
            <a:ext cx="5759450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99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Антоний Погорельский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68313" y="195263"/>
            <a:ext cx="6191250" cy="6484937"/>
          </a:xfrm>
          <a:prstGeom prst="rect">
            <a:avLst/>
          </a:prstGeom>
          <a:noFill/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3200"/>
              <a:t>Он вернулся в Петербург в 1816 году и сменил военный мундир  на чиновничий — надворного советника.</a:t>
            </a:r>
          </a:p>
          <a:p>
            <a:r>
              <a:rPr lang="ru-RU" sz="3200"/>
              <a:t> Однако вскоре обстоятельства  сложились так,  что на его попечении оказалась сестра с  полуторамесячным племянником, которых  он увез в свое наследственное малороссийское  имение Погорельцы</a:t>
            </a:r>
            <a:r>
              <a:rPr lang="ru-RU"/>
              <a:t>.</a:t>
            </a:r>
          </a:p>
        </p:txBody>
      </p:sp>
      <p:pic>
        <p:nvPicPr>
          <p:cNvPr id="9221" name="Picture 5" descr="портрет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188913"/>
            <a:ext cx="2151063" cy="2881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692150"/>
          </a:xfrm>
        </p:spPr>
        <p:txBody>
          <a:bodyPr/>
          <a:lstStyle/>
          <a:p>
            <a:r>
              <a:rPr lang="ru-RU" sz="4000">
                <a:solidFill>
                  <a:srgbClr val="FF3300"/>
                </a:solidFill>
                <a:latin typeface="Arial Black" pitchFamily="34" charset="0"/>
              </a:rPr>
              <a:t>История создания повести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13787" cy="2736850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</a:pPr>
            <a:r>
              <a:rPr lang="ru-RU" sz="2800"/>
              <a:t>Здесь, занимаясь садоводством, поставкой корабельного леса на николаевские верфи, обязанностями попечителя Харьковского учебного округа и — всего более — воспитанием племянника Алеши, Перовский сочинил первые в России фантастические повести. </a:t>
            </a:r>
          </a:p>
        </p:txBody>
      </p:sp>
      <p:pic>
        <p:nvPicPr>
          <p:cNvPr id="8196" name="Picture 4" descr="291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4057650"/>
            <a:ext cx="4897437" cy="2800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60350"/>
            <a:ext cx="5076825" cy="5976938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r>
              <a:rPr lang="ru-RU" sz="2800"/>
              <a:t>Сначала, в 1825 году, в петербургском журнале "Новости литературы" он опубликовал — под псевдонимом "Антоний Погорельский" — "Лафертовскую маковницу". Известно, что она совершенно очаровала А.С.Пушкина, так что тот прочел ее "два раза и одним духом". 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476250"/>
            <a:ext cx="3779837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59338" y="404813"/>
            <a:ext cx="4105275" cy="5721350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Алексей Алексеевич Перовский придумал и записал волшебную повесть "Черная курица, или Подземные жители" для своего племянника тогда, когда Алеше (племяннику) было не более девяти или десяти лет, как и Алеше, герою сказки. </a:t>
            </a:r>
          </a:p>
        </p:txBody>
      </p:sp>
      <p:pic>
        <p:nvPicPr>
          <p:cNvPr id="14340" name="Picture 4" descr="01271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4365625" cy="5543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6264275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r>
              <a:rPr lang="ru-RU"/>
              <a:t>Погорельский счастливо изобрел один из самых изящных литературных сюжетов. Можно сколько угодно удивляться тому, что он так ясно и мудро рассказал о почти неуловимых движениях души невзрослого человека: в то время до появления "Детства" Л.Н.Толстого оставалось еще двадцать шесть лет, "Детства Темы" Н.Г.Гарина-Михайловского — шестьдесят шесть, а "Детства Люверс" Б.Л.Пастернака — девяносто шесть.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5300663"/>
            <a:ext cx="8075612" cy="1366837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r>
              <a:rPr lang="ru-RU"/>
              <a:t>"Черная курица" — первая русская авторская сказка в прозе для детей </a:t>
            </a:r>
          </a:p>
        </p:txBody>
      </p:sp>
      <p:pic>
        <p:nvPicPr>
          <p:cNvPr id="16388" name="Picture 4" descr="49323-373599-19-obl-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3327400" cy="4824413"/>
          </a:xfrm>
          <a:prstGeom prst="rect">
            <a:avLst/>
          </a:prstGeom>
          <a:noFill/>
        </p:spPr>
      </p:pic>
      <p:pic>
        <p:nvPicPr>
          <p:cNvPr id="16391" name="Picture 7" descr="p1935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33375"/>
            <a:ext cx="3444875" cy="475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60350"/>
            <a:ext cx="8229600" cy="2665413"/>
          </a:xfrm>
          <a:ln w="3810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</a:pPr>
            <a:r>
              <a:rPr lang="ru-RU"/>
              <a:t>Архив писателя канул в лету. И как?! Управляющий в Погорельцах был большим гурманом, он извел все бумаги Перовского на приготовление "котлет в папильотках". Представьте себе!</a:t>
            </a:r>
          </a:p>
        </p:txBody>
      </p:sp>
      <p:pic>
        <p:nvPicPr>
          <p:cNvPr id="17412" name="Picture 4" descr="291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213100"/>
            <a:ext cx="6192837" cy="354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04813"/>
            <a:ext cx="8507412" cy="4608512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</a:pPr>
            <a:r>
              <a:rPr lang="ru-RU"/>
              <a:t>Летом 1836 года А.А.Перовский для лечения "грудной болезни" поехал в Ниццу и, на пути туда, умер в Варшаве. При нем находились сестра Анна и племянник Алексей.</a:t>
            </a:r>
            <a:br>
              <a:rPr lang="ru-RU"/>
            </a:br>
            <a:r>
              <a:rPr lang="ru-RU"/>
              <a:t>Племянник Перовского, повзрослев, сам стал замечательным и знаменитым писателем. Это Алексей Константинович Толстой.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3500438"/>
            <a:ext cx="4248150" cy="2808287"/>
          </a:xfrm>
          <a:ln w="57150">
            <a:pattFill prst="solidDmnd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indent="0">
              <a:buFontTx/>
              <a:buNone/>
            </a:pPr>
            <a:r>
              <a:rPr lang="ru-RU" sz="3600"/>
              <a:t>Что Вас особенно потрясло в биографии писателя?</a:t>
            </a:r>
          </a:p>
          <a:p>
            <a:pPr marL="0" indent="0">
              <a:buFontTx/>
              <a:buNone/>
            </a:pPr>
            <a:endParaRPr lang="ru-RU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3750" y="2205038"/>
            <a:ext cx="3151188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323850" y="404813"/>
            <a:ext cx="4895850" cy="1633537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FF3300"/>
                </a:solidFill>
                <a:latin typeface="Arial Black" pitchFamily="34" charset="0"/>
              </a:rPr>
              <a:t>Ребята, вопросы!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 animBg="1"/>
      <p:bldP spid="358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1116013" y="188913"/>
            <a:ext cx="4535487" cy="1417637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FF3300"/>
                </a:solidFill>
                <a:latin typeface="Arial Black" pitchFamily="34" charset="0"/>
              </a:rPr>
              <a:t>Ребята, вопрос!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042988" y="1700213"/>
            <a:ext cx="7345362" cy="4681537"/>
          </a:xfrm>
          <a:prstGeom prst="horizont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FontTx/>
              <a:buChar char="•"/>
            </a:pPr>
            <a:endParaRPr lang="ru-RU" sz="2400"/>
          </a:p>
          <a:p>
            <a:pPr algn="ctr"/>
            <a:endParaRPr lang="ru-RU" sz="2400"/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1979613" y="2781300"/>
            <a:ext cx="5915025" cy="2841625"/>
          </a:xfrm>
          <a:solidFill>
            <a:srgbClr val="CC66FF"/>
          </a:solidFill>
        </p:spPr>
        <p:txBody>
          <a:bodyPr/>
          <a:lstStyle/>
          <a:p>
            <a:r>
              <a:rPr lang="ru-RU" sz="2800">
                <a:solidFill>
                  <a:srgbClr val="0000FF"/>
                </a:solidFill>
                <a:latin typeface="Arial Black" pitchFamily="34" charset="0"/>
              </a:rPr>
              <a:t>Какие эпизоды изобразили художники на обложках фантастической повести «Черная курица, или Подземные жители»?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204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60350"/>
            <a:ext cx="6769100" cy="6267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35064-326195-19-obl-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7463"/>
            <a:ext cx="6088063" cy="6840537"/>
          </a:xfrm>
          <a:prstGeom prst="rect">
            <a:avLst/>
          </a:prstGeom>
          <a:noFill/>
        </p:spPr>
      </p:pic>
      <p:pic>
        <p:nvPicPr>
          <p:cNvPr id="20485" name="Picture 5" descr="35064-326195-19-obl-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7463"/>
            <a:ext cx="6088062" cy="6840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292725" y="188913"/>
            <a:ext cx="3382963" cy="1655762"/>
          </a:xfrm>
        </p:spPr>
        <p:txBody>
          <a:bodyPr/>
          <a:lstStyle/>
          <a:p>
            <a:r>
              <a:rPr lang="ru-RU" b="1">
                <a:solidFill>
                  <a:srgbClr val="FF3300"/>
                </a:solidFill>
              </a:rPr>
              <a:t>Ребята, вопросы!</a:t>
            </a:r>
          </a:p>
        </p:txBody>
      </p:sp>
      <p:pic>
        <p:nvPicPr>
          <p:cNvPr id="23556" name="Picture 4" descr="chernaya-kurica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3751263" cy="4895850"/>
          </a:xfrm>
          <a:prstGeom prst="rect">
            <a:avLst/>
          </a:prstGeom>
          <a:noFill/>
        </p:spPr>
      </p:pic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4211638" y="2420938"/>
            <a:ext cx="4752975" cy="3671887"/>
          </a:xfrm>
          <a:prstGeom prst="vertic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00FF"/>
                </a:solidFill>
              </a:rPr>
              <a:t>Чем отличается </a:t>
            </a:r>
          </a:p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00FF"/>
                </a:solidFill>
              </a:rPr>
              <a:t>литературная сказка </a:t>
            </a:r>
          </a:p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00FF"/>
                </a:solidFill>
              </a:rPr>
              <a:t>от народной? </a:t>
            </a:r>
          </a:p>
          <a:p>
            <a:pPr algn="ctr"/>
            <a:endParaRPr lang="ru-RU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692150"/>
            <a:ext cx="2828925" cy="4679950"/>
          </a:xfrm>
          <a:prstGeom prst="rect">
            <a:avLst/>
          </a:prstGeom>
          <a:noFill/>
        </p:spPr>
      </p:pic>
      <p:sp>
        <p:nvSpPr>
          <p:cNvPr id="27653" name="AutoShape 5"/>
          <p:cNvSpPr>
            <a:spLocks noChangeArrowheads="1"/>
          </p:cNvSpPr>
          <p:nvPr/>
        </p:nvSpPr>
        <p:spPr bwMode="auto">
          <a:xfrm>
            <a:off x="179388" y="333375"/>
            <a:ext cx="4897437" cy="5616575"/>
          </a:xfrm>
          <a:prstGeom prst="vertic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ru-RU" sz="2400" b="1">
              <a:solidFill>
                <a:srgbClr val="0000FF"/>
              </a:solidFill>
            </a:endParaRP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Каковы были быт и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нравы 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  частного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  петербургского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  пансиона,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  в котором обучался</a:t>
            </a:r>
          </a:p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  Алеша?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ru-RU" sz="2400" b="1">
              <a:solidFill>
                <a:srgbClr val="0000FF"/>
              </a:solidFill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sz="2400">
                <a:solidFill>
                  <a:srgbClr val="0000FF"/>
                </a:solidFill>
              </a:rPr>
              <a:t> (словесное </a:t>
            </a:r>
          </a:p>
          <a:p>
            <a:pPr>
              <a:spcBef>
                <a:spcPct val="20000"/>
              </a:spcBef>
            </a:pPr>
            <a:r>
              <a:rPr lang="ru-RU" sz="2400">
                <a:solidFill>
                  <a:srgbClr val="0000FF"/>
                </a:solidFill>
              </a:rPr>
              <a:t>   рисование 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sz="2400">
                <a:solidFill>
                  <a:srgbClr val="0000FF"/>
                </a:solidFill>
              </a:rPr>
              <a:t> или пересказ текста) </a:t>
            </a:r>
          </a:p>
          <a:p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bi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125538"/>
            <a:ext cx="3216275" cy="4970462"/>
          </a:xfrm>
          <a:noFill/>
          <a:ln/>
        </p:spPr>
      </p:pic>
      <p:sp>
        <p:nvSpPr>
          <p:cNvPr id="28677" name="AutoShape 5"/>
          <p:cNvSpPr>
            <a:spLocks noChangeArrowheads="1"/>
          </p:cNvSpPr>
          <p:nvPr/>
        </p:nvSpPr>
        <p:spPr bwMode="auto">
          <a:xfrm>
            <a:off x="4211638" y="1052513"/>
            <a:ext cx="4932362" cy="3816350"/>
          </a:xfrm>
          <a:prstGeom prst="vertic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>
                <a:solidFill>
                  <a:srgbClr val="0000FF"/>
                </a:solidFill>
              </a:rPr>
              <a:t>Каким вы 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представляете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 подземное царство,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 куда он попал?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msoyz490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1557338"/>
            <a:ext cx="3810000" cy="3873500"/>
          </a:xfrm>
          <a:prstGeom prst="rect">
            <a:avLst/>
          </a:prstGeom>
          <a:noFill/>
        </p:spPr>
      </p:pic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323850" y="1268413"/>
            <a:ext cx="4752975" cy="4895850"/>
          </a:xfrm>
          <a:prstGeom prst="vertic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rgbClr val="0000FF"/>
                </a:solidFill>
              </a:rPr>
              <a:t>«Конопляное семечко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освободило Алешу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от труда, не надо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было учить уроки. </a:t>
            </a:r>
          </a:p>
          <a:p>
            <a:pPr algn="ctr"/>
            <a:endParaRPr lang="ru-RU" sz="2400" b="1">
              <a:solidFill>
                <a:srgbClr val="0000FF"/>
              </a:solidFill>
            </a:endParaRP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Заманчиво, 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не правда ли?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Но хорошо ли?»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179388" y="620713"/>
            <a:ext cx="4895850" cy="5256212"/>
          </a:xfrm>
          <a:prstGeom prst="verticalScroll">
            <a:avLst>
              <a:gd name="adj" fmla="val 12500"/>
            </a:avLst>
          </a:prstGeom>
          <a:solidFill>
            <a:srgbClr val="CC66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>
                <a:solidFill>
                  <a:srgbClr val="0000FF"/>
                </a:solidFill>
              </a:rPr>
              <a:t>Каким был 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Алеша до того, как 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он получил 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конопляное семечко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 и каким он стал, </a:t>
            </a:r>
          </a:p>
          <a:p>
            <a:pPr algn="ctr"/>
            <a:r>
              <a:rPr lang="ru-RU" sz="2800" b="1">
                <a:solidFill>
                  <a:srgbClr val="0000FF"/>
                </a:solidFill>
              </a:rPr>
              <a:t>когда его получил</a:t>
            </a:r>
            <a:r>
              <a:rPr lang="ru-RU" sz="2800">
                <a:solidFill>
                  <a:srgbClr val="0000FF"/>
                </a:solidFill>
              </a:rPr>
              <a:t>. </a:t>
            </a:r>
          </a:p>
        </p:txBody>
      </p:sp>
      <p:pic>
        <p:nvPicPr>
          <p:cNvPr id="29701" name="Picture 5" descr="thumb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33375"/>
            <a:ext cx="3598862" cy="4464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8229600" cy="4310062"/>
          </a:xfrm>
          <a:solidFill>
            <a:srgbClr val="CC66FF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b="1">
                <a:solidFill>
                  <a:srgbClr val="0000FF"/>
                </a:solidFill>
              </a:rPr>
              <a:t>Праздность испортила Алешу, был миленький мальчик, а стал таким дурным, гордым и непослушным.</a:t>
            </a:r>
          </a:p>
          <a:p>
            <a:pPr>
              <a:lnSpc>
                <a:spcPct val="80000"/>
              </a:lnSpc>
            </a:pPr>
            <a:r>
              <a:rPr lang="ru-RU" sz="2800" b="1">
                <a:solidFill>
                  <a:srgbClr val="0000FF"/>
                </a:solidFill>
              </a:rPr>
              <a:t> Сначала учился хорошо, а потом вовсе не учился. </a:t>
            </a:r>
          </a:p>
          <a:p>
            <a:pPr>
              <a:lnSpc>
                <a:spcPct val="80000"/>
              </a:lnSpc>
            </a:pPr>
            <a:r>
              <a:rPr lang="ru-RU" sz="2800" b="1">
                <a:solidFill>
                  <a:srgbClr val="0000FF"/>
                </a:solidFill>
              </a:rPr>
              <a:t>Сначала его любили, а потом менее стали любить, он становился день ото дня все хуже и хуже, внутренний голос предупреждает его «что его любить никто не будет» и он будет «самое несчастное дитя».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539750" y="188913"/>
            <a:ext cx="3240088" cy="1520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C66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Вывод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nimBg="1"/>
      <p:bldP spid="307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476250"/>
            <a:ext cx="4392612" cy="6121400"/>
          </a:xfrm>
          <a:solidFill>
            <a:srgbClr val="CC66FF"/>
          </a:solidFill>
        </p:spPr>
        <p:txBody>
          <a:bodyPr/>
          <a:lstStyle/>
          <a:p>
            <a:r>
              <a:rPr lang="ru-RU">
                <a:solidFill>
                  <a:srgbClr val="0000FF"/>
                </a:solidFill>
              </a:rPr>
              <a:t>«Ты ветрен и никогда не слушаешься с первого слова, а это нехорошо».</a:t>
            </a:r>
          </a:p>
          <a:p>
            <a:r>
              <a:rPr lang="ru-RU">
                <a:solidFill>
                  <a:srgbClr val="0000FF"/>
                </a:solidFill>
              </a:rPr>
              <a:t>«Алеша, к теперешним худым свойствам твоим не прибавить еще худшее -неблагодарность».  </a:t>
            </a:r>
          </a:p>
        </p:txBody>
      </p:sp>
      <p:pic>
        <p:nvPicPr>
          <p:cNvPr id="25604" name="Picture 4" descr="6880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133600"/>
            <a:ext cx="3022600" cy="3498850"/>
          </a:xfrm>
          <a:prstGeom prst="rect">
            <a:avLst/>
          </a:prstGeom>
          <a:noFill/>
        </p:spPr>
      </p:pic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395288" y="549275"/>
            <a:ext cx="3529012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Советы Чернушки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6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nimBg="1"/>
      <p:bldP spid="2560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35375" y="2133600"/>
            <a:ext cx="5257800" cy="4464050"/>
          </a:xfrm>
          <a:solidFill>
            <a:srgbClr val="CC66FF"/>
          </a:solidFill>
        </p:spPr>
        <p:txBody>
          <a:bodyPr/>
          <a:lstStyle/>
          <a:p>
            <a:r>
              <a:rPr lang="ru-RU" sz="2800">
                <a:solidFill>
                  <a:srgbClr val="0000FF"/>
                </a:solidFill>
              </a:rPr>
              <a:t>Нельзя ставить себя выше других людей, даже если ты много знаешь и умеешь.</a:t>
            </a:r>
          </a:p>
          <a:p>
            <a:r>
              <a:rPr lang="ru-RU" sz="2800">
                <a:solidFill>
                  <a:srgbClr val="0000FF"/>
                </a:solidFill>
              </a:rPr>
              <a:t>Надо развивать в себе скромность, трудолюбие, прилежание, чувство долга, честность, уважение к людям, доброту.</a:t>
            </a:r>
          </a:p>
          <a:p>
            <a:r>
              <a:rPr lang="ru-RU" sz="2800">
                <a:solidFill>
                  <a:srgbClr val="0000FF"/>
                </a:solidFill>
              </a:rPr>
              <a:t>Надо быть строгим к себе. </a:t>
            </a:r>
          </a:p>
        </p:txBody>
      </p:sp>
      <p:pic>
        <p:nvPicPr>
          <p:cNvPr id="26628" name="Picture 4" descr="p1195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628775"/>
            <a:ext cx="2492375" cy="3887788"/>
          </a:xfrm>
          <a:prstGeom prst="rect">
            <a:avLst/>
          </a:prstGeom>
          <a:noFill/>
        </p:spPr>
      </p:pic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5364163" y="404813"/>
            <a:ext cx="252095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Слова чести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nimBg="1"/>
      <p:bldP spid="266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5863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2255838" cy="3455987"/>
          </a:xfrm>
          <a:prstGeom prst="rect">
            <a:avLst/>
          </a:prstGeom>
          <a:noFill/>
        </p:spPr>
      </p:pic>
      <p:sp>
        <p:nvSpPr>
          <p:cNvPr id="10246" name="WordArt 6"/>
          <p:cNvSpPr>
            <a:spLocks noChangeArrowheads="1" noChangeShapeType="1" noTextEdit="1"/>
          </p:cNvSpPr>
          <p:nvPr/>
        </p:nvSpPr>
        <p:spPr bwMode="auto">
          <a:xfrm>
            <a:off x="611188" y="5445125"/>
            <a:ext cx="8208962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9933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Как автор относится  к  А л е ш е ?</a:t>
            </a:r>
          </a:p>
        </p:txBody>
      </p:sp>
      <p:pic>
        <p:nvPicPr>
          <p:cNvPr id="10248" name="Picture 8" descr="35064-326195-19-obl-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4850" y="188913"/>
            <a:ext cx="4356100" cy="4895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 над героем</a:t>
            </a:r>
            <a:endParaRPr lang="ru-RU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В нашем литературном суде слушается дело героя повести «Черная курица» Алеше. Назначим прокурора, адвоката, свидетелей и присяжных…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933056"/>
            <a:ext cx="3670610" cy="264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220081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Вопросы, вынесенные на суд</a:t>
            </a:r>
            <a:endParaRPr lang="ru-RU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9269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Виноват ли Леша в том, что жителям подземного царства пришлось уйти?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Виноват ли он в том, что хвастался?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Можно ли простить Алешу?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Как бы вы поступили на его месте?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365104"/>
            <a:ext cx="3260214" cy="237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4019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507413" cy="6178550"/>
          </a:xfrm>
          <a:solidFill>
            <a:srgbClr val="CC66FF"/>
          </a:solidFill>
          <a:ln w="76200">
            <a:pattFill prst="lgCheck">
              <a:fgClr>
                <a:schemeClr val="tx1"/>
              </a:fgClr>
              <a:bgClr>
                <a:srgbClr val="FFFFFF"/>
              </a:bgClr>
            </a:pattFill>
          </a:ln>
        </p:spPr>
        <p:txBody>
          <a:bodyPr/>
          <a:lstStyle/>
          <a:p>
            <a:r>
              <a:rPr lang="ru-RU" sz="4000" b="1">
                <a:solidFill>
                  <a:srgbClr val="990000"/>
                </a:solidFill>
              </a:rPr>
              <a:t>«Не полагай..., что так легко избавиться от пороков, когда они уже взяли над нами верх. </a:t>
            </a:r>
            <a:br>
              <a:rPr lang="ru-RU" sz="4000" b="1">
                <a:solidFill>
                  <a:srgbClr val="990000"/>
                </a:solidFill>
              </a:rPr>
            </a:br>
            <a:r>
              <a:rPr lang="ru-RU" sz="4000" b="1">
                <a:solidFill>
                  <a:srgbClr val="990000"/>
                </a:solidFill>
              </a:rPr>
              <a:t>Пороки обыкновенно входят в дверь, а выходят в щелочку, и потому, если хочешь исправиться, то должен беспрестанно и строго смотреть за собою…»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1400" y="0"/>
            <a:ext cx="429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94275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0438"/>
            <a:ext cx="29718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841</Words>
  <Application>Microsoft Office PowerPoint</Application>
  <PresentationFormat>Экран (4:3)</PresentationFormat>
  <Paragraphs>81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История создания повести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Ребята, вопросы!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Суд над героем</vt:lpstr>
      <vt:lpstr>Вопросы, вынесенные на суд</vt:lpstr>
      <vt:lpstr>«Не полагай..., что так легко избавиться от пороков, когда они уже взяли над нами верх.  Пороки обыкновенно входят в дверь, а выходят в щелочку, и потому, если хочешь исправиться, то должен беспрестанно и строго смотреть за собою…» </vt:lpstr>
      <vt:lpstr>Презентация PowerPoint</vt:lpstr>
    </vt:vector>
  </TitlesOfParts>
  <Company>F1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****</dc:creator>
  <cp:lastModifiedBy>AW</cp:lastModifiedBy>
  <cp:revision>104</cp:revision>
  <dcterms:created xsi:type="dcterms:W3CDTF">2009-11-15T13:19:22Z</dcterms:created>
  <dcterms:modified xsi:type="dcterms:W3CDTF">2020-04-14T09:05:37Z</dcterms:modified>
</cp:coreProperties>
</file>