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67" r:id="rId3"/>
    <p:sldId id="257" r:id="rId4"/>
    <p:sldId id="258" r:id="rId5"/>
    <p:sldId id="259" r:id="rId6"/>
    <p:sldId id="269" r:id="rId7"/>
    <p:sldId id="268" r:id="rId8"/>
    <p:sldId id="260" r:id="rId9"/>
    <p:sldId id="261" r:id="rId10"/>
    <p:sldId id="263" r:id="rId11"/>
    <p:sldId id="262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566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0B650ED-85E6-491F-B4D2-247C8FF1C314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61760DE3-1949-4EEC-9ADE-7D6C84B41E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2 слай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-34395" y="0"/>
            <a:ext cx="9178395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63688" y="188640"/>
            <a:ext cx="6174432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Психологические аспекты   суицида</a:t>
            </a:r>
            <a:endParaRPr lang="ru-RU" sz="3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260648"/>
            <a:ext cx="468052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 dirty="0">
                <a:solidFill>
                  <a:srgbClr val="002060"/>
                </a:solidFill>
              </a:rPr>
              <a:t>Демонстративный суицид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61048"/>
            <a:ext cx="3762174" cy="2794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трелка вправо 5"/>
          <p:cNvSpPr/>
          <p:nvPr/>
        </p:nvSpPr>
        <p:spPr>
          <a:xfrm>
            <a:off x="395536" y="3861048"/>
            <a:ext cx="4824536" cy="2996952"/>
          </a:xfrm>
          <a:prstGeom prst="rightArrow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43137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rgbClr val="002060"/>
                </a:solidFill>
              </a:rPr>
              <a:t>Способы -</a:t>
            </a:r>
            <a:r>
              <a:rPr lang="ru-RU" dirty="0">
                <a:solidFill>
                  <a:srgbClr val="002060"/>
                </a:solidFill>
              </a:rPr>
              <a:t>порезы вен, отравления неядовитыми лекарствами, изображение повешения.</a:t>
            </a:r>
            <a:r>
              <a:rPr lang="ru-RU" i="1" dirty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395536" y="1988840"/>
            <a:ext cx="8280920" cy="2664296"/>
          </a:xfrm>
          <a:prstGeom prst="rightArrow">
            <a:avLst/>
          </a:prstGeom>
          <a:effectLst>
            <a:outerShdw blurRad="50800" dist="38100" dir="5400000" rotWithShape="0">
              <a:srgbClr val="000000">
                <a:alpha val="43137"/>
              </a:srgbClr>
            </a:outerShdw>
            <a:softEdge rad="1270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rgbClr val="002060"/>
                </a:solidFill>
              </a:rPr>
              <a:t>Цель-</a:t>
            </a:r>
            <a:r>
              <a:rPr lang="ru-RU" sz="2400" dirty="0">
                <a:solidFill>
                  <a:srgbClr val="002060"/>
                </a:solidFill>
              </a:rPr>
              <a:t> напугать окружающих, заставить их задуматься над проблемами подростка, «осознать» свое несправедливое отношение к нему. </a:t>
            </a:r>
          </a:p>
          <a:p>
            <a:pPr algn="ctr"/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0" y="0"/>
            <a:ext cx="9540552" cy="3240360"/>
          </a:xfrm>
          <a:prstGeom prst="rightArrow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43137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rgbClr val="002060"/>
                </a:solidFill>
              </a:rPr>
              <a:t>В основе </a:t>
            </a:r>
            <a:r>
              <a:rPr lang="ru-RU" u="sng" dirty="0">
                <a:solidFill>
                  <a:srgbClr val="002060"/>
                </a:solidFill>
              </a:rPr>
              <a:t>- </a:t>
            </a:r>
            <a:r>
              <a:rPr lang="ru-RU" sz="2400" dirty="0">
                <a:solidFill>
                  <a:srgbClr val="002060"/>
                </a:solidFill>
              </a:rPr>
              <a:t>стремление подростка обратить внимание на себя и свои проблемы, показать как ему трудно справляться в жизненными ситуациями.</a:t>
            </a:r>
          </a:p>
          <a:p>
            <a:pPr algn="ctr"/>
            <a:r>
              <a:rPr lang="ru-RU" sz="2400" dirty="0">
                <a:solidFill>
                  <a:srgbClr val="002060"/>
                </a:solidFill>
              </a:rPr>
              <a:t> Это своего рода просьба о помощи. 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370" y="4005064"/>
            <a:ext cx="3796102" cy="2852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трелка вправо 4"/>
          <p:cNvSpPr/>
          <p:nvPr/>
        </p:nvSpPr>
        <p:spPr>
          <a:xfrm>
            <a:off x="0" y="3789040"/>
            <a:ext cx="5544616" cy="3411760"/>
          </a:xfrm>
          <a:prstGeom prst="rightArrow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rgbClr val="002060"/>
                </a:solidFill>
              </a:rPr>
              <a:t>Способы </a:t>
            </a:r>
            <a:r>
              <a:rPr lang="ru-RU" sz="2000" b="1" u="sng" dirty="0">
                <a:solidFill>
                  <a:srgbClr val="002060"/>
                </a:solidFill>
              </a:rPr>
              <a:t>- </a:t>
            </a:r>
            <a:r>
              <a:rPr lang="ru-RU" sz="2000" dirty="0">
                <a:solidFill>
                  <a:srgbClr val="002060"/>
                </a:solidFill>
              </a:rPr>
              <a:t>попытки повешения, отравления токсичными и сильнодействующими препаратами.</a:t>
            </a:r>
            <a:r>
              <a:rPr lang="ru-RU" sz="2000" i="1" dirty="0">
                <a:solidFill>
                  <a:srgbClr val="002060"/>
                </a:solidFill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  <a:p>
            <a:pPr algn="ctr"/>
            <a:endParaRPr lang="ru-RU" sz="2000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0" y="1628800"/>
            <a:ext cx="9684568" cy="3528392"/>
          </a:xfrm>
          <a:prstGeom prst="rightArrow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  <a:softEdge rad="317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rgbClr val="002060"/>
                </a:solidFill>
              </a:rPr>
              <a:t>Цель- </a:t>
            </a:r>
            <a:r>
              <a:rPr lang="ru-RU" sz="2800" dirty="0">
                <a:solidFill>
                  <a:srgbClr val="002060"/>
                </a:solidFill>
              </a:rPr>
              <a:t>затмить реальное восприятие действительности.</a:t>
            </a:r>
          </a:p>
          <a:p>
            <a:pPr algn="ctr"/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467544" y="188640"/>
            <a:ext cx="8892480" cy="3384376"/>
          </a:xfrm>
          <a:prstGeom prst="rightArrow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  <a:softEdge rad="1270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rgbClr val="002060"/>
                </a:solidFill>
              </a:rPr>
              <a:t>В основе </a:t>
            </a:r>
            <a:r>
              <a:rPr lang="ru-RU" dirty="0">
                <a:solidFill>
                  <a:srgbClr val="002060"/>
                </a:solidFill>
              </a:rPr>
              <a:t>– </a:t>
            </a:r>
            <a:r>
              <a:rPr lang="ru-RU" sz="2400" dirty="0">
                <a:solidFill>
                  <a:srgbClr val="002060"/>
                </a:solidFill>
              </a:rPr>
              <a:t>как правило, яркие негативные  эмоции- обида, гнев, перенесенные подростком. Действия импульсивные, не имеющие четкого плана.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9512" y="188640"/>
            <a:ext cx="5904656" cy="914400"/>
          </a:xfrm>
          <a:prstGeom prst="round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outerShdw blurRad="65500" dist="381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>
                <a:solidFill>
                  <a:srgbClr val="002060"/>
                </a:solidFill>
              </a:rPr>
              <a:t>Аффективный суицид</a:t>
            </a:r>
            <a:endParaRPr lang="ru-RU" sz="2800" b="1" dirty="0">
              <a:solidFill>
                <a:srgbClr val="002060"/>
              </a:solidFill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132370194224184169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717032"/>
            <a:ext cx="3893162" cy="2928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251520" y="-243408"/>
            <a:ext cx="6840760" cy="1512168"/>
          </a:xfrm>
          <a:prstGeom prst="rightArrow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i="1" dirty="0">
                <a:solidFill>
                  <a:srgbClr val="002060"/>
                </a:solidFill>
              </a:rPr>
              <a:t>Истинный суицид </a:t>
            </a:r>
            <a:endParaRPr lang="ru-RU" sz="3600" b="1" dirty="0">
              <a:solidFill>
                <a:srgbClr val="00206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0" y="3068960"/>
            <a:ext cx="6156176" cy="4536504"/>
          </a:xfrm>
          <a:prstGeom prst="rightArrow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43137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u="sng" dirty="0">
                <a:solidFill>
                  <a:srgbClr val="002060"/>
                </a:solidFill>
              </a:rPr>
              <a:t>Способы - </a:t>
            </a:r>
            <a:r>
              <a:rPr lang="ru-RU" sz="2000" b="1" dirty="0">
                <a:solidFill>
                  <a:srgbClr val="002060"/>
                </a:solidFill>
              </a:rPr>
              <a:t>повешение или спрыгивание с высоты.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Поскольку действия являются продуманными, такие суицидальные попытки чаще заканчиваются смертью.</a:t>
            </a:r>
          </a:p>
          <a:p>
            <a:pPr algn="ctr"/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395536" y="260648"/>
            <a:ext cx="9289032" cy="4032448"/>
          </a:xfrm>
          <a:prstGeom prst="rightArrow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43137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rgbClr val="002060"/>
                </a:solidFill>
              </a:rPr>
              <a:t>В основе </a:t>
            </a:r>
            <a:r>
              <a:rPr lang="ru-RU" b="1" dirty="0">
                <a:solidFill>
                  <a:srgbClr val="002060"/>
                </a:solidFill>
              </a:rPr>
              <a:t>–</a:t>
            </a:r>
            <a:r>
              <a:rPr lang="ru-RU" sz="2400" b="1" dirty="0">
                <a:solidFill>
                  <a:srgbClr val="002060"/>
                </a:solidFill>
              </a:rPr>
              <a:t>продуманный план действий.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 Подросток готовится к совершению суицидального действия, оставляет записки, адресованные родственникам и друзьям, в которых прощается со всеми и объясняет причины своих действий. 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выход всегда есть.jpg"/>
          <p:cNvPicPr>
            <a:picLocks noChangeAspect="1"/>
          </p:cNvPicPr>
          <p:nvPr/>
        </p:nvPicPr>
        <p:blipFill>
          <a:blip r:embed="rId2" cstate="print"/>
          <a:srcRect l="16746" t="9348" r="21485" b="9644"/>
          <a:stretch>
            <a:fillRect/>
          </a:stretch>
        </p:blipFill>
        <p:spPr bwMode="auto">
          <a:xfrm>
            <a:off x="0" y="1025352"/>
            <a:ext cx="8920520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763688" y="119675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5" name="Пятиугольник 4"/>
          <p:cNvSpPr/>
          <p:nvPr/>
        </p:nvSpPr>
        <p:spPr>
          <a:xfrm>
            <a:off x="611560" y="0"/>
            <a:ext cx="7344816" cy="95334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</a:rPr>
              <a:t>Факторы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детского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подросткового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суицида</a:t>
            </a:r>
            <a:endParaRPr lang="ru-RU" sz="2800" dirty="0">
              <a:solidFill>
                <a:schemeClr val="bg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704856" cy="105003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1. Неблагоприятная семейная обстановка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2. Психологическая неадекватность воспитания.</a:t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idx="2"/>
          </p:nvPr>
        </p:nvSpPr>
        <p:spPr>
          <a:xfrm>
            <a:off x="539552" y="2276872"/>
            <a:ext cx="7848872" cy="14401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l"/>
            <a:r>
              <a:rPr lang="ru-RU" sz="1800" b="1" dirty="0"/>
              <a:t>3. Несчастная любовь, одиночество.</a:t>
            </a:r>
          </a:p>
          <a:p>
            <a:pPr algn="l"/>
            <a:r>
              <a:rPr lang="ru-RU" sz="1800" b="1" dirty="0"/>
              <a:t>4. Трудно протекающий пубертата.</a:t>
            </a:r>
          </a:p>
          <a:p>
            <a:pPr algn="l"/>
            <a:r>
              <a:rPr lang="ru-RU" sz="1800" b="1" dirty="0"/>
              <a:t>4. Страх перед будущим.</a:t>
            </a:r>
          </a:p>
          <a:p>
            <a:pPr algn="l"/>
            <a:r>
              <a:rPr lang="ru-RU" sz="1800" b="1" dirty="0"/>
              <a:t>5. Потеря смысла жизни.</a:t>
            </a:r>
          </a:p>
          <a:p>
            <a:pPr algn="l"/>
            <a:r>
              <a:rPr lang="ru-RU" sz="1800" b="1" dirty="0"/>
              <a:t>6. Воздействие искусства.  Подражание кумирам. </a:t>
            </a:r>
          </a:p>
          <a:p>
            <a:pPr algn="ctr"/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611560" y="3933056"/>
            <a:ext cx="7272808" cy="244827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dirty="0"/>
              <a:t>7. Школьные проблемы</a:t>
            </a:r>
          </a:p>
          <a:p>
            <a:pPr algn="ctr">
              <a:buNone/>
            </a:pPr>
            <a:r>
              <a:rPr lang="ru-RU" dirty="0"/>
              <a:t>8. Прессинг успеха</a:t>
            </a:r>
          </a:p>
          <a:p>
            <a:pPr algn="ctr">
              <a:buNone/>
            </a:pP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5301208"/>
            <a:ext cx="7920880" cy="95410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9. Личностная  импульсивность как черта </a:t>
            </a:r>
            <a:r>
              <a:rPr lang="ru-RU" sz="2800" b="1" dirty="0" err="1">
                <a:solidFill>
                  <a:srgbClr val="002060"/>
                </a:solidFill>
              </a:rPr>
              <a:t>суицидента</a:t>
            </a:r>
            <a:r>
              <a:rPr lang="ru-RU" sz="2800" b="1" dirty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build="p" animBg="1"/>
      <p:bldP spid="9" grpId="0" build="p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354" y="188640"/>
            <a:ext cx="8549110" cy="108012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700" dirty="0">
                <a:effectLst/>
              </a:rPr>
              <a:t>Риску суицида подвержены дети и подростки с определенными психологическими особенностями</a:t>
            </a:r>
            <a:r>
              <a:rPr lang="ru-RU" dirty="0">
                <a:effectLst/>
              </a:rPr>
              <a:t>: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827584" y="1268760"/>
            <a:ext cx="8067472" cy="216024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28600" y="1686744"/>
            <a:ext cx="8666456" cy="5054624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эмоционально чувствительные, ранимые; </a:t>
            </a:r>
          </a:p>
          <a:p>
            <a:endParaRPr lang="ru-RU" b="1" dirty="0"/>
          </a:p>
          <a:p>
            <a:r>
              <a:rPr lang="ru-RU" b="1" dirty="0"/>
              <a:t>настойчивые в трудных ситуациях и одновременно неспособные к компромиссам; </a:t>
            </a:r>
          </a:p>
          <a:p>
            <a:endParaRPr lang="ru-RU" b="1" dirty="0"/>
          </a:p>
          <a:p>
            <a:r>
              <a:rPr lang="ru-RU" b="1" dirty="0"/>
              <a:t>негибкие в общении (их способы взаимодействия с окружающими достаточно однотипны и прямолинейны); </a:t>
            </a:r>
          </a:p>
          <a:p>
            <a:endParaRPr lang="ru-RU" b="1" dirty="0"/>
          </a:p>
          <a:p>
            <a:r>
              <a:rPr lang="ru-RU" b="1" dirty="0"/>
              <a:t>склонные к импульсивным, эмоциональным, необдуманным поступкам; </a:t>
            </a:r>
          </a:p>
          <a:p>
            <a:endParaRPr lang="ru-RU" b="1" dirty="0"/>
          </a:p>
          <a:p>
            <a:r>
              <a:rPr lang="ru-RU" b="1" dirty="0"/>
              <a:t>склонные к сосредоточенности на эмоциональной проблеме и к формированию сверх значимого отношения; </a:t>
            </a:r>
          </a:p>
          <a:p>
            <a:endParaRPr lang="ru-RU" b="1" dirty="0"/>
          </a:p>
          <a:p>
            <a:r>
              <a:rPr lang="ru-RU" b="1" dirty="0"/>
              <a:t>пессимистичные; </a:t>
            </a:r>
          </a:p>
          <a:p>
            <a:endParaRPr lang="ru-RU" b="1" dirty="0"/>
          </a:p>
          <a:p>
            <a:r>
              <a:rPr lang="ru-RU" b="1" dirty="0"/>
              <a:t>замкнутые, имеющие ограниченный круг общения.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5538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772817"/>
            <a:ext cx="8064896" cy="44012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400" b="1" dirty="0"/>
              <a:t>Подростки, имеющие предыдущую (незаконченную) попытку суицида (</a:t>
            </a:r>
            <a:r>
              <a:rPr lang="ru-RU" sz="2400" b="1" dirty="0" err="1"/>
              <a:t>парасуицид</a:t>
            </a:r>
            <a:r>
              <a:rPr lang="ru-RU" sz="2400" b="1" dirty="0"/>
              <a:t>).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/>
              <a:t>Подростки, демонстрирующие суицидальные угрозы, прямые или завуалированные.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/>
              <a:t>Подростки, имеющие тенденции к самоповреждению (</a:t>
            </a:r>
            <a:r>
              <a:rPr lang="ru-RU" sz="2400" b="1" dirty="0" err="1"/>
              <a:t>аутоагрессию</a:t>
            </a:r>
            <a:r>
              <a:rPr lang="ru-RU" sz="2400" b="1" dirty="0"/>
              <a:t>).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/>
              <a:t>Подростки, у которых в роду было суицидальное поведение и суициды. 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/>
              <a:t>Подростки употребляющие ПАВ.</a:t>
            </a:r>
          </a:p>
          <a:p>
            <a:endParaRPr lang="ru-RU" sz="2400" b="1" dirty="0"/>
          </a:p>
          <a:p>
            <a:pPr>
              <a:buFont typeface="Wingdings" pitchFamily="2" charset="2"/>
              <a:buChar char="q"/>
            </a:pPr>
            <a:endParaRPr lang="ru-RU" sz="2400" b="1" dirty="0"/>
          </a:p>
          <a:p>
            <a:endParaRPr lang="ru-RU" sz="1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332656"/>
            <a:ext cx="8568952" cy="11304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Группа риска среди детей подросткового возраста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11960" y="404664"/>
            <a:ext cx="4104456" cy="584775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43137"/>
              </a:srgbClr>
            </a:outerShdw>
            <a:softEdge rad="127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Признаки  </a:t>
            </a: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916832"/>
            <a:ext cx="5386179" cy="3264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692696"/>
            <a:ext cx="4680520" cy="35095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lum bright="20000" contrast="-10000"/>
          </a:blip>
          <a:srcRect/>
          <a:stretch>
            <a:fillRect/>
          </a:stretch>
        </p:blipFill>
        <p:spPr bwMode="auto">
          <a:xfrm>
            <a:off x="467544" y="3817768"/>
            <a:ext cx="3960440" cy="3040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Выноска-облако 7"/>
          <p:cNvSpPr/>
          <p:nvPr/>
        </p:nvSpPr>
        <p:spPr>
          <a:xfrm>
            <a:off x="1259632" y="1052736"/>
            <a:ext cx="4104456" cy="1224136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Словесные</a:t>
            </a:r>
          </a:p>
        </p:txBody>
      </p:sp>
      <p:sp>
        <p:nvSpPr>
          <p:cNvPr id="10" name="Выноска-облако 9"/>
          <p:cNvSpPr/>
          <p:nvPr/>
        </p:nvSpPr>
        <p:spPr>
          <a:xfrm>
            <a:off x="5148064" y="1340768"/>
            <a:ext cx="4392488" cy="1368152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Поведенческие</a:t>
            </a:r>
          </a:p>
        </p:txBody>
      </p:sp>
      <p:sp>
        <p:nvSpPr>
          <p:cNvPr id="11" name="Выноска-облако 10"/>
          <p:cNvSpPr/>
          <p:nvPr/>
        </p:nvSpPr>
        <p:spPr>
          <a:xfrm>
            <a:off x="3275856" y="4725144"/>
            <a:ext cx="4536504" cy="1512168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Ситуационные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войная стрелка влево/вправо 2"/>
          <p:cNvSpPr/>
          <p:nvPr/>
        </p:nvSpPr>
        <p:spPr>
          <a:xfrm>
            <a:off x="467544" y="0"/>
            <a:ext cx="8496944" cy="1484784"/>
          </a:xfrm>
          <a:prstGeom prst="left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/>
              <a:t>Словесные признаки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412776"/>
            <a:ext cx="8136904" cy="501675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400" b="1" dirty="0">
                <a:latin typeface="TruthCYR Regular" pitchFamily="50" charset="-52"/>
                <a:cs typeface="Times New Roman" pitchFamily="18" charset="0"/>
              </a:rPr>
              <a:t>открытые и прямые высказывания о принятом решении покончить с собой;</a:t>
            </a:r>
          </a:p>
          <a:p>
            <a:pPr marL="342900" indent="-342900"/>
            <a:r>
              <a:rPr lang="ru-RU" sz="1400" b="1" dirty="0">
                <a:latin typeface="TruthCYR Regular" pitchFamily="50" charset="-52"/>
                <a:cs typeface="Times New Roman" pitchFamily="18" charset="0"/>
              </a:rPr>
              <a:t>-»Я собираюсь покончить с собой»</a:t>
            </a:r>
          </a:p>
          <a:p>
            <a:pPr marL="342900" indent="-342900"/>
            <a:r>
              <a:rPr lang="ru-RU" sz="1400" b="1" dirty="0">
                <a:latin typeface="TruthCYR Regular" pitchFamily="50" charset="-52"/>
                <a:cs typeface="Times New Roman" pitchFamily="18" charset="0"/>
              </a:rPr>
              <a:t>-»Я не могу так больше жить» и </a:t>
            </a:r>
            <a:r>
              <a:rPr lang="ru-RU" sz="1400" b="1" dirty="0" err="1">
                <a:latin typeface="TruthCYR Regular" pitchFamily="50" charset="-52"/>
                <a:cs typeface="Times New Roman" pitchFamily="18" charset="0"/>
              </a:rPr>
              <a:t>т.п</a:t>
            </a:r>
            <a:endParaRPr lang="ru-RU" sz="2400" b="1" dirty="0">
              <a:latin typeface="TruthCYR Regular" pitchFamily="50" charset="-52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>
                <a:latin typeface="TruthCYR Regular" pitchFamily="50" charset="-52"/>
                <a:cs typeface="Times New Roman" pitchFamily="18" charset="0"/>
              </a:rPr>
              <a:t>косвенные намеки на совершение самоубийства;</a:t>
            </a:r>
          </a:p>
          <a:p>
            <a:pPr marL="342900" indent="-342900"/>
            <a:r>
              <a:rPr lang="ru-RU" sz="1400" b="1" dirty="0">
                <a:latin typeface="TruthCYR Regular" pitchFamily="50" charset="-52"/>
                <a:cs typeface="Times New Roman" pitchFamily="18" charset="0"/>
              </a:rPr>
              <a:t>-»Я больше не буду не для кого обузой»</a:t>
            </a:r>
          </a:p>
          <a:p>
            <a:pPr marL="342900" indent="-342900">
              <a:buFontTx/>
              <a:buChar char="-"/>
            </a:pPr>
            <a:r>
              <a:rPr lang="ru-RU" sz="1400" b="1" dirty="0">
                <a:latin typeface="TruthCYR Regular" pitchFamily="50" charset="-52"/>
                <a:cs typeface="Times New Roman" pitchFamily="18" charset="0"/>
              </a:rPr>
              <a:t>«Тебе больше не придется обо мне волноваться»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>
                <a:latin typeface="TruthCYR Regular" pitchFamily="50" charset="-52"/>
                <a:cs typeface="Times New Roman" pitchFamily="18" charset="0"/>
              </a:rPr>
              <a:t>нездоровый интерес к вопросам смерти, увлечение литературой по вопросам жизни и смерти, частые разговоры на эту тему;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sz="2400" b="1" dirty="0">
              <a:latin typeface="TruthCYR Regular" pitchFamily="50" charset="-52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>
                <a:latin typeface="TruthCYR Regular" pitchFamily="50" charset="-52"/>
                <a:cs typeface="Times New Roman" pitchFamily="18" charset="0"/>
              </a:rPr>
              <a:t>высказывание своих мыслей по поводу самоубийства в подчеркнуто легкой и шутливой форме.</a:t>
            </a:r>
          </a:p>
        </p:txBody>
      </p:sp>
      <p:pic>
        <p:nvPicPr>
          <p:cNvPr id="4" name="Рисунок 3" descr="состояние.jpg"/>
          <p:cNvPicPr>
            <a:picLocks noChangeAspect="1"/>
          </p:cNvPicPr>
          <p:nvPr/>
        </p:nvPicPr>
        <p:blipFill>
          <a:blip r:embed="rId2" cstate="print"/>
          <a:srcRect l="55687"/>
          <a:stretch>
            <a:fillRect/>
          </a:stretch>
        </p:blipFill>
        <p:spPr>
          <a:xfrm>
            <a:off x="7236296" y="1844824"/>
            <a:ext cx="1619672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суи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01268" y="5229200"/>
            <a:ext cx="1594295" cy="1560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340768"/>
            <a:ext cx="7632848" cy="3477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marL="420624" indent="-384048" algn="just">
              <a:buFont typeface="Wingdings 2"/>
              <a:buChar char=""/>
              <a:defRPr/>
            </a:pPr>
            <a:r>
              <a:rPr lang="ru-RU" sz="2000" b="1" dirty="0">
                <a:latin typeface="Segoe UI" pitchFamily="34" charset="0"/>
                <a:cs typeface="Segoe UI" pitchFamily="34" charset="0"/>
              </a:rPr>
              <a:t>безвозмездная раздача вещей, имеющих для человека высокую значимость;</a:t>
            </a:r>
          </a:p>
          <a:p>
            <a:pPr marL="420624" indent="-384048" algn="just">
              <a:buFont typeface="Wingdings 2"/>
              <a:buChar char=""/>
              <a:defRPr/>
            </a:pPr>
            <a:r>
              <a:rPr lang="ru-RU" sz="2000" b="1" dirty="0">
                <a:latin typeface="Segoe UI" pitchFamily="34" charset="0"/>
                <a:cs typeface="Segoe UI" pitchFamily="34" charset="0"/>
              </a:rPr>
              <a:t>налаживание отношений с непримиримыми врагами;</a:t>
            </a:r>
          </a:p>
          <a:p>
            <a:pPr marL="420624" indent="-384048" algn="just">
              <a:buFont typeface="Wingdings 2"/>
              <a:buChar char=""/>
              <a:defRPr/>
            </a:pPr>
            <a:r>
              <a:rPr lang="ru-RU" sz="2000" b="1" dirty="0">
                <a:latin typeface="Segoe UI" pitchFamily="34" charset="0"/>
                <a:cs typeface="Segoe UI" pitchFamily="34" charset="0"/>
              </a:rPr>
              <a:t>отсутствие желание ухаживать за собой, запущенный и неряшливый внешний вид;</a:t>
            </a:r>
          </a:p>
          <a:p>
            <a:pPr marL="420624" indent="-384048" algn="just">
              <a:buFont typeface="Wingdings 2"/>
              <a:buChar char=""/>
              <a:defRPr/>
            </a:pPr>
            <a:r>
              <a:rPr lang="ru-RU" sz="2000" b="1" dirty="0">
                <a:latin typeface="Segoe UI" pitchFamily="34" charset="0"/>
                <a:cs typeface="Segoe UI" pitchFamily="34" charset="0"/>
              </a:rPr>
              <a:t>пропуск школьных занятий, потеря интереса к привычным для ребенка увлечениям, хобби;</a:t>
            </a:r>
          </a:p>
          <a:p>
            <a:pPr marL="420624" indent="-384048" algn="just">
              <a:buFont typeface="Wingdings 2"/>
              <a:buChar char=""/>
              <a:defRPr/>
            </a:pPr>
            <a:r>
              <a:rPr lang="ru-RU" sz="2000" b="1" dirty="0">
                <a:latin typeface="Segoe UI" pitchFamily="34" charset="0"/>
                <a:cs typeface="Segoe UI" pitchFamily="34" charset="0"/>
              </a:rPr>
              <a:t>отстранение от друзей и семьи;</a:t>
            </a:r>
          </a:p>
          <a:p>
            <a:pPr marL="420624" indent="-384048" algn="just">
              <a:buFont typeface="Wingdings 2"/>
              <a:buChar char=""/>
              <a:defRPr/>
            </a:pPr>
            <a:r>
              <a:rPr lang="ru-RU" sz="2000" b="1" dirty="0">
                <a:latin typeface="Segoe UI" pitchFamily="34" charset="0"/>
                <a:cs typeface="Segoe UI" pitchFamily="34" charset="0"/>
              </a:rPr>
              <a:t>частое уединение, проявление замкнутости и угрюмости;</a:t>
            </a:r>
          </a:p>
          <a:p>
            <a:pPr marL="420624" indent="-384048" algn="just">
              <a:buFont typeface="Wingdings 2"/>
              <a:buChar char=""/>
              <a:defRPr/>
            </a:pPr>
            <a:r>
              <a:rPr lang="ru-RU" sz="2000" b="1" dirty="0">
                <a:latin typeface="Segoe UI" pitchFamily="34" charset="0"/>
                <a:cs typeface="Segoe UI" pitchFamily="34" charset="0"/>
              </a:rPr>
              <a:t>безразличие к окружающему миру.</a:t>
            </a: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539552" y="-171400"/>
            <a:ext cx="8352928" cy="1512168"/>
          </a:xfrm>
          <a:prstGeom prst="left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</a:rPr>
              <a:t>Поведенческие признаки</a:t>
            </a:r>
          </a:p>
        </p:txBody>
      </p:sp>
      <p:pic>
        <p:nvPicPr>
          <p:cNvPr id="4" name="Picture 6" descr="фото12"/>
          <p:cNvPicPr>
            <a:picLocks noChangeAspect="1" noChangeArrowheads="1"/>
          </p:cNvPicPr>
          <p:nvPr/>
        </p:nvPicPr>
        <p:blipFill>
          <a:blip r:embed="rId2" cstate="print"/>
          <a:srcRect l="5513" t="26510" r="25912" b="13576"/>
          <a:stretch>
            <a:fillRect/>
          </a:stretch>
        </p:blipFill>
        <p:spPr bwMode="auto">
          <a:xfrm>
            <a:off x="5724128" y="4365104"/>
            <a:ext cx="295232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фото 2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2483768" y="4725144"/>
            <a:ext cx="3143250" cy="2338388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539552" y="4941168"/>
            <a:ext cx="1800200" cy="1728192"/>
          </a:xfrm>
          <a:prstGeom prst="roundRect">
            <a:avLst>
              <a:gd name="adj" fmla="val 10000"/>
            </a:avLst>
          </a:prstGeom>
          <a:blipFill rotWithShape="1">
            <a:blip r:embed="rId4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ойная стрелка влево/вправо 3"/>
          <p:cNvSpPr/>
          <p:nvPr/>
        </p:nvSpPr>
        <p:spPr>
          <a:xfrm>
            <a:off x="683568" y="0"/>
            <a:ext cx="8280920" cy="1844824"/>
          </a:xfrm>
          <a:prstGeom prst="left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</a:rPr>
              <a:t>Ситуативные признаки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1484784"/>
            <a:ext cx="8064896" cy="445044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r>
              <a:rPr lang="ru-RU" b="1" dirty="0">
                <a:latin typeface="Times New Roman" pitchFamily="18" charset="0"/>
              </a:rPr>
              <a:t>Ребенок может решиться на самоубийство, если: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</a:pPr>
            <a:r>
              <a:rPr lang="ru-RU" sz="2800" b="1" dirty="0">
                <a:latin typeface="Times New Roman" pitchFamily="18" charset="0"/>
              </a:rPr>
              <a:t>социально изолирован, чувствует себя отверженным;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</a:pPr>
            <a:r>
              <a:rPr lang="ru-RU" sz="2800" b="1" dirty="0">
                <a:latin typeface="Times New Roman" pitchFamily="18" charset="0"/>
              </a:rPr>
              <a:t>живёт в нестабильном окружении;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</a:pPr>
            <a:r>
              <a:rPr lang="ru-RU" sz="2800" b="1" dirty="0">
                <a:latin typeface="Times New Roman" pitchFamily="18" charset="0"/>
              </a:rPr>
              <a:t>ощущает себя жертвой насилия;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</a:pPr>
            <a:r>
              <a:rPr lang="ru-RU" sz="2800" b="1" dirty="0">
                <a:latin typeface="Times New Roman" pitchFamily="18" charset="0"/>
              </a:rPr>
              <a:t>предпринимал раньше попытки самоубийства;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</a:pPr>
            <a:r>
              <a:rPr lang="ru-RU" sz="2800" b="1" dirty="0">
                <a:latin typeface="Times New Roman" pitchFamily="18" charset="0"/>
              </a:rPr>
              <a:t>имеет склонность к суициду вследствие того, что он совершился кем-то из друзей, знакомых или членов семьи;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</a:pPr>
            <a:r>
              <a:rPr lang="ru-RU" sz="2800" b="1" dirty="0">
                <a:latin typeface="Times New Roman" pitchFamily="18" charset="0"/>
              </a:rPr>
              <a:t>перенёс тяжёлую потерю ;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</a:pPr>
            <a:r>
              <a:rPr lang="ru-RU" sz="2800" b="1" dirty="0">
                <a:latin typeface="Times New Roman" pitchFamily="18" charset="0"/>
              </a:rPr>
              <a:t>слишком критически относится к себе;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v"/>
            </a:pPr>
            <a:r>
              <a:rPr lang="ru-RU" sz="2800" b="1" dirty="0">
                <a:latin typeface="Times New Roman" pitchFamily="18" charset="0"/>
              </a:rPr>
              <a:t>неудачный опыт первой влюбленности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 r="-897"/>
          <a:stretch>
            <a:fillRect/>
          </a:stretch>
        </p:blipFill>
        <p:spPr bwMode="auto">
          <a:xfrm>
            <a:off x="7056214" y="4437112"/>
            <a:ext cx="2087785" cy="2420888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36912"/>
            <a:ext cx="8424936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6513">
              <a:buFont typeface="Wingdings" pitchFamily="2" charset="2"/>
              <a:buChar char="ü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изменение внешнего вида, </a:t>
            </a:r>
          </a:p>
          <a:p>
            <a:pPr marL="36513">
              <a:buFont typeface="Wingdings" pitchFamily="2" charset="2"/>
              <a:buChar char="ü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самоизоляцию в урочной и внеклассной деятельности, ухудшение работоспособности, </a:t>
            </a:r>
          </a:p>
          <a:p>
            <a:pPr marL="36513">
              <a:buFont typeface="Wingdings" pitchFamily="2" charset="2"/>
              <a:buChar char="ü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небрежное отношение к свои школьным принадлежностям, частые прогулы, </a:t>
            </a:r>
          </a:p>
          <a:p>
            <a:pPr marL="36513">
              <a:buFont typeface="Wingdings" pitchFamily="2" charset="2"/>
              <a:buChar char="ü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резкие и необоснованные вспышки агрессии, </a:t>
            </a:r>
          </a:p>
          <a:p>
            <a:pPr marL="36513">
              <a:buFont typeface="Wingdings" pitchFamily="2" charset="2"/>
              <a:buChar char="ü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рисунки по теме смерти на последних страницах тетради,</a:t>
            </a:r>
          </a:p>
          <a:p>
            <a:pPr marL="36513">
              <a:buFont typeface="Wingdings" pitchFamily="2" charset="2"/>
              <a:buChar char="ü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тема одиночества , кризиса, утраты смысла в сочинениях на свободную тему и т.д.</a:t>
            </a: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683568" y="0"/>
            <a:ext cx="8208912" cy="256490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</a:rPr>
              <a:t>Что могут увидеть педагоги и родители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247</TotalTime>
  <Words>634</Words>
  <Application>Microsoft Office PowerPoint</Application>
  <PresentationFormat>Экран (4:3)</PresentationFormat>
  <Paragraphs>85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Cambria</vt:lpstr>
      <vt:lpstr>Rockwell</vt:lpstr>
      <vt:lpstr>Segoe UI</vt:lpstr>
      <vt:lpstr>Times New Roman</vt:lpstr>
      <vt:lpstr>TruthCYR Regular</vt:lpstr>
      <vt:lpstr>Wingdings</vt:lpstr>
      <vt:lpstr>Wingdings 2</vt:lpstr>
      <vt:lpstr>Литейная</vt:lpstr>
      <vt:lpstr>Презентация PowerPoint</vt:lpstr>
      <vt:lpstr>Презентация PowerPoint</vt:lpstr>
      <vt:lpstr>Презентация PowerPoint</vt:lpstr>
      <vt:lpstr>Презентация PowerPoint</vt:lpstr>
      <vt:lpstr>1. Неблагоприятная семейная обстановка 2. Психологическая неадекватность воспитания. </vt:lpstr>
      <vt:lpstr>Риску суицида подвержены дети и подростки с определенными психологическими особенностями: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Павел</dc:creator>
  <cp:lastModifiedBy>Наташа</cp:lastModifiedBy>
  <cp:revision>24</cp:revision>
  <dcterms:created xsi:type="dcterms:W3CDTF">2015-02-05T12:12:04Z</dcterms:created>
  <dcterms:modified xsi:type="dcterms:W3CDTF">2017-02-16T18:21:49Z</dcterms:modified>
</cp:coreProperties>
</file>