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  <p:sldMasterId id="214748365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6858000" cx="9144000"/>
  <p:notesSz cx="6858000" cy="9144000"/>
  <p:embeddedFontLst>
    <p:embeddedFont>
      <p:font typeface="Tahoma"/>
      <p:regular r:id="rId23"/>
      <p:bold r:id="rId24"/>
    </p:embeddedFont>
    <p:embeddedFont>
      <p:font typeface="Rambla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Tahoma-bold.fntdata"/><Relationship Id="rId23" Type="http://schemas.openxmlformats.org/officeDocument/2006/relationships/font" Target="fonts/Tahoma-regular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Rambla-bold.fntdata"/><Relationship Id="rId25" Type="http://schemas.openxmlformats.org/officeDocument/2006/relationships/font" Target="fonts/Rambla-regular.fntdata"/><Relationship Id="rId28" Type="http://schemas.openxmlformats.org/officeDocument/2006/relationships/font" Target="fonts/Rambla-boldItalic.fntdata"/><Relationship Id="rId27" Type="http://schemas.openxmlformats.org/officeDocument/2006/relationships/font" Target="fonts/Rambla-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70" name="Google Shape;7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Как уже упоминалось, монолог часто развивается в рамках диалога, представляя собой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развернутую реплику одного из собеседников, и пониманию такой монологической реплики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следует обучать уже на начальном этапе.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Вопрос о взаимоотношениях между диалогом и монологом в начале обучения до сих пор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является предметом дискуссий. Одни авторы рекомендуют широко использовать диалогическую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речь с присущими ей разговорными и этикетными формулами, чтобы подвести учащихся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можно раньше к восприятию и порождению естественного речевого общения; другие авторы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высказываются в пользу более нормативной монологической речи, поскольку она создает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фундамент для дальнейшего развития речевых умений.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Вторая точка зрения представляется нам более правильной при определении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преимущественной формы речи на начальном этапе обучения в общеобразовательной школе.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Однако, руководствуясь оценками природы речи как единства логического и эмоционального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учитывая результаты лингвистических исследований, мы полагаем, что после усвоения основных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интонационных моделей с нисходящим и восходящим тонами учащихся необходимо обучать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восприятию несложного диалога. Диалог и монолог должны, таким образом, взаимодействовать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учебном процессе с самого начала обучения.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Факторы и условия, в которых протекает устное общение, обусловливают его особенности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 всех уровнях языка и соответственно сложности восприятия на слух.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области грамматики эти трудности связаны как с синтаксисом, так и с морфологией.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Воспринимая фразу, учащийся должен расчленить ее на отдельные элементы, установить связь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между ними и оценить их роль в высказывании. Трудности аналитико-синтетической деятельности,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лежащей в основе восприятия, увеличиваются пропорционально длине речевого сообщения.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Кратковременная память с трудом удерживает слова, реалии, фактический материал, логику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последовательность изложения. Ряд грамматических трудностей связан с наличием аналитических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форм, несвойственных русскому языку, а также с грамматической омонимией, особенно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служебных словах.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Что касается лексических сложностей, то известно, что они возникают не только в связи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количественным увеличением словарного материала и его разнообразием (характерным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продвинутых этапов обучения), но и с такими моментами, как употребление слов в переносном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значении, наличие строевых слов, не несущих большой информативной нагрузки, использование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аморфных, немотивированных слов, лексики в переносном значении и фразеологических оборотов.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Глубокого проникновения в контекст требуют многозначные слова, паронимы (звучание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которых отличается только одним звуком), антонимы и синонимы. При восприятии таких слов 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слух необходимо удерживать в памяти весь контекст или ситуацию, иначе слово, усвоенное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раньше и лучше, слышится вместо другого.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Слова, близкие по звучанию к словам родного языка, но имеющие разное значение, также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воспринимаются с трудом, хотя межъязыковая интерференция на лексическом уровне при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восприятии на слух проявляется значительно меньше, чем внутриязыковая.</a:t>
            </a:r>
            <a:endParaRPr/>
          </a:p>
        </p:txBody>
      </p:sp>
      <p:sp>
        <p:nvSpPr>
          <p:cNvPr id="71" name="Google Shape;71;p16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77" name="Google Shape;7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Фонетические сложности разговорной речи иногда считаются основными, если не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единственными. Это замечание отчасти справедливо, если иметь в виду начальный этап обучения.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Плохая развитость фонетического и фонематического слуха, отсутствие произносительных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навыков, недостаточная сформированность акустико-артикуляционных образов отвлекают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внимание слушающего на языковую форму сообщения, в результате чего не узнаются значения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 и синтагм как единиц восприятия. В дальнейшем вырабатываются умения распознавать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оппозиции фонем, опознавать фонетические варианты слов по отличительным признакам, даже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некотором отклонении от норм.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 первый план здесь выступают интонация, логическое ударение и темп. Эмоциональная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интонация не представляет больших трудностей, так как она имеет в русском и изучаемых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иностранных языках аналогичные признаки; сложнее логическая интонация, которая членит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фразы на законченные смысловые отрезки, служит для выделения главной мысли (логического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субъекта и предиката) и определяет коммуникативный тип фразы.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Для адекватного понимания крайне важно логическое ударение, так как оно несет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смысловую нагрузку, подчеркивая и уточняя мысль говорящего.</a:t>
            </a:r>
            <a:endParaRPr/>
          </a:p>
        </p:txBody>
      </p:sp>
      <p:sp>
        <p:nvSpPr>
          <p:cNvPr id="78" name="Google Shape;78;p17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84" name="Google Shape;8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Большое значение для восприятия на слух имеют логика изложения и композиционно-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смысловая структура текста.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Структурные особенности принято делить на внешние (заголовки, рисунки) и внутренние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(внутритекстовые) - вводная часть, основной коммуникативный блок, заключительный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коммуникативный блок.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Вводная часть выполняет функцию вхождения в текст и служит своеобразным средством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ориентации. Она может включать краткие сведения по теме или знакомить учащихся с большим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контекстом.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Основной коммуникативный блок состоит обычно из нескольких кусков, связанных между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собой по смыслу и логико-композиционному построению. Задачей слушающего является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понимание смысла, который передается главной мыслью каждого куска, изложенной обычно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самом начале, и средствами межфразовой связи - логическими (местоимения, лексические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повторы, синонимические замены, антонимы и др.), лексико-грамматическими (параллельные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конструкции, порядок слов, присоединение, вопросительные конструкции и др.).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Заключительный коммуникативный блок может содержать суммирующую часть,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пояснение, оценку, указание на возможное продолжение текста или обращение к слушающим.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Аудирование может заканчиваться определенным заданием, в котором выделяется вопрос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обсуждения.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определении трудностей текстов учитывается способ передачи главной мысли 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индуктивный или дедуктивный, форма предъявления - аудитивная, аудиовизуальная.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Принимаются во внимание, кроме того, отнесенность текста к определенному стилю и жанру,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сфера общения.</a:t>
            </a:r>
            <a:endParaRPr/>
          </a:p>
        </p:txBody>
      </p:sp>
      <p:sp>
        <p:nvSpPr>
          <p:cNvPr id="85" name="Google Shape;85;p18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1" name="Google Shape;9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 учетом вышеизложенного можно выделить три группы текстов, отличающихся той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иной степенью сложности: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1) легкие тексты: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составленные (учебные) и полуаутентичные тексты разговорно-литературного, научно-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популярного и художественного стилей в жанре сообщения или фабульного повествования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простым последовательным изложением;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основная идея выражена эксплицитно в начале текста;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сфера общения: неофициальная, в форме несложного монолога или диалога 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сообщение/запрос информации;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языковые и структурные особенности: известная грамматика; 2-3 % незнакомых слов, 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значении которых можно догадаться по контексту или словообразованию; структура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изложения простая с информативным или номинативным заголовком;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способ презентации: сообщение учителя, озвученный диафильм или кинофильм,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котором зрительная информация превалирует над слуховой, фонозапись с визуальным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подкреплением;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2) тексты средней трудности: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аутентичные и полуаутентичные тексты разговорно-литературного, научно-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популярного или художественного стиля в жанре беседы, сообщения, описания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последовательным и простым изложением;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основная идея выражена в начале или в середине текста;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сфера общения: официальная и неофициальная; монолог-описание/повествование;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диалог-распрос/объяснение; полилоге ограниченным количеством сюжетных линий;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языковые и структурные сложности: грамматический материал известен; 2-3%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незнакомых слов, не являющихся ключевыми; все типы заголовков;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способы презентации: беседа и рассказ учителя; озвученные диафильмы и кинофильмы,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которых аудитивная информация превалирует над зрительной; фонозапись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грампластинка с визуальным подкреплением;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3) трудные тексты: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аутентичные тексты публицистического, научно-популярного и художественного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стилей в жанре беседы, интервью, репортажа,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описания;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12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основная идея выражена в конце текста или эксплицитно невыражена;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сфера общения неофициальная, полилог с разнообразными сюжетными линиями,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монолог в диалоге;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языковые и структурные особенности: имеются незнакомые грамматические явления, 4-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5 % незнакомых слов, структура изложения осложненная; заголовки рекламные,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эмоционально-апеллятивные или отсутствие таковых;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формы презентации: грампластинки и фонозапись без зрительного подкрепления,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контактное общение с носителями языка.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 также экспериментальные данные Смирновой Л. П., 1982.)</a:t>
            </a:r>
            <a:endParaRPr/>
          </a:p>
        </p:txBody>
      </p:sp>
      <p:sp>
        <p:nvSpPr>
          <p:cNvPr id="92" name="Google Shape;92;p19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8" name="Google Shape;9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Цели обучения аудированию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новых программах целевые требования ориентированы на уровень понимания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содержания, на тип и качественную характеристику воспринимаемого на слух текста.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Основными целями являются: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а) понимание высказывания собеседника в различных ситуациях общения, в том числе при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наличии незнакомых языковых средств;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б) понимание учебных и аутентичных текстов с разной степенью и глубиной проникновения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их содержание. Уровни понимания аудиотекста определяются коммуникативной задачей, типом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аудиотекста и условиями его восприятия.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 окончании начального этапа общеобразовательной школы учащиеся должны понимать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основное содержание учебных и аутентичных (песни, стихи) текстов с опорой на наглядность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паралингвистические средства. Тексты должны соответствовать языковой подготовке учащихся,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их интересам и потребностям.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Типы текстов: обращения учителя к отдельным ученикам и классу в целом, детские песни,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стихи, сказки, считалки, рассказы, короткие диалоги, мультфильмы.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 средней ступени: речевое общение на уроке, прогноз погоды, занимательные истории,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детские диа- и кинофильмы, объявления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Программа обучения иностранным языкам..., 1996, с. 44).</a:t>
            </a:r>
            <a:endParaRPr/>
          </a:p>
        </p:txBody>
      </p:sp>
      <p:sp>
        <p:nvSpPr>
          <p:cNvPr id="99" name="Google Shape;99;p20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05" name="Google Shape;10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Перед учащимися школ с углубленным изучением иностранных языков, лингвистических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лицеев и гимназий ставятся более сложные задачи: овладеть умением аудирования с общим,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полным и критическим пониманием таких текстов, как теле- и радиопередачи, видеофильмы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познавательного, страноведческого и публицистического характера, доклады, сообщения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Программа обучения иностранным языкам..., 2000).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Тексты для начального этапа (II-IV классы): речевое общение на уроке (указания учителя,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реплики учащихся, в том числе в ходе языковой игры), несложные тексты.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Тексты для среднего этапа (V-VII классы): познавательные и страноведческие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монологического и диалогического характера, рассказы учителя/диктора, телепередачи, стихи,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песни.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Тексты для старшего этапа (VIII-IX классы): монологические и диалогические теле-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радиопередачи страноведческого, культуроведческого и научно-познавательного характера;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фонозаписи художественных текстов.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 каждому уровню понимания (три типа слушания) в программе дается список речевых,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учебных и компенсирующих умений (там же, 2000, с. 33, 34, 43, 44, 54, 55). Компенсирующие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(адаптивные) умения позволяют учащимся понимать звучащий текст при условии ограниченного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языкового и речевого опыта. Например: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пользоваться языковой и контекстуальной догадкой для раскрытия значения незнакомых слов;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опираться на информацию, предваряющую аудиотекст;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узнавать типы предложений по интонации;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догадываться о значении незнакомых слов по сходству со словами родного языка;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опираться на заголовки и подзаголовки;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использовать подсказывающую функцию рисунков;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уточнять детали с помощью переспросов, просьб о повторении и др.</a:t>
            </a:r>
            <a:endParaRPr/>
          </a:p>
        </p:txBody>
      </p:sp>
      <p:sp>
        <p:nvSpPr>
          <p:cNvPr id="106" name="Google Shape;106;p2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12" name="Google Shape;11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Система упражнений для обучения аудированию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Система упражнений для обучения аудированию должна обеспечить: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а) соответствие упражнений психологическим и лингвистическим сложностям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воспринимаемых на слух сообщений;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б) возможность корреляции аудирования с другими видами речевой деятельности, и в первую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очередь с говорением;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в) управление процессом формирования умений и навыков аудирования;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г) успешную реализацию конечной практической цели и промежуточных задач обучения.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Составными компонентами системы упражнений являются, как известно, группы, типы,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виды упражнений и их расположение, соответствующее последовательности формирования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навыков и умений, количество упражнений, форма и место их выполнения. Из этих компонентов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постоянной остается лишь аргументированная последовательность расположения упражнений,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прочие составляющие будут изменяться в зависимости от характера аудиотекстов, языковой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подготовки учащихся, сложности коммуникативных задач и других факторов. Например, при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восприятии на слух легкого текста отпадает надобность в элементарных операциях, к которым мы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относим имитацию, различение оппозиций фонем или близких интонационных моделей,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идентификацию синонимов, дробление текста на более мелкие смысловые куски и т. д. Хорошо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подготовленный учащийся не нуждается, как известно, в упражнениях, развивающих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перцептивно-сенсорную базу, поскольку он владеет техническими навыками слушания, в том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числе фонематическим и интонационным слухом, мгновенным рецептивным комбинированием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 и предложений, прогностическими умениями и т.д.</a:t>
            </a:r>
            <a:endParaRPr/>
          </a:p>
        </p:txBody>
      </p:sp>
      <p:sp>
        <p:nvSpPr>
          <p:cNvPr id="113" name="Google Shape;113;p22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19" name="Google Shape;11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отечественной методике чаще всего различают две подсистемы упражнений: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тренировочную/подготовительную и речевую/коммуникативную.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Подсистема тренировочных/подготовительных упражнений является крайне важным звеном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общей системы упражнений, хотя это еще не речевая деятельность, а создание основы и средств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для ее осуществления. Она призвана обеспечить техническую сторону аудирования, снять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лингвистические и психологические сложности смыслового восприятия, развить умения логико-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смысловой обработки знаков более низкого уровня - от слов до микротекстов.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целом к этой подсистеме упражнений можно предъявить следующие требования: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1) сочетание элементарных операций со сложными умственны ми действиями, развивающими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творческие возможности учащихся и позволяющими им уже на данном этапе сочетать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мнемическую деятельность с логико-смысловой;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2) строгое управление процессом подготовки к аудированию за счет создания опор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ориентиров восприятия, частичного снятия «незапрограммированных» трудностей, двукратности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предъявления и т.д.;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3) постепенность увеличения языковых сложностей;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4) концентрация внимания на одной сложности или на группе аналогичных сложностей;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5) сочетание в упражнениях известного и неизвестного материала;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6) направленность внимания на форму и содержание.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Подсистема речевых/коммуникативных упражнений способствует выработке умений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воспринимать речевые сообщения в условиях, приближающихся к естественному речевому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общению (контактному и дистантному), без опор, подсказок и предварительного ознакомления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ситуацией или темой. Эти упражнения учат: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определять наиболее информативные части сообщения;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устранять проблемы в понимании за счет прогнозирования на уровне текста;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соотносить содержание с ситуацией общения;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членить аудиотекст на смысловые части и определять основную мысль в каждой из них;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объединять разрозненные смысловые куски в целый текст;</a:t>
            </a:r>
            <a:endParaRPr/>
          </a:p>
        </p:txBody>
      </p:sp>
      <p:sp>
        <p:nvSpPr>
          <p:cNvPr id="120" name="Google Shape;120;p23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26" name="Google Shape;12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повседневном речевом общении слуховое восприятие направлено на смысл речевого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сообщения, причем форма и содержание образуют полное единство, в условиях общения оно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может быть направлено либо на содержание, либо на форму. Исследования, проведенные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школьной и вузовской аудитории, показали, что при направленности внимания на языковую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форму (установка на выполнение операций поиска, дифференциации, группировки и др.)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одновременное понимание содержания осложняется. Выше упоминалось о том, что при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выполнении подготовительных упражнений, построенных на любом материале, в том числе и 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изолированных словах, мнемическая деятельность учащихся сочетается с логико-смысловой.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Можно упомянуть в этой связи такой тип подготовительных упражнений, как группировка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воспринятого на слух материала (слов, фраз) по какому-либо признаку. Для выполнения этого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упражнения необходимы ориентировка в материале, умение дифференцировать его, располагая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набором различительных признаков, выделять общее в запоминаемых символах и др. Психологи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неоднократно отмечали в своих работах, что умение правильно группировать прослушанное или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прочитанное свидетельствует о понимании внутренних логических отношений (см.: Хрестоматия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 педагогической психологии, 1995).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Владеющий иностранным языком на уровне его носителей может целенаправленно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соотносить содержание с языковой формой и ситуацией общения, что позволяет отделять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объективную информацию от субъективной.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зависимости от языковой подготовки класса и сложности аудиотекста внимание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учащихся можно специально переключать с содержания на языковую форму (с помощью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инструкций, особого рода формальных опор и т.д.) и наоборот, хотя известно, что на начальном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частично среднем этапах такой способ управления аудированием не всегда оправдан. Известно,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что слишком быстрое переключение внимания с языковой формы на содержание ухудшает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прогнозирование, приводит к приблизительному пониманию, основанному на угадывании фактов.</a:t>
            </a:r>
            <a:endParaRPr/>
          </a:p>
        </p:txBody>
      </p:sp>
      <p:sp>
        <p:nvSpPr>
          <p:cNvPr id="127" name="Google Shape;127;p24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33" name="Google Shape;13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Подготовительные упражнения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1. Упражнения для обучения речевому слуху: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и повторите несколько пар слов: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law - low singen - sinken blanc - blanche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saw - so auffallen - auf alien gris - grise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определите на слух рифмующиеся слова, отметьте их цифрами, например: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sort - pot - part; - port (1, 4)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пары предложений, поставьте в графическом ключе (на карточке) «+», если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предложения одинаковые, и «-», если они разные; прочитайте вслух текст с фонетическими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пометами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2. Упражнения для обучения вероятностному прогнозированию: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ряд прилагательных (глаголов), назовите существительные, которые с ними чаще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всего употребляются;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назовите значения слов, образованных из известных вам элементов, например: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thankful, thankless (thank) to reread (read)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grunlich (grun) Kleidung (das Kleid)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chanson (chante) Voyager (voyage)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ряд речевых формул, назовите (на родном или иностранном языке) ситуации,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которых они могут употребляться;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с фонограммы (в предъявлении учителя) текст, заполните пропуски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графическом варианте того же текста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3. Упражнения для развития кратковременной и словесно-логической памяти: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ряд изолированных слов, запомните и воспроизведите из них те, которые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относятся к одной теме;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две-три короткие фразы, соедините их в одно предложение;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и повторите за диктором (учителем) фразы, длина которых превышает объем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кратковременной памяти (7 ± 2), т.е. состоит из десяти и более слов;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фразу, добавьте к ней еще одну, связанную по смыслу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4. Упражнения в распознавании на слух реалий и аббревиатур: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фразы, содержащие реалии; переведите их (запишите реалии в процессе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восприятия);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содержащий реалии; сгруппируйте понятые вами реалии (имена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собственные, географические названия, названия учреждений и т.д.). Проверьте себя по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графическому ключу;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фразы, содержащие географические названия, сходные по звучанию (например: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Brazil - Brasilia, die Schweiz - Schweden). Объясните разницу на иностранном (или родном)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языке.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5. Упражнения в развитии словообразовательной и контекстуальной догадки: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ряд глаголов, образуйте от них существительные с суффиксом -er, например: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to listen – listener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kampfen - Kampfer, и т.д.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сложные и производные слова, образованные из известных вам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словообразовательных аффиксов (или слов), переведите их (или поясните их употребление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предложении);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определите значение интернациональных слов по контексту и их звуковой форме;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определите значение незнакомых слов с помощью дефиниций (описания) на иностранном языке;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просмотрите ключевые слова и назовите тему, которой посвящен аудиотекст. Затем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прослушайте аудиотекст и проверьте правильность своего ответа.</a:t>
            </a:r>
            <a:endParaRPr/>
          </a:p>
        </p:txBody>
      </p:sp>
      <p:sp>
        <p:nvSpPr>
          <p:cNvPr id="134" name="Google Shape;134;p2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0" name="Google Shape;14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26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47" name="Google Shape;14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Речевые упражнения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Речевые упражнения должны проводиться на текстах, обладающих значительным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потенциалом в плане решения коммуникативных и познавательных задач. При их восприятии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языковая форма должна осознаваться на уровне непроизвольного внимания, если речь не идет 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самом совершенном, так называемом критическом уровне понимания (см. ниже).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Учитывая необходимость управления формированием речевых умений, а также важность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взаимодействия аудирования и говорения в подсистеме речевых упражнений, целесообразно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выделять группы следующего назначения: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а) упражнения для частично управляемого обучения аудированию;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б) упражнения для неуправляемого обучения аудированию;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в) упражнения для развития умений смысловой переработки и фиксации воспринятой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Суть управления (по законам информатики) заключается в умении влиять на ход какого-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либо процесса или состояния. Спецификой управления является то, что оно целенаправленно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цель управления задается наперед (см.: Информатика, 1994, с. 146). Успешность управления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учебным процессом по иностранному языку зависит от наличия: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а) данных об исходном состоянии управляемого процесса (т.е. определения уровня языковой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подготовки учащихся);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16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б) программы воздействия на объект для достижения цели (уточнение ситуации общения,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наличие опор и ориентиров восприятия, установка на последующую переработку информации,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градуированное введение аудиотекстов и др.);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в) систематической обратной связи (вопросы учащихся, переспросы и уточнения, устойчивость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внимания и интереса, наличие паралингвистических элементов в реакциях слушающего и др.)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контроля и самокоррекции.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Если сравнить между собой отдельные группы речевых упражнений, то легко заметить, что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упражнения группы а) выполняются в условиях, облегчающих смысловое восприятие на слух,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делающих его более целенаправленным, подсказанным с точки зрения направленности мысли,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уточнения ситуации общения и т.д.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Нарастание трудностей (см. группы б) и в)) происходит за счет усложнения языковой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формы речевого сообщения, увеличения объема текста, варьирования различных источников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информации, сокращения/исключения визуальных опор, устранения заданий-инструкций,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предшествующих смысловому восприятию на слух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Эффективность упражнений для частично управляемого обучения аудированию зависит от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повторяемости отдельных приемов, что крайне важно для начального этапа, вовлечения наряду со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слуховым других анализаторов, особенно зрительного, устойчивого внимания и наличия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творческой, прогнозирующей мыслительной деятельности. В результате выполнения упражнений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этой группы происходит определенное «привыкание» к условиям предъявления текстов,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настройка на заданный режим слушания, устойчивая работоспособность. Что касается визуальных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опор, то их использование следует рассматривать не только как элемент управления, но и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средство индивидуализации обучения.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Несколько слов об упражнениях третьей группы, направленной на выработку умений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смысловой переработки и фиксации информации.</a:t>
            </a:r>
            <a:endParaRPr/>
          </a:p>
        </p:txBody>
      </p:sp>
      <p:sp>
        <p:nvSpPr>
          <p:cNvPr id="148" name="Google Shape;148;p27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58" name="Google Shape;15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Несмотря на то что за последние годы появилось довольно много работ, в которых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предприняты попытки типологизации упражнений для аудирования, группа данного назначения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них чаще всего отсутствует, хотя известно, что и в естественном речевом общении восприятие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ради «удовольствия слушать» происходит довольно редко. Чаще всего воспринятая информация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обсуждается, интерпретируется, фиксируется письменно (полностью или выборочно) и т.д.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Характер последующей переработки информации определяет и выбор упражнений этой группы.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1. Упражнения для частично управляемого обучения аудированию: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ознакомьтесь с картиной/серией рисунков, прослушайте текст, описывающий данную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ситуацию. Выберите в процессе слушания одно из предложений для названия картины/серии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рисунков;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ознакомьтесь с планом центра города Лондона (Берлина, Парижа), прослушайте описание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этого центра. Перескажите содержание текста на иностранном языке, опираясь на план, 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также на реалии и имена собственные, написанные на доске;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опираясь на ключевые слова/план. Распределите слова/пункты плана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последовательности, отражающей содержание текста;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познакомьтесь затем с 2-3 заголовками. Выберите наиболее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подходящий, прокомментируйте его, дополните подзаголовками;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сообщение, определите тип текста (например, диалог, описание, интервью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т.д.) и основную тему;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ответьте на вопросы, знакомящие с большим контекстом;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 и заполните таблицу, касающуюся сходства и различия в культуре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двух стран;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опираясь на серию рисунков, продолжите диалог/описание, согласуя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его с заключительным рисунком;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начало диалога, расширьте и дополните заключительную реплику одного из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партнеров;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часть диалога, продолжите его в парной работе с одним из учащихся;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монологический текст-описание, дайте развернутые ответы на вопросы,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имеющиеся в ключе/написанные на доске и т.п.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17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2. Упражнения для неуправляемого обучения аудированию:</a:t>
            </a:r>
            <a:endParaRPr/>
          </a:p>
        </p:txBody>
      </p:sp>
      <p:sp>
        <p:nvSpPr>
          <p:cNvPr id="159" name="Google Shape;159;p28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5" name="Google Shape;165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9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72" name="Google Shape;17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2. Упражнения для неуправляемого обучения аудированию: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 в фонозаписи, разделите его на смысловые части и озаглавьте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их/составьте план;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фрагмент кинофильма/радиоигры, проиграйте эту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сценку;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фрагмент диалогической речи, перескажите содержание разговора в форме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монолога;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охарактеризуйте ситуацию общения;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сообщение учащихся по заранее заданной теме, прокомментируйте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высказывания, дополните их новыми сведениями;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описание ситуации/совершаемого поступка. Изобразите воспринятое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схеме/на рисунке и 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3. Упражнения для развития умений смысловой переработки и фиксации воспринятой на слух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составьте аннотацию/тезисы;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постарайтесь заполнить весь фактический, в том числе цифровой,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материал. Сгруппируйте его по степени важности, дайте обоснование своего решения;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сопоставьте прослушанный аудиотекст с графическим текстом, посвященным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аналогичной теме. Сравните содержание по сходству/различию, дайте аргументированную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оценку;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оцените прослушанный текст с точки зрения того, что было интересно/неинтересно,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ново/не ново;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укажите, где можно использовать данные, содержащиеся в прослушанном тексте;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обсудите ряд проблемных вопросов по затронутой теме;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 прослушайте текст, составьте рецензию на него, используя следующий план: тема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сообщения, действующие лица, краткое содержание, основная идея, оценка прослушанного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др.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Если группа речевых упражнений 1 предназначается для создания ориентировки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восприятия, развития речевой догадки, прогнозирования, для развития умений соотносить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заголовки с содержанием, пользоваться синонимическими заменами и видоизменять структурно-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композиционную характеристику аудиотекста, то упражнения групп 2 и 3 связаны с расширением,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развертыванием ин формации, с сопоставлением и обобщением, с постановкой узловых вопросов.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Процесс расширения информации, как, впрочем и ее компрессии, связан с высокой степенью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умственной активности, требует хорошего знания языка и эрудиции. Эти упражнения дают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возможность проверить не только полноту понимания, но и глубину осмысленности содержания,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т.е. степень проникновения в подтекст, в прагматический аспект высказывания. Упражнения этих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групп, связанные, как видно из приведенных примеров, с при влечением новых фактов и сведений,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отличаются критической направленностью и установкой на избирательное запоминание наиболее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интересной информации.</a:t>
            </a:r>
            <a:endParaRPr/>
          </a:p>
        </p:txBody>
      </p:sp>
      <p:sp>
        <p:nvSpPr>
          <p:cNvPr id="173" name="Google Shape;173;p30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"/>
          <p:cNvSpPr txBox="1"/>
          <p:nvPr>
            <p:ph type="ctrTitle"/>
          </p:nvPr>
        </p:nvSpPr>
        <p:spPr>
          <a:xfrm>
            <a:off x="685800" y="1752601"/>
            <a:ext cx="7772400" cy="182976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sz="48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" type="subTitle"/>
          </p:nvPr>
        </p:nvSpPr>
        <p:spPr>
          <a:xfrm>
            <a:off x="685800" y="3611607"/>
            <a:ext cx="7772400" cy="1199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lvl="0" marR="64008" algn="r">
              <a:spcBef>
                <a:spcPts val="400"/>
              </a:spcBef>
              <a:spcAft>
                <a:spcPts val="0"/>
              </a:spcAft>
              <a:buSzPts val="1836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325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6" name="Google Shape;26;p2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43" name="Google Shape;43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"/>
          <p:cNvSpPr txBox="1"/>
          <p:nvPr>
            <p:ph type="title"/>
          </p:nvPr>
        </p:nvSpPr>
        <p:spPr>
          <a:xfrm rot="5400000">
            <a:off x="4936367" y="2182285"/>
            <a:ext cx="5592761" cy="17774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"/>
          <p:cNvSpPr txBox="1"/>
          <p:nvPr>
            <p:ph idx="1" type="body"/>
          </p:nvPr>
        </p:nvSpPr>
        <p:spPr>
          <a:xfrm rot="5400000">
            <a:off x="823120" y="-91279"/>
            <a:ext cx="5592760" cy="6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0" name="Google Shape;50;p5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1" type="body"/>
          </p:nvPr>
        </p:nvSpPr>
        <p:spPr>
          <a:xfrm rot="5400000">
            <a:off x="2378964" y="-440436"/>
            <a:ext cx="4386071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>
            <a:gsLst>
              <a:gs pos="0">
                <a:srgbClr val="007897"/>
              </a:gs>
              <a:gs pos="55000">
                <a:srgbClr val="4ABBE0"/>
              </a:gs>
              <a:gs pos="100000">
                <a:srgbClr val="007897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11" name="Google Shape;11;p1"/>
          <p:cNvGrpSpPr/>
          <p:nvPr/>
        </p:nvGrpSpPr>
        <p:grpSpPr>
          <a:xfrm>
            <a:off x="-12192" y="4953000"/>
            <a:ext cx="9156193" cy="1911096"/>
            <a:chOff x="0" y="0"/>
            <a:chExt cx="2147483646" cy="2147483647"/>
          </a:xfrm>
        </p:grpSpPr>
        <p:sp>
          <p:nvSpPr>
            <p:cNvPr id="12" name="Google Shape;12;p1"/>
            <p:cNvSpPr/>
            <p:nvPr/>
          </p:nvSpPr>
          <p:spPr>
            <a:xfrm>
              <a:off x="398647062" y="0"/>
              <a:ext cx="1748836423" cy="547646369"/>
            </a:xfrm>
            <a:custGeom>
              <a:rect b="b" l="l" r="r" t="t"/>
              <a:pathLst>
                <a:path extrusionOk="0" h="367" w="469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rgbClr val="9FCBDC">
                <a:alpha val="39607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11423419" y="319311939"/>
              <a:ext cx="2136060077" cy="886578253"/>
            </a:xfrm>
            <a:custGeom>
              <a:rect b="b" l="l" r="r" t="t"/>
              <a:pathLst>
                <a:path extrusionOk="0" h="528" w="5760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grpSp>
          <p:nvGrpSpPr>
            <p:cNvPr id="14" name="Google Shape;14;p1"/>
            <p:cNvGrpSpPr/>
            <p:nvPr/>
          </p:nvGrpSpPr>
          <p:grpSpPr>
            <a:xfrm>
              <a:off x="2859548" y="51375374"/>
              <a:ext cx="2144623952" cy="2096108272"/>
              <a:chOff x="0" y="0"/>
              <a:chExt cx="2147483647" cy="2147483647"/>
            </a:xfrm>
          </p:grpSpPr>
          <p:pic>
            <p:nvPicPr>
              <p:cNvPr id="15" name="Google Shape;15;p1"/>
              <p:cNvPicPr preferRelativeResize="0"/>
              <p:nvPr/>
            </p:nvPicPr>
            <p:blipFill rotWithShape="1">
              <a:blip r:embed="rId1">
                <a:alphaModFix/>
              </a:blip>
              <a:srcRect b="0" l="0" r="0" t="0"/>
              <a:stretch/>
            </p:blipFill>
            <p:spPr>
              <a:xfrm>
                <a:off x="0" y="0"/>
                <a:ext cx="2147483647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" name="Google Shape;16;p1"/>
              <p:cNvSpPr txBox="1"/>
              <p:nvPr/>
            </p:nvSpPr>
            <p:spPr>
              <a:xfrm>
                <a:off x="138562" y="2578763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4400" u="none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pic>
          <p:nvPicPr>
            <p:cNvPr id="17" name="Google Shape;17;p1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44525155"/>
              <a:ext cx="2147483646" cy="90420367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" name="Google Shape;18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2" name="Google Shape;22;p1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/>
          <p:nvPr/>
        </p:nvSpPr>
        <p:spPr>
          <a:xfrm>
            <a:off x="500062" y="5945187"/>
            <a:ext cx="4940300" cy="920750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FCBDC">
              <a:alpha val="39607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1" name="Google Shape;31;p3"/>
          <p:cNvSpPr/>
          <p:nvPr/>
        </p:nvSpPr>
        <p:spPr>
          <a:xfrm>
            <a:off x="485775" y="5938837"/>
            <a:ext cx="3690937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32" name="Google Shape;32;p3"/>
          <p:cNvGrpSpPr/>
          <p:nvPr/>
        </p:nvGrpSpPr>
        <p:grpSpPr>
          <a:xfrm>
            <a:off x="-6350" y="5791200"/>
            <a:ext cx="3402012" cy="1079500"/>
            <a:chOff x="-6350" y="5791200"/>
            <a:chExt cx="3402012" cy="1079500"/>
          </a:xfrm>
        </p:grpSpPr>
        <p:pic>
          <p:nvPicPr>
            <p:cNvPr id="33" name="Google Shape;33;p3"/>
            <p:cNvPicPr preferRelativeResize="0"/>
            <p:nvPr/>
          </p:nvPicPr>
          <p:blipFill rotWithShape="1">
            <a:blip r:embed="rId1">
              <a:alphaModFix/>
            </a:blip>
            <a:srcRect b="0" l="0" r="0" t="0"/>
            <a:stretch/>
          </p:blipFill>
          <p:spPr>
            <a:xfrm>
              <a:off x="-6350" y="5791200"/>
              <a:ext cx="3402012" cy="10795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" name="Google Shape;34;p3"/>
            <p:cNvSpPr txBox="1"/>
            <p:nvPr/>
          </p:nvSpPr>
          <p:spPr>
            <a:xfrm>
              <a:off x="277812" y="6421437"/>
              <a:ext cx="1700212" cy="3603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pic>
        <p:nvPicPr>
          <p:cNvPr id="35" name="Google Shape;35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19050" y="5778500"/>
            <a:ext cx="3414712" cy="109855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7" name="Google Shape;37;p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8" name="Google Shape;38;p3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9" name="Google Shape;39;p3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 txBox="1"/>
          <p:nvPr>
            <p:ph idx="4294967295" type="ctrTitle"/>
          </p:nvPr>
        </p:nvSpPr>
        <p:spPr>
          <a:xfrm>
            <a:off x="688975" y="1755775"/>
            <a:ext cx="7772400" cy="20732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Обучение аудированию речи на иностранном языке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часть 3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9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Этапы обучения аудированию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этап – формирование основ умений аудировать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этап -  совершенствование ранее сформированных умений</a:t>
            </a:r>
            <a:endParaRPr/>
          </a:p>
          <a:p>
            <a:pPr indent="-117411" lvl="0" marL="36512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9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Технология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0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74624" lvl="0" marL="609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Обучение аудированию как самостоятельному ВРД</a:t>
            </a:r>
            <a:endParaRPr>
              <a:solidFill>
                <a:srgbClr val="000000"/>
              </a:solidFill>
            </a:endParaRPr>
          </a:p>
          <a:p>
            <a:pPr indent="-6746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Выделение 2 видов аудирования: с полным пониманием содержания текста и с пониманием основного содержания текста</a:t>
            </a:r>
            <a:endParaRPr>
              <a:solidFill>
                <a:srgbClr val="000000"/>
              </a:solidFill>
            </a:endParaRPr>
          </a:p>
          <a:p>
            <a:pPr indent="-6746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Обеспечение строгого отбора текстов для аудирования с учетов их познавательной и коммуникативной ценности, информативности, доступности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81" name="Google Shape;81;p10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Принципы обучения аудированию (И.Л. Бим)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Адекватность форм контроля понимания поставленной коммуникативной задачи в зависимости от вида аудирования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 Поэтапность в организации обучения аудированию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 Формирование умений активно добиваться понимания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7. Широкое использование ТСО</a:t>
            </a:r>
            <a:endParaRPr/>
          </a:p>
        </p:txBody>
      </p:sp>
      <p:sp>
        <p:nvSpPr>
          <p:cNvPr id="88" name="Google Shape;88;p11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Принципы обучения аудированию (И.Л. Бим)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Стратегии обучения аудированию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b="1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Общая программа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аудирование и говорение функционируют одновременно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b="1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Специальная программа: 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аудирование – самостоятельный вид коммуникативной деятельности по извлечению информации из звучащей речи</a:t>
            </a:r>
            <a:endParaRPr/>
          </a:p>
        </p:txBody>
      </p:sp>
      <p:sp>
        <p:nvSpPr>
          <p:cNvPr id="95" name="Google Shape;95;p12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Технология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4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rPr>
              <a:t> 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восприятие отдельных звуков, слогов, слов, словосочетаний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восприятие отдельных предложений – обучение восприятию небольших текстов (4-5 фраз)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восприятие текстов расчленено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восприятие текстов на основе различных опор (видеофильм, кинофрагмент)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восприятие аутентичных текстов для аудирования (сказки, рассказы)</a:t>
            </a:r>
            <a:endParaRPr/>
          </a:p>
        </p:txBody>
      </p:sp>
      <p:sp>
        <p:nvSpPr>
          <p:cNvPr id="102" name="Google Shape;102;p13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Приёмы работы над аудированием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Система упражнений Н.Д. Гальсковой и Н.И. Гез: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1. Подготовительные упражнения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2. Речевые упражнения</a:t>
            </a:r>
            <a:endParaRPr/>
          </a:p>
        </p:txBody>
      </p:sp>
      <p:sp>
        <p:nvSpPr>
          <p:cNvPr id="109" name="Google Shape;109;p14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Упражнения для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Подготовительные упражнения: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на развитие речевого слуха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на прогнозирование (лингвистическое и смысловое)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для развития кратковременной и словесно-логической памяти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на распознавание на слух реалий и аббревиатур</a:t>
            </a:r>
            <a:endParaRPr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на развитие словообразовательной и контекстуальной догадки</a:t>
            </a:r>
            <a:endParaRPr/>
          </a:p>
        </p:txBody>
      </p:sp>
      <p:sp>
        <p:nvSpPr>
          <p:cNvPr id="116" name="Google Shape;116;p15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Упражнения для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6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Речевые упражнения: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прослушивание текста и ответы на вопросы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поиск в тексте основных мыслей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прослушивание начала диалога и предположение его развития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подбор заголовка к тексту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подтверждение/опровержение утверждений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определение места действия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оценка услышанного</a:t>
            </a:r>
            <a:endParaRPr sz="3000"/>
          </a:p>
          <a:p>
            <a:pPr indent="-255587" lvl="0" marL="36512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улавливание основной мысли текста, несмотря на незнакомые слова</a:t>
            </a:r>
            <a:endParaRPr sz="3000"/>
          </a:p>
          <a:p>
            <a:pPr indent="-117411" lvl="0" marL="36512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6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Упражнения для обучения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7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11124" lvl="0" marL="609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Вводная беседа учителя, постановка цели  в процессе работы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Снятие языковых трудностей, имеющихся в тексте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Упражнение на антиципацию содержания текста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Формулирование предваряющего задания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Первичное прослушивание текста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Контроль предваряющего задания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Формулирование нового коммуникативного задания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Вторичное прослушивание текста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Контроль коммуникативного задания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Упражнения в говорении на основе прослушанного текста</a:t>
            </a:r>
            <a:endParaRPr sz="2200">
              <a:solidFill>
                <a:srgbClr val="000000"/>
              </a:solidFill>
            </a:endParaRPr>
          </a:p>
          <a:p>
            <a:pPr indent="-6111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AutoNum type="arabicPeriod"/>
            </a:pPr>
            <a:r>
              <a:rPr b="0" i="0" lang="ru-RU" sz="2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Подведение итогов работы над текстом.</a:t>
            </a:r>
            <a:endParaRPr sz="2200">
              <a:solidFill>
                <a:srgbClr val="000000"/>
              </a:solidFill>
            </a:endParaRPr>
          </a:p>
        </p:txBody>
      </p:sp>
      <p:sp>
        <p:nvSpPr>
          <p:cNvPr id="130" name="Google Shape;130;p17"/>
          <p:cNvSpPr txBox="1"/>
          <p:nvPr>
            <p:ph idx="4294967295" type="title"/>
          </p:nvPr>
        </p:nvSpPr>
        <p:spPr>
          <a:xfrm>
            <a:off x="457200" y="219075"/>
            <a:ext cx="8351837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Последовательность работы учителя над текстом для аудирования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Традиционные способы контроля: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ответы на вопросы по содержанию текста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пересказ прослушанного текста (на родном и иностранном языках)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определение главных мыслей текста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выбор заголовка текста из нескольких вариантов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составление плана текста и пересказ текста по нему</a:t>
            </a:r>
            <a:endParaRPr sz="2800"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доказательство тезисов по содержанию текста</a:t>
            </a:r>
            <a:endParaRPr sz="2800"/>
          </a:p>
        </p:txBody>
      </p:sp>
      <p:sp>
        <p:nvSpPr>
          <p:cNvPr id="137" name="Google Shape;137;p18"/>
          <p:cNvSpPr txBox="1"/>
          <p:nvPr>
            <p:ph idx="4294967295" type="title"/>
          </p:nvPr>
        </p:nvSpPr>
        <p:spPr>
          <a:xfrm>
            <a:off x="457200" y="274637"/>
            <a:ext cx="823595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Контроль при обучении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9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Нетрадиционные способы контроля</a:t>
            </a: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цифровое кодирование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сигнальные карты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тестовые задания</a:t>
            </a:r>
            <a:endParaRPr/>
          </a:p>
        </p:txBody>
      </p:sp>
      <p:sp>
        <p:nvSpPr>
          <p:cNvPr id="144" name="Google Shape;144;p19"/>
          <p:cNvSpPr txBox="1"/>
          <p:nvPr>
            <p:ph idx="4294967295" type="title"/>
          </p:nvPr>
        </p:nvSpPr>
        <p:spPr>
          <a:xfrm>
            <a:off x="457200" y="274637"/>
            <a:ext cx="823595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Контроль при обучении аудированию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0"/>
          <p:cNvSpPr txBox="1"/>
          <p:nvPr>
            <p:ph idx="4294967295" type="title"/>
          </p:nvPr>
        </p:nvSpPr>
        <p:spPr>
          <a:xfrm>
            <a:off x="292100" y="219075"/>
            <a:ext cx="8662987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Arial"/>
              <a:buNone/>
            </a:pPr>
            <a:r>
              <a:rPr b="1" i="0" lang="ru-RU" sz="324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Модель обучения аудированию по П.В. Сысоеву</a:t>
            </a:r>
            <a:endParaRPr/>
          </a:p>
        </p:txBody>
      </p:sp>
      <p:sp>
        <p:nvSpPr>
          <p:cNvPr id="151" name="Google Shape;151;p20"/>
          <p:cNvSpPr txBox="1"/>
          <p:nvPr/>
        </p:nvSpPr>
        <p:spPr>
          <a:xfrm>
            <a:off x="292100" y="2665400"/>
            <a:ext cx="1845600" cy="24348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прослушивания</a:t>
            </a:r>
            <a:endParaRPr/>
          </a:p>
        </p:txBody>
      </p:sp>
      <p:sp>
        <p:nvSpPr>
          <p:cNvPr id="152" name="Google Shape;152;p20"/>
          <p:cNvSpPr txBox="1"/>
          <p:nvPr/>
        </p:nvSpPr>
        <p:spPr>
          <a:xfrm>
            <a:off x="3648767" y="2819679"/>
            <a:ext cx="2014200" cy="22806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 время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прослушивания</a:t>
            </a:r>
            <a:endParaRPr/>
          </a:p>
        </p:txBody>
      </p:sp>
      <p:sp>
        <p:nvSpPr>
          <p:cNvPr id="153" name="Google Shape;153;p20"/>
          <p:cNvSpPr txBox="1"/>
          <p:nvPr/>
        </p:nvSpPr>
        <p:spPr>
          <a:xfrm>
            <a:off x="6837137" y="2819679"/>
            <a:ext cx="2012100" cy="22806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После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прослушивания</a:t>
            </a:r>
            <a:endParaRPr/>
          </a:p>
        </p:txBody>
      </p:sp>
      <p:cxnSp>
        <p:nvCxnSpPr>
          <p:cNvPr id="154" name="Google Shape;154;p20"/>
          <p:cNvCxnSpPr/>
          <p:nvPr/>
        </p:nvCxnSpPr>
        <p:spPr>
          <a:xfrm>
            <a:off x="2378075" y="4076700"/>
            <a:ext cx="107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155" name="Google Shape;155;p20"/>
          <p:cNvCxnSpPr/>
          <p:nvPr/>
        </p:nvCxnSpPr>
        <p:spPr>
          <a:xfrm>
            <a:off x="5788025" y="4149725"/>
            <a:ext cx="8637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«До прослушивания» :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формирование лексических навыков речи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формирование грамматических навыков речи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формирование фонетических навыков речи</a:t>
            </a:r>
            <a:endParaRPr/>
          </a:p>
          <a:p>
            <a:pPr indent="-255587" lvl="0" marL="36512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социокультурная и/или контекстуальная осведомлённость</a:t>
            </a:r>
            <a:endParaRPr/>
          </a:p>
        </p:txBody>
      </p:sp>
      <p:sp>
        <p:nvSpPr>
          <p:cNvPr id="162" name="Google Shape;162;p21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Arial"/>
              <a:buNone/>
            </a:pPr>
            <a:r>
              <a:rPr b="1" i="0" lang="ru-RU" sz="324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Стадии обучения аудированию по П.В.Сысоеву</a:t>
            </a:r>
            <a:endParaRPr b="1" i="0" sz="324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 txBox="1"/>
          <p:nvPr>
            <p:ph idx="1" type="body"/>
          </p:nvPr>
        </p:nvSpPr>
        <p:spPr>
          <a:xfrm>
            <a:off x="1066800" y="1752600"/>
            <a:ext cx="754380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«Во время прослушивания»:</a:t>
            </a:r>
            <a:endParaRPr sz="2400"/>
          </a:p>
          <a:p>
            <a:pPr indent="-623824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AutoNum type="arabicPeriod"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Понимание общего содержания: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определять тему (проблему) в аудиотексте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определять основные идеи аудиотекста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отделять главную информацию от второстепенной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24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Понимания деталей текста: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извлекать из аудиотекста необходимую информацию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выделять аргументы и факты в соответствии с вопросами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определять временную и причинно-следственную связь событий и явлений</a:t>
            </a:r>
            <a:endParaRPr sz="2400">
              <a:solidFill>
                <a:srgbClr val="000000"/>
              </a:solidFill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36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Rambla"/>
              <a:ea typeface="Rambla"/>
              <a:cs typeface="Rambla"/>
              <a:sym typeface="Rambla"/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36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Rambla"/>
              <a:ea typeface="Rambla"/>
              <a:cs typeface="Rambla"/>
              <a:sym typeface="Rambla"/>
            </a:endParaRPr>
          </a:p>
          <a:p>
            <a:pPr indent="-609600" lvl="0" marL="60960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360"/>
              <a:buFont typeface="Noto Sans Symbols"/>
              <a:buNone/>
            </a:pPr>
            <a:r>
              <a:rPr b="0" i="0" lang="ru-RU" sz="2000" u="non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rPr>
              <a:t> </a:t>
            </a:r>
            <a:endParaRPr/>
          </a:p>
        </p:txBody>
      </p:sp>
      <p:sp>
        <p:nvSpPr>
          <p:cNvPr id="169" name="Google Shape;169;p22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Arial"/>
              <a:buNone/>
            </a:pPr>
            <a:r>
              <a:rPr b="1" i="0" lang="ru-RU" sz="324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Стадии обучения аудированию по П.В.Сысоеву</a:t>
            </a:r>
            <a:endParaRPr b="1" i="0" sz="324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«После прослушивания»: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обобщать, классифицировать информацию, полученную из текста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анализировать содержание аудиотекста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оценивать важность/новизну информации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передавать свое отношение к услышанной информации</a:t>
            </a:r>
            <a:endParaRPr/>
          </a:p>
        </p:txBody>
      </p:sp>
      <p:sp>
        <p:nvSpPr>
          <p:cNvPr id="176" name="Google Shape;176;p23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Arial"/>
              <a:buNone/>
            </a:pPr>
            <a:r>
              <a:rPr b="1" i="0" lang="ru-RU" sz="324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Стадии обучения аудированию по П.В.Сысоеву</a:t>
            </a:r>
            <a:endParaRPr b="1" i="0" sz="324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