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3" r:id="rId4"/>
    <p:sldMasterId id="2147483654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y="6858000" cx="9144000"/>
  <p:notesSz cx="6858000" cy="9144000"/>
  <p:embeddedFontLst>
    <p:embeddedFont>
      <p:font typeface="Tahoma"/>
      <p:regular r:id="rId14"/>
      <p:bold r:id="rId15"/>
    </p:embeddedFont>
    <p:embeddedFont>
      <p:font typeface="Rambla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schemas.openxmlformats.org/officeDocument/2006/relationships/font" Target="fonts/Tahoma-bold.fntdata"/><Relationship Id="rId14" Type="http://schemas.openxmlformats.org/officeDocument/2006/relationships/font" Target="fonts/Tahoma-regular.fntdata"/><Relationship Id="rId17" Type="http://schemas.openxmlformats.org/officeDocument/2006/relationships/font" Target="fonts/Rambla-bold.fntdata"/><Relationship Id="rId16" Type="http://schemas.openxmlformats.org/officeDocument/2006/relationships/font" Target="fonts/Rambla-regular.fntdata"/><Relationship Id="rId5" Type="http://schemas.openxmlformats.org/officeDocument/2006/relationships/slideMaster" Target="slideMasters/slideMaster2.xml"/><Relationship Id="rId19" Type="http://schemas.openxmlformats.org/officeDocument/2006/relationships/font" Target="fonts/Rambla-boldItalic.fntdata"/><Relationship Id="rId6" Type="http://schemas.openxmlformats.org/officeDocument/2006/relationships/notesMaster" Target="notesMasters/notesMaster1.xml"/><Relationship Id="rId18" Type="http://schemas.openxmlformats.org/officeDocument/2006/relationships/font" Target="fonts/Rambla-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70" name="Google Shape;70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Количество предъявлений и объем речевых сообщений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Для успешного обучения аудированию и говорению немаловажное значение имеет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правильное решение вопроса о целесообразности повторного (или многократного) предъявления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одного и того же речевого сообщения и о продолжительности его звучания.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Выбор оптимального варианта зависит, как нам кажется, от речевого опыта учащихся, от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места выполнения упражнений, от конкретной коммуникативной задачи, а также от способа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фиксации прослушанного.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Двукратное предъявление одного и того же текста целесообразно, например, при установке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 последующий пересказ или обсуждение текста. Повторному прослушиванию предшествуют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данном случае контроль понимания и формулировка новой задачи, мобилизующей внимание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слушающих на более глубокое понимание.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Объем речевого сообщения зависит от многих факторов и не является постоянной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величиной. Можно говорить, по-видимому, лишь о минимальном или максимальном размере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аудиотекста и определять его не количеством слов или предложений, а продолжительностью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звучания. Такое измерение удобно для планирования и хронометрирования занятий, для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правильного распределения поурочного времени между различными упражнениями.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Экспериментальные данные показывают, что по мере увеличения длины аудиотекста значительно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улучшается его понимание, однако вместе с тем существенно осложняется последующий пересказ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прослушанного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(см.: Loebner H. D., 1972). Этот факт свидетельствует в пользу того, чтобы объем текста был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соотнесен с установкой на возможные формы его обработки.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Объем текста до трех минут звучания принято считать оптимальным, так как он не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превышает возможности учащихся в удержании информации (если ее нужно передать в форме,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близкой к оригиналу), способствует развитию прогнозирования и является достаточным для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определения точности и глубины понимания.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Опыт преподавания показывает, что эта цифра является несколько завышенной, если иметь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виду начальный этап обучения (II-IV классы). Полагаем, что для этих классов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продолжительность звучания не должна превышать одной минуты, в V-VIII классах - двух-трех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минут, а в VIII-XI классах – трех-пяти минут.</a:t>
            </a:r>
            <a:endParaRPr/>
          </a:p>
        </p:txBody>
      </p:sp>
      <p:sp>
        <p:nvSpPr>
          <p:cNvPr id="71" name="Google Shape;71;p10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77" name="Google Shape;7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Опоры и ориентиры восприятия/запоминания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разных ситуациях речевого общения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Успешность слушания и говорения во многом зависит от того, (какими ориентирами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располагают учащиеся, имеются ли в их распоряжении необходимые подсказки и опоры.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Характер ориентиров и опор меняется в зависимости от речевого опыта и ситуации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общения, т.е. от того, идет ли речь о контактном или дистантном слушании, о диалогической или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монологической форме высказывания. Контактная речь в большинстве своем проходит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конкретной ситуации общения, которая улучшает вероятностное прогнозирование, увеличивает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широту ассоциативных связей, благоприятствует так называемому «ага-эффекту». Такое общение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располагает большим количеством ориентиров и опор: мимика, жесты, интонация, разговорные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формулы, повторы, синонимические выражения одной и той же мысли и другие являются своего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рода подсказками как для слушающего, так и для говорящего.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монологической речи с целью установления контакта используются обращения, вводные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слова и вводные конструкции. С их помощью говорящий не только удерживает внимание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слушающих, но и как бы приглашает их к совместному рассуждению.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Существенную помощь оказывают риторические вопросы.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Привлекая внимание к основным мыслям, фиксируя переходы от одной мысли к другой, они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способствуют синтезированию и обобщению, подводят слушающих к выводам. Риторические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вопросы не только создают опоры для запоминания, но и выполняют функцию эмоционально-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волевого воздействия на слушающих.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Особую роль в плане успешности восприятия монологической речи играют такие моменты,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как «точное квантирование по интонационным рисункам», с которыми Н.И. Жинкин связывал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выразительность высказывания (см.: Жинкин Н.И., 1958), четкая дикция 1 , обращенность 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участнику (или участникам) разговора.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Контактное общение значительно легче, чем дистантное. Г1п данным некоторых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исследований, разница в понимании одного и того же сообщения, воспринятого в условиях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контактного (а следовательно, располагающего большим количеством самых разно образных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зрительных опор) и дистантного общения составляет oт 20 до 40% (см.: Weltner К., 1967;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Алексеева И.Н., 1976).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Прежде чем продолжать выяснение роли зрительных опор в вое приятии и переработке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информации, целесообразно напомнить, что такими опорами могут служить не только мимика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жесты говорящего, но и визуально-изобразительная и вербальная наглядность</a:t>
            </a:r>
            <a:endParaRPr/>
          </a:p>
        </p:txBody>
      </p:sp>
      <p:sp>
        <p:nvSpPr>
          <p:cNvPr id="78" name="Google Shape;78;p11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84" name="Google Shape;8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Особое значение среди опор данного вида имеют заголовки, основная задача которых -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создать нужную направленность мысли привлечь внимание к основной части текста, облегчить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прогнозирование. Заголовкам присущи четыре основные функции: номинативная, информативная,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рекламная и экспрессивно-апеллятивная (см.: Мужев В.С, 1970) 1 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Две первые разновидности заголовков способствуют не только пониманию содержания, но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 запоминанию последовательности изложения. Заголовки с номинативной функцией больше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подходят для хорошо подготовленных учащихся. С их помощью создается общее представление 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содержании сообщения, и если оно соответствует возрастным интересам учащихся или удачно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дополняет изучаемую тему, то естественно предположить, что такой заголовок не только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облегчает аудирование, но и создает определенную установку на последующую переработку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информации: выделить новые данные по изучаемой теме, сопоставить изложенные факты и т.д.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Информативные заголовки в аудиотекстах оправдывают себя лишь в двух случаях: когда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речь идет о слабо подготовленных учащихся, не обладающих умением быстрой ориентации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контексте, и о текстах, содержащих большое количество фактических данных, которые нужно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запомнить и воспроизвести. Информативный тип заголовка позволяет учащимся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сконцентрировать внимание на деталях, дополняющих основные мысли. Во всех других случаях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эти заголовки нежелательны, так как они раскрывают основную часть содержания, снижая тем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самым интерес к нему.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Наиболее сложными являются заголовки с рекламной и экспрессивно-апеллятивной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функциями. В качестве названий в них нередко используются пословицы, поговорки, крылатые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слова, междометия и т.д. Иногда эти заголовки содержат намек на тему, но чаще всего они,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привлекая внимание слушающих, остаются для них своего рода шарадой, разгадать которую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поможет лишь детальное понимание речевого сообщения с проникновением в его подтекст.</a:t>
            </a:r>
            <a:endParaRPr/>
          </a:p>
        </p:txBody>
      </p:sp>
      <p:sp>
        <p:nvSpPr>
          <p:cNvPr id="85" name="Google Shape;85;p12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91" name="Google Shape;9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Аудиотекст как объект речевой деятельности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слушающего и как носитель информации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Помимо общих требований, предъявляемых ко всем учебным текстам, таким, как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воспитательная ценность, информативность, значимость и достоверность излагаемых фактов,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соответствие возрастным особенностям и речевому опыту учащихся, к текстам для аудирования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принято предъявлять и ряд дополнительных требований, учет которых позволяет наметить их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учебную типологию.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Для обучения аудированию в средней школе используются аутентичные (см. сноску на с.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130), полуаутентичные и составленньп (учебные) тексты.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Достоинством аутентичных текстов является то, что они представляют собой образцы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реальной коммуникации со всеми свойственными ей характеристиками: перебивы, повторы,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исправления недосказанность, излишняя эмоциональность, образность, менее четкая организация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области синтаксиса и др. При обучении аудированию в общеобразовательной школе эти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сложности, как правило, непреодолимы.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Менее сложными являются полуаутентичные образцы, т. е. аутентичные по своей природе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тексты, однако обработанные и сокращенные.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школе с расширенной сеткой часов, а также в лицеях и гимназиях аутентичные образцы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художественной литературы, стихи и песни, интервью, отрывки из кинофильмов/радиопередач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др. должны найти широкое применение.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Художественный текст позволяет приобщить учащихся к культуре страны изучаемого языка.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Авторы учебно-методических комплексов (УМК) должны дополнять изучаемую тему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тематически близкими текстами с целью сравнения своей культуры с культурой инофона,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постепенно формируя представление о сходстве и различии двух культур, об общности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гуманистических идеалов.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Созданию культурного контекста учебных текстов способствуют также иллюстративная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наглядность, комментарии, вступительные беседы и, наконец, упражнения.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 более легким можно отнести учебные тексты, составленные авторами УМК или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учителем, поскольку в них учитывается речевой опыт конкретного контингента учащихся, а также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учебные функции опор и ориентиров.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Описание лингвистических трудностей текстов целесообразно начать с сопоставительного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анализа диалога и монолога, поскольку эти формы речи влияют не только на выбор языковых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средств, но и на структурно-композиционные характеристики текста.</a:t>
            </a:r>
            <a:endParaRPr/>
          </a:p>
        </p:txBody>
      </p:sp>
      <p:sp>
        <p:nvSpPr>
          <p:cNvPr id="92" name="Google Shape;92;p13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98" name="Google Shape;9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При контактном общении слова и отдельные фразы заменяются нередко жестами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мимикой - явление, незнакомое письменной речи, если не считать некоторых фигур умолчания.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Если собеседникам хорошо знаком предмет разговора, они пользуются более свернутой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речью. В такой беседе широко используются паралингвистические средства, подхватывание или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параллелизм в репликах.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При отсутствии внутреннего контакта между говорящими диалог требует более полного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развернутого построения. В такой беседе он может сочетаться с монологом.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Диалогическая речь чаще всего бывает неподготовленной, она протекает стихийно, без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заранее намеченного плана. Если для монолога нужен главным образом внешний стимул, то для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диалога помимо внешнего стимула, определяющего начало беседы, необходим и внутренний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стимул как повод для высказывания.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Слушающий может либо участвовать в диалоге, либо воспринимать его «со стороны».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первом случае трудности восприятия сочетаются с трудностями говорения и в общей сложности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сводятся к необходимости приспосабливаться к темпу и условиям общения, соблюдать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определенную скорость речевой реакции, правильно выбирать интонационные и побуждающие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модели, пользоваться синонимическими заменами. При восприятии кино, радио или фонозаписи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происходит слушание диалога со стороны. Наиболее трудным будет восприятие дистантной речи,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производимой невидимыми участниками разговора, диспута или дискуссии. Отсутствие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зрительной опоры, важность которой для правильного понимания со слуха подчеркивалась выше,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осложняет прогнозирование, загружает оперативную память, замедляет процесс вхождения в тему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 ситуацию общения. Все эти особенности необходимо учитывать при определении способов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презентации речевых сообщений, их объема и языковой сложности.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Что касается монолога, то это организованный вид речи, продолжительное высказывание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одного лица, обращенного к аудитории. Монолог отличается от диалога трудностями логического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порядка, так как представляет собой, по определению В. В. Виноградова, продукт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индивидуального построения (см.: Виноградов В.В., 1963, с. 18). Он непрерывен, поскольку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формирование мыслей происходит здесь одновременно с их формулированием.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Порождение монологической речи предполагает умение избирательно пользоваться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языковыми средствами адекватно коммуникативному намерению, а также некоторыми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неязыковыми коммуникативными средствами выражения мысли, и прежде всего интонацией.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Говорящий должен уметь выразить в своей речи, например, разную градацию утверждения,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просьбы, приглашения, согласия, разные виды отказа, вопроса и т.д. и облегчить тем самым ее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понимание.</a:t>
            </a:r>
            <a:endParaRPr/>
          </a:p>
        </p:txBody>
      </p:sp>
      <p:sp>
        <p:nvSpPr>
          <p:cNvPr id="99" name="Google Shape;99;p14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05" name="Google Shape;10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Выбор языковых средств монологической речи обусловлен также ситуацией общения,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индивидуальными особенностями говорящего (его образованностью, эмоциональным состоянием,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характером отношений со слушающими и другими факторами).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Монолог может входить в качестве составной части в беседу, протекать в форме рассказа,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выступления или доклада. Ораторская речь приближается к книжно-письменной, так как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отличается развернутым синтаксическим рисунком, наличием более сложных лексических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конструкций, хотя одновременно она располагает и такими экспрессивными средствами, как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повторы, риторические вопросы, восклицания, перебивы мыслей и ритма, вводные слова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предложения, эллипсы, нарушение рамочной конструкции в немецком языке и порядка слов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английском и французском. Все это придает разговорной монологической речи простоту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естественность, увеличивает контакт с аудиторией.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условиях естественного речевого общения монолог в чистом виде встречается редко, чаще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всего он сочетается с элементами диалогической речи, являясь, по сути дела, монологом в диалоге.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Проведенный выше краткий анализ диалога и монолога показывает, что между этими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формами речи нет резких различий, если не брать за основу описания крайних,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противопоставленных случаев их проявления. Реальные условия общения свидетельствуют 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нечеткости границ между ними и о частом переходе говорящих из одной формы речи в другую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(см.: Сиротинина О.Б., 1974; Дридзе Т.М., 1980).</a:t>
            </a:r>
            <a:endParaRPr/>
          </a:p>
        </p:txBody>
      </p:sp>
      <p:sp>
        <p:nvSpPr>
          <p:cNvPr id="106" name="Google Shape;106;p15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"/>
          <p:cNvSpPr txBox="1"/>
          <p:nvPr>
            <p:ph type="ctrTitle"/>
          </p:nvPr>
        </p:nvSpPr>
        <p:spPr>
          <a:xfrm>
            <a:off x="685800" y="1752601"/>
            <a:ext cx="7772400" cy="182976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1" sz="4800"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"/>
          <p:cNvSpPr txBox="1"/>
          <p:nvPr>
            <p:ph idx="1" type="subTitle"/>
          </p:nvPr>
        </p:nvSpPr>
        <p:spPr>
          <a:xfrm>
            <a:off x="685800" y="3611607"/>
            <a:ext cx="7772400" cy="11997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Autofit/>
          </a:bodyPr>
          <a:lstStyle>
            <a:lvl1pPr lvl="0" marR="64008" algn="r">
              <a:spcBef>
                <a:spcPts val="400"/>
              </a:spcBef>
              <a:spcAft>
                <a:spcPts val="0"/>
              </a:spcAft>
              <a:buSzPts val="1836"/>
              <a:buNone/>
              <a:defRPr>
                <a:solidFill>
                  <a:schemeClr val="dk2"/>
                </a:solidFill>
              </a:defRPr>
            </a:lvl1pPr>
            <a:lvl2pPr lvl="1" algn="ctr">
              <a:spcBef>
                <a:spcPts val="325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26" name="Google Shape;26;p2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2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4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▶"/>
              <a:defRPr/>
            </a:lvl1pPr>
            <a:lvl2pPr indent="-342900" lvl="1" marL="914400" algn="l">
              <a:spcBef>
                <a:spcPts val="325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9pPr>
          </a:lstStyle>
          <a:p/>
        </p:txBody>
      </p:sp>
      <p:sp>
        <p:nvSpPr>
          <p:cNvPr id="43" name="Google Shape;43;p4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4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4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4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5"/>
          <p:cNvSpPr txBox="1"/>
          <p:nvPr>
            <p:ph type="title"/>
          </p:nvPr>
        </p:nvSpPr>
        <p:spPr>
          <a:xfrm rot="5400000">
            <a:off x="4936367" y="2182285"/>
            <a:ext cx="5592761" cy="17774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5"/>
          <p:cNvSpPr txBox="1"/>
          <p:nvPr>
            <p:ph idx="1" type="body"/>
          </p:nvPr>
        </p:nvSpPr>
        <p:spPr>
          <a:xfrm rot="5400000">
            <a:off x="823120" y="-91279"/>
            <a:ext cx="5592760" cy="6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▶"/>
              <a:defRPr/>
            </a:lvl1pPr>
            <a:lvl2pPr indent="-342900" lvl="1" marL="914400" algn="l">
              <a:spcBef>
                <a:spcPts val="325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9pPr>
          </a:lstStyle>
          <a:p/>
        </p:txBody>
      </p:sp>
      <p:sp>
        <p:nvSpPr>
          <p:cNvPr id="50" name="Google Shape;50;p5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5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6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6"/>
          <p:cNvSpPr txBox="1"/>
          <p:nvPr>
            <p:ph idx="1" type="body"/>
          </p:nvPr>
        </p:nvSpPr>
        <p:spPr>
          <a:xfrm rot="5400000">
            <a:off x="2378964" y="-440436"/>
            <a:ext cx="4386071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▶"/>
              <a:defRPr/>
            </a:lvl1pPr>
            <a:lvl2pPr indent="-342900" lvl="1" marL="914400" algn="l">
              <a:spcBef>
                <a:spcPts val="325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6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6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7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7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7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4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>
            <a:gsLst>
              <a:gs pos="0">
                <a:srgbClr val="007897"/>
              </a:gs>
              <a:gs pos="55000">
                <a:srgbClr val="4ABBE0"/>
              </a:gs>
              <a:gs pos="100000">
                <a:srgbClr val="007897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400" u="non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grpSp>
        <p:nvGrpSpPr>
          <p:cNvPr id="11" name="Google Shape;11;p1"/>
          <p:cNvGrpSpPr/>
          <p:nvPr/>
        </p:nvGrpSpPr>
        <p:grpSpPr>
          <a:xfrm>
            <a:off x="-12192" y="4953000"/>
            <a:ext cx="9156193" cy="1911096"/>
            <a:chOff x="0" y="0"/>
            <a:chExt cx="2147483646" cy="2147483647"/>
          </a:xfrm>
        </p:grpSpPr>
        <p:sp>
          <p:nvSpPr>
            <p:cNvPr id="12" name="Google Shape;12;p1"/>
            <p:cNvSpPr/>
            <p:nvPr/>
          </p:nvSpPr>
          <p:spPr>
            <a:xfrm>
              <a:off x="398647062" y="0"/>
              <a:ext cx="1748836423" cy="547646369"/>
            </a:xfrm>
            <a:custGeom>
              <a:rect b="b" l="l" r="r" t="t"/>
              <a:pathLst>
                <a:path extrusionOk="0" h="367" w="469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rgbClr val="9FCBDC">
                <a:alpha val="39607"/>
              </a:srgb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3" name="Google Shape;13;p1"/>
            <p:cNvSpPr/>
            <p:nvPr/>
          </p:nvSpPr>
          <p:spPr>
            <a:xfrm>
              <a:off x="11423419" y="319311939"/>
              <a:ext cx="2136060077" cy="886578253"/>
            </a:xfrm>
            <a:custGeom>
              <a:rect b="b" l="l" r="r" t="t"/>
              <a:pathLst>
                <a:path extrusionOk="0" h="528" w="5760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grpSp>
          <p:nvGrpSpPr>
            <p:cNvPr id="14" name="Google Shape;14;p1"/>
            <p:cNvGrpSpPr/>
            <p:nvPr/>
          </p:nvGrpSpPr>
          <p:grpSpPr>
            <a:xfrm>
              <a:off x="2859548" y="51375374"/>
              <a:ext cx="2144623952" cy="2096108272"/>
              <a:chOff x="0" y="0"/>
              <a:chExt cx="2147483647" cy="2147483647"/>
            </a:xfrm>
          </p:grpSpPr>
          <p:pic>
            <p:nvPicPr>
              <p:cNvPr id="15" name="Google Shape;15;p1"/>
              <p:cNvPicPr preferRelativeResize="0"/>
              <p:nvPr/>
            </p:nvPicPr>
            <p:blipFill rotWithShape="1">
              <a:blip r:embed="rId1">
                <a:alphaModFix/>
              </a:blip>
              <a:srcRect b="0" l="0" r="0" t="0"/>
              <a:stretch/>
            </p:blipFill>
            <p:spPr>
              <a:xfrm>
                <a:off x="0" y="0"/>
                <a:ext cx="2147483647" cy="214748364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6" name="Google Shape;16;p1"/>
              <p:cNvSpPr txBox="1"/>
              <p:nvPr/>
            </p:nvSpPr>
            <p:spPr>
              <a:xfrm>
                <a:off x="138562" y="2578763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4400" u="none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endParaRPr>
              </a:p>
            </p:txBody>
          </p:sp>
        </p:grpSp>
        <p:pic>
          <p:nvPicPr>
            <p:cNvPr id="17" name="Google Shape;17;p1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0" y="44525155"/>
              <a:ext cx="2147483646" cy="90420367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8" name="Google Shape;18;p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9pPr>
          </a:lstStyle>
          <a:p/>
        </p:txBody>
      </p:sp>
      <p:sp>
        <p:nvSpPr>
          <p:cNvPr id="19" name="Google Shape;19;p1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5186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836"/>
              <a:buFont typeface="Noto Sans Symbols"/>
              <a:buChar char="▶"/>
              <a:defRPr b="0" i="0" sz="27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1pPr>
            <a:lvl2pPr indent="-374650" lvl="1" marL="914400" marR="0" rtl="0" algn="l">
              <a:spcBef>
                <a:spcPts val="325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Verdana"/>
              <a:buChar char="◦"/>
              <a:defRPr b="0" i="0" sz="23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2pPr>
            <a:lvl3pPr indent="-361950" lvl="2" marL="13716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210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3pPr>
            <a:lvl4pPr indent="-349250" lvl="3" marL="18288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Noto Sans Symbols"/>
              <a:buChar char="⚫"/>
              <a:defRPr b="0" i="0" sz="19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4pPr>
            <a:lvl5pPr indent="-342900" lvl="4" marL="22860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⚫"/>
              <a:defRPr b="0" i="0" sz="18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5pPr>
            <a:lvl6pPr indent="-342900" lvl="5" marL="27432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◾"/>
              <a:defRPr b="0" i="0" sz="18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6pPr>
            <a:lvl7pPr indent="-330200" lvl="6" marL="32004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7pPr>
            <a:lvl8pPr indent="-330200" lvl="7" marL="36576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8pPr>
            <a:lvl9pPr indent="-330200" lvl="8" marL="41148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9pPr>
          </a:lstStyle>
          <a:p/>
        </p:txBody>
      </p:sp>
      <p:sp>
        <p:nvSpPr>
          <p:cNvPr id="20" name="Google Shape;20;p1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21" name="Google Shape;21;p1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22" name="Google Shape;22;p1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"/>
          <p:cNvSpPr/>
          <p:nvPr/>
        </p:nvSpPr>
        <p:spPr>
          <a:xfrm>
            <a:off x="500062" y="5945187"/>
            <a:ext cx="4940300" cy="920750"/>
          </a:xfrm>
          <a:custGeom>
            <a:rect b="b" l="l" r="r" t="t"/>
            <a:pathLst>
              <a:path extrusionOk="0" h="337" w="7485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rgbClr val="9FCBDC">
              <a:alpha val="39607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400" u="non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31" name="Google Shape;31;p3"/>
          <p:cNvSpPr/>
          <p:nvPr/>
        </p:nvSpPr>
        <p:spPr>
          <a:xfrm>
            <a:off x="485775" y="5938837"/>
            <a:ext cx="3690937" cy="933450"/>
          </a:xfrm>
          <a:custGeom>
            <a:rect b="b" l="l" r="r" t="t"/>
            <a:pathLst>
              <a:path extrusionOk="0" h="588" w="5591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400" u="non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grpSp>
        <p:nvGrpSpPr>
          <p:cNvPr id="32" name="Google Shape;32;p3"/>
          <p:cNvGrpSpPr/>
          <p:nvPr/>
        </p:nvGrpSpPr>
        <p:grpSpPr>
          <a:xfrm>
            <a:off x="-6350" y="5791200"/>
            <a:ext cx="3402012" cy="1079500"/>
            <a:chOff x="-6350" y="5791200"/>
            <a:chExt cx="3402012" cy="1079500"/>
          </a:xfrm>
        </p:grpSpPr>
        <p:pic>
          <p:nvPicPr>
            <p:cNvPr id="33" name="Google Shape;33;p3"/>
            <p:cNvPicPr preferRelativeResize="0"/>
            <p:nvPr/>
          </p:nvPicPr>
          <p:blipFill rotWithShape="1">
            <a:blip r:embed="rId1">
              <a:alphaModFix/>
            </a:blip>
            <a:srcRect b="0" l="0" r="0" t="0"/>
            <a:stretch/>
          </p:blipFill>
          <p:spPr>
            <a:xfrm>
              <a:off x="-6350" y="5791200"/>
              <a:ext cx="3402012" cy="10795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" name="Google Shape;34;p3"/>
            <p:cNvSpPr txBox="1"/>
            <p:nvPr/>
          </p:nvSpPr>
          <p:spPr>
            <a:xfrm>
              <a:off x="277812" y="6421437"/>
              <a:ext cx="1700212" cy="3603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</p:grpSp>
      <p:pic>
        <p:nvPicPr>
          <p:cNvPr id="35" name="Google Shape;35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-19050" y="5778500"/>
            <a:ext cx="3414712" cy="109855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Google Shape;36;p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9pPr>
          </a:lstStyle>
          <a:p/>
        </p:txBody>
      </p:sp>
      <p:sp>
        <p:nvSpPr>
          <p:cNvPr id="37" name="Google Shape;37;p3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5186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836"/>
              <a:buFont typeface="Noto Sans Symbols"/>
              <a:buChar char="▶"/>
              <a:defRPr b="0" i="0" sz="27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1pPr>
            <a:lvl2pPr indent="-374650" lvl="1" marL="914400" marR="0" rtl="0" algn="l">
              <a:spcBef>
                <a:spcPts val="325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Verdana"/>
              <a:buChar char="◦"/>
              <a:defRPr b="0" i="0" sz="23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2pPr>
            <a:lvl3pPr indent="-361950" lvl="2" marL="13716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210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3pPr>
            <a:lvl4pPr indent="-349250" lvl="3" marL="18288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Noto Sans Symbols"/>
              <a:buChar char="⚫"/>
              <a:defRPr b="0" i="0" sz="19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4pPr>
            <a:lvl5pPr indent="-342900" lvl="4" marL="22860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⚫"/>
              <a:defRPr b="0" i="0" sz="18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5pPr>
            <a:lvl6pPr indent="-342900" lvl="5" marL="27432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◾"/>
              <a:defRPr b="0" i="0" sz="18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6pPr>
            <a:lvl7pPr indent="-330200" lvl="6" marL="32004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7pPr>
            <a:lvl8pPr indent="-330200" lvl="7" marL="36576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8pPr>
            <a:lvl9pPr indent="-330200" lvl="8" marL="41148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9pPr>
          </a:lstStyle>
          <a:p/>
        </p:txBody>
      </p:sp>
      <p:sp>
        <p:nvSpPr>
          <p:cNvPr id="38" name="Google Shape;38;p3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39" name="Google Shape;39;p3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40" name="Google Shape;40;p3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3"/>
    <p:sldLayoutId id="2147483650" r:id="rId4"/>
    <p:sldLayoutId id="2147483651" r:id="rId5"/>
    <p:sldLayoutId id="2147483652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8"/>
          <p:cNvSpPr txBox="1"/>
          <p:nvPr>
            <p:ph idx="4294967295" type="ctrTitle"/>
          </p:nvPr>
        </p:nvSpPr>
        <p:spPr>
          <a:xfrm>
            <a:off x="688975" y="1755775"/>
            <a:ext cx="7772400" cy="20732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Обучение аудированию речи на иностранном языке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часть 2</a:t>
            </a: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9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Содержание обучения аудированию</a:t>
            </a: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 материал, на основе которого происходит развитие навыков и умений этого вида речевой деятельности</a:t>
            </a:r>
            <a:endParaRPr/>
          </a:p>
          <a:p>
            <a:pPr indent="-255587" lvl="0" marL="365125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Структура: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лингвистический компонент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психологический компонент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методологический (дидактический) компонент</a:t>
            </a:r>
            <a:endParaRPr/>
          </a:p>
          <a:p>
            <a:pPr indent="-117411" lvl="0" marL="365125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9"/>
          <p:cNvSpPr txBox="1"/>
          <p:nvPr>
            <p:ph idx="4294967295" type="title"/>
          </p:nvPr>
        </p:nvSpPr>
        <p:spPr>
          <a:xfrm>
            <a:off x="457200" y="274637"/>
            <a:ext cx="8229600" cy="1146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Содержание обучения аудированию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0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Методически организованный лексико-грамматический и фонетический материал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Трудности, связанные с восприятием языковой формы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Требования, предъявляемые к текстам для аудирования</a:t>
            </a:r>
            <a:endParaRPr/>
          </a:p>
        </p:txBody>
      </p:sp>
      <p:sp>
        <p:nvSpPr>
          <p:cNvPr id="81" name="Google Shape;81;p10"/>
          <p:cNvSpPr txBox="1"/>
          <p:nvPr>
            <p:ph idx="4294967295" type="title"/>
          </p:nvPr>
        </p:nvSpPr>
        <p:spPr>
          <a:xfrm>
            <a:off x="457200" y="274637"/>
            <a:ext cx="8229600" cy="1146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Лингвистический компонент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1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Аутентичность текстов (языковое оформление, стиль, жанр)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Познавательная направленность текстов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Фабульность содержания текстов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Доступность текстов с языковой точки зрения</a:t>
            </a:r>
            <a:endParaRPr b="0" i="0" sz="32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1"/>
          <p:cNvSpPr txBox="1"/>
          <p:nvPr>
            <p:ph idx="4294967295" type="title"/>
          </p:nvPr>
        </p:nvSpPr>
        <p:spPr>
          <a:xfrm>
            <a:off x="317500" y="219075"/>
            <a:ext cx="8631237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40"/>
              <a:buFont typeface="Arial"/>
              <a:buNone/>
            </a:pPr>
            <a:r>
              <a:rPr b="1" i="0" lang="ru-RU" sz="324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Требования, предъявляемые к текстам для аудирования</a:t>
            </a:r>
            <a:endParaRPr b="1" i="0" sz="324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2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Учет мотивов и интересов учащихся</a:t>
            </a:r>
            <a:endParaRPr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Психологические механизмы</a:t>
            </a:r>
            <a:endParaRPr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Специальные способности</a:t>
            </a:r>
            <a:endParaRPr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Аудитивные навыки и умения</a:t>
            </a:r>
            <a:endParaRPr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Трудности, связанные с условиями восприятия языковой формы</a:t>
            </a:r>
            <a:endParaRPr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Характер связи умений аудировать с другими речевыми умениями</a:t>
            </a:r>
            <a:endParaRPr/>
          </a:p>
        </p:txBody>
      </p:sp>
      <p:sp>
        <p:nvSpPr>
          <p:cNvPr id="95" name="Google Shape;95;p12"/>
          <p:cNvSpPr txBox="1"/>
          <p:nvPr>
            <p:ph idx="4294967295" type="title"/>
          </p:nvPr>
        </p:nvSpPr>
        <p:spPr>
          <a:xfrm>
            <a:off x="457200" y="274637"/>
            <a:ext cx="8229600" cy="1146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Психологический компонент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3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Навыки самостоятельной работы над аудированием (самостоятельная работа в языковой лаборатории, прослушивание аудиозаписей дома)</a:t>
            </a:r>
            <a:endParaRPr/>
          </a:p>
        </p:txBody>
      </p:sp>
      <p:sp>
        <p:nvSpPr>
          <p:cNvPr id="102" name="Google Shape;102;p13"/>
          <p:cNvSpPr txBox="1"/>
          <p:nvPr>
            <p:ph idx="4294967295" type="title"/>
          </p:nvPr>
        </p:nvSpPr>
        <p:spPr>
          <a:xfrm>
            <a:off x="457200" y="219075"/>
            <a:ext cx="8229600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Методологический (дидактический компонент)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4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Этапы обучения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Принципы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Стратегии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Приёмы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Упражнения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Контроль</a:t>
            </a:r>
            <a:endParaRPr/>
          </a:p>
        </p:txBody>
      </p:sp>
      <p:sp>
        <p:nvSpPr>
          <p:cNvPr id="109" name="Google Shape;109;p14"/>
          <p:cNvSpPr txBox="1"/>
          <p:nvPr>
            <p:ph idx="4294967295" type="title"/>
          </p:nvPr>
        </p:nvSpPr>
        <p:spPr>
          <a:xfrm>
            <a:off x="457200" y="274637"/>
            <a:ext cx="8229600" cy="1146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Технология обучения аудированию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Открытая">
  <a:themeElements>
    <a:clrScheme name="Открытая">
      <a:dk1>
        <a:srgbClr val="000000"/>
      </a:dk1>
      <a:lt1>
        <a:srgbClr val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Открытая">
  <a:themeElements>
    <a:clrScheme name="Открытая">
      <a:dk1>
        <a:srgbClr val="000000"/>
      </a:dk1>
      <a:lt1>
        <a:srgbClr val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