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3" r:id="rId4"/>
    <p:sldMasterId id="2147483654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y="6858000" cx="9144000"/>
  <p:notesSz cx="6858000" cy="9144000"/>
  <p:embeddedFontLst>
    <p:embeddedFont>
      <p:font typeface="Tahoma"/>
      <p:regular r:id="rId16"/>
      <p:bold r:id="rId17"/>
    </p:embeddedFont>
    <p:embeddedFont>
      <p:font typeface="Rambla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ambla-italic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21" Type="http://schemas.openxmlformats.org/officeDocument/2006/relationships/font" Target="fonts/Rambla-boldItalic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Tahoma-bold.fntdata"/><Relationship Id="rId16" Type="http://schemas.openxmlformats.org/officeDocument/2006/relationships/font" Target="fonts/Tahoma-regular.fntdata"/><Relationship Id="rId5" Type="http://schemas.openxmlformats.org/officeDocument/2006/relationships/slideMaster" Target="slideMasters/slideMaster2.xml"/><Relationship Id="rId19" Type="http://schemas.openxmlformats.org/officeDocument/2006/relationships/font" Target="fonts/Rambla-bold.fntdata"/><Relationship Id="rId6" Type="http://schemas.openxmlformats.org/officeDocument/2006/relationships/notesMaster" Target="notesMasters/notesMaster1.xml"/><Relationship Id="rId18" Type="http://schemas.openxmlformats.org/officeDocument/2006/relationships/font" Target="fonts/Rambla-regular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76" name="Google Shape;7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Аудирование является сложной рецептивной мыслительно-мнемической деятельностью,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связанной с восприятием, пониманием и активной переработкой информации, содержащейся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устном речевом сообщении.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Несмотря на значительное количество исследований, посвященных обучению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аудированию, и на наличие в средней школе учебных комплексов, в состав которых входят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фонозаписи, диа- и кинофильмы, а также другие технические средства, данная форма устного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общения остается пока еще недостаточно развитой, что объясняется двумя причинами.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Первая причина заключается в том, что аудирование до сих пор рассматривается как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побочный продукт говорения, соответственно на уроках используется эпизодически и в ситуациях,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весьма далеких от аутентичных 1 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Вторая причина - слабая осведомленность учителей в психологических и лингвистических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сложностях аудирования, уровнях восприятия и способах их определения.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Различают контактное и дистантное аудирование. При контактном слушании оно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действительно является составной частью устного интерактивного общения, при дистантном,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опосредованном слушании (например, радио, телевидение, фонозапись и др.) эта форма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коммуникации представляет собой самостоятельную, обладающую своими особенностями форму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речевого общения.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Из исследований отечественных и зарубежных психологов известно, что слушающий опирается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при аудировании на свой альтернативный опыт и достаточно развитые психологические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механизмы. Принимая информацию фонологического (нижнего) уровня, он должен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перекодировать ее в единицы концептуального (высокого) уровня, используя различные опоры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восприятия, в том числе подсказывающую функцию ситуаций. Этот процесс строго личностный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сложный, поскольку он зависит от многих факторов, в том числе от развитости у школьника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речевого слуха и памяти, от умения пользоваться вероятностным прогнозированием, от наличия 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него внимания и интереса.</a:t>
            </a:r>
            <a:endParaRPr/>
          </a:p>
        </p:txBody>
      </p:sp>
      <p:sp>
        <p:nvSpPr>
          <p:cNvPr id="77" name="Google Shape;77;p3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целом ряде зарубежных работ, посвященных исследованию так называемой языковой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способности (Sprachbegabung, foreign language aptitude), речевой слух (интонационный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фонематический) относится к одному из основных условий успешного обучения иностранному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языку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(см.: Correl W., Ingenkamp К. Н., 1971). При воcприятии на слух фраза как одна из единиц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восприятия понимается не путем анализа и последующего синтеза составляющих её слов, и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результате распознавания информативных признаков. Интонацию принято считать наиболее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информативным признаком, так как они обладает «воспринимаемыми качествами», благодаря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которым слушающий может сегментировать речь на синтаксические блоки, понимать связь частей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фразы, а следовательно, и раскрывать содержание.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При восприятии речевых сообщений распознается прежде все го коммуникативный план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высказывания, причем интонация является одним из основных структурных признаков, по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которым различаются коммуникативные типы предложений: повествование вопрос, восклицание,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побуждение. Логический и синтаксическиii планы выделяются с помощью логического ударения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членения фразы на синтагмы. Эмоциональная оценка, стремление соотнести любое проявление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чувств и воли с объективной действительностью также выражаются с помощью интонации, что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способствует пониманию подтекста (В.А. Артемов, Н.С. Фоменко и др.).</a:t>
            </a:r>
            <a:endParaRPr/>
          </a:p>
        </p:txBody>
      </p:sp>
      <p:sp>
        <p:nvSpPr>
          <p:cNvPr id="100" name="Google Shape;100;p4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06" name="Google Shape;10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Выполняя указанные функции, интонационный слух вырабатывает одновременно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индикаторные признаки (эталоны), которые необходимы для успешной деятельности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кратковременной памяти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Если под интонационным слухом принято понимать способность воспринимать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интонационную структуру фразы и правильно соотносить ее с интонационным вариантом, то под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фонематическим слухом понимается умение различать звуки речи и идентифицировать их с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соответствующими фонемами. Фонематический слух, так же как и интонация, необходим не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только для формирования адекватных акустико-артикуляционных образов, но и для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использования имеющихся в памяти эталонов при распознавании новых сообщений.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Сторонники раннего обучения детей иностранному языку ссылаются обычно на такие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особенности дошкольного и раннего школьного возраста (от 4 до 10 лет), как большая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способность к имитации и хорошо развитый речевой слух (см.: Bentley A., 1973 Schwertfeger I.C.,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1976; и др.).</a:t>
            </a:r>
            <a:endParaRPr/>
          </a:p>
        </p:txBody>
      </p:sp>
      <p:sp>
        <p:nvSpPr>
          <p:cNvPr id="107" name="Google Shape;107;p5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13" name="Google Shape;11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Однако результаты экспериментов внесли в это утверждение некоторые поправки.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Оказалось, что способности детей этого возраста к имитации несколько преувеличены, а речевой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слух при сравнительно высокой развитости характеризуется существенными индивидуальными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различиями. Например, тестирование детей, проведенное М. Темплином, показало, что наиболее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интенсивное развитие речевого слуха происходит до 8 лет, что совпадает с периодом Нарастания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разговорчивости (increased talkativenes) и контактности детей. В более старшем возрасте речевой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слух продолжает совершенствоваться, однако такого резкого скачка в его развитии уже не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наблюдается. Отмечены индивидуальные различия в речевом слухе детей данного возраста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некоторое преимущество девочек перед мальчиками (см.: Templin М.С., 1957).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Большое значение для обучения иностранным языкам имеют Исследования, связанные с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определением корреляции между речевым и музыкальным слухом. Было установлено,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частности, что музыкальный слух (как и речевой) развивается наиболее интенсивно примерно до 9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лет. Девочки опережают мальчиков на год-полтора, однако в дальнейшем, в возрасте 11-12 лет,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это различие сглаживается (см.: Wagner R., 1970, Sauer H., 1975; и др.). Результаты этих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наблюдений свидетельствуют в пользу необходимости тесного взаимодействия между учителями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иностранного языка и пения, особенно в младших классах.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Следует отметить, что положительное влияние музыки, особенно Пения, на развитие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речевого слуха и произношения было замечено не только в детской, но и во взрослой аудитории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(см.: Capelle M.J. at ML, 1986;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Лозанов Г., 1971).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6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20" name="Google Shape;12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Аудирование речевых сообщений связано с деятельностью памяти (кратковременной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долговременной). Кратковременная память обеспечивает, как известно, удержание поступающей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информации на всех фазах процесса восприятия, вплоть до ее обработки и поступления части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информации в долговременную память. Последняя призвана хранить слухоартикуляционные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образы слов, словосочетаний и синтаксических конструкций, правил и схем их соединения.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Благодаря этому происходит понимание фразовой структуры и коммуникативного типа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предложения.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Для того чтобы речевое сообщение было правильно понято, слушающий должен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удерживать слова и фразы, связывать слышимое в данный конкретный момент с тем, что слышал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до этого, переводить последовательный ряд поступающих сигналов в одновременный.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Кратковременная память выполняет служебную роль. Она помогает, как уже указывалось,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поступлению части информации в долговременную память, и успех выполнения этой функции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зависит от качественного и количественного отбора, от способа введения материала и его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закрепления.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Большинство психологов считают, что забывание информации, заложенной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кратковременной памяти, может быть следствием интерференции, выраженной в определенном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сходстве воспринимаемых элементов. В этом, кстати говоря, заключается одна из характерных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черт кратковременной памяти в отличие от долговременной, для которой важна как раз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семантическая близость воспринимаемого материала.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Выше указывалось на то, что процесс восприятия речи на слух отличается активным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целенаправленным характером, связанным с выполнением сложной мыслительно-мнемической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деятельности, успешности протекания которой содействует высокая степень концентрации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внимания.</a:t>
            </a:r>
            <a:endParaRPr/>
          </a:p>
        </p:txBody>
      </p:sp>
      <p:sp>
        <p:nvSpPr>
          <p:cNvPr id="121" name="Google Shape;121;p7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27" name="Google Shape;12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Внимание возникает с помощью эмоций и развивается за их счет, однако у человека они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проявляются в неразрывной связи с волевыми и интеллектуальными процессами. Успешность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аудирования у школьников зависит, в частности, от потребности узнать что-либо новое, связать с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выбором будущей профессии, от наличия интерес;! к теме сообщения, от осознания объективной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потребности учиться, удерживать определенные позиции (хорошего или отличного ученика)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классе и т. д., т. е. от так называемых субъективных факторов, способствующих возникновению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установки на познавательную деятельность.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Продуманная организация учебного процесса (четкость и логичность изложения,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максимальная опора на прежний языковой опыт, разнообразие способов предъявления, опора на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изобразительную наглядность) позволяет направить внимание учащихся на те моменты, которые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помогут запрограммировать их будущую деятельность с воспринимаемым материалом. Нам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хотелось бы, таким образом, еще раз подчеркнуть тот факт, что в зависимости от целевой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установки, предшествующей аудированию, восприятие будет проходить либо пассивно, либо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носить активный характер, способствуя успешной деятельности памяти.</a:t>
            </a:r>
            <a:endParaRPr/>
          </a:p>
        </p:txBody>
      </p:sp>
      <p:sp>
        <p:nvSpPr>
          <p:cNvPr id="128" name="Google Shape;128;p8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34" name="Google Shape;13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Темп речевых сообщений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Темп речевых сообщений определяет не только быстроту и точность понимания, но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эффективность запоминания.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Общий темп речи складывается из двух величин - количества слогов (слов) в минуту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количества речевых пауз. Измерение по этим двум составляющим показывает, что разница между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минимальным и максимальным темпом довольно велика. Общий порог различения колеблется, по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данным Фэрмана, между 100 и 400 слогами/мин и определяется целым рядом факторов, в том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числе и темпом говорения, который отличается неравномерностью у одного и того же лица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зависит от настроения говорящего, от его индивидуальных привычек, от эмоциональной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окрашенности речевого сообщения, от умений редуцировать внутреннее проговаривание и т. д.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(см.: Fahrmann R., 1960). Диалогические единства различаются в большей степени по темпу речи у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одного и того же индивида, чем более длинные монологические высказывания, хотя в целом эти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различия слабо влияют на смысловое восприятие речи (см.: Hausler E., 1966; Schafer H.W, 1967).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Темп зависит от важности и новизны информации. Более важная информация сообщается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медленнее, второстепенная - более быстро.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Определенный интерес представляют в этой связи экспериментальные данные, полученные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результате замеров темпа спонтанных высказываний у 36 носителей немецкого языка (см.: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Moslein К., 1971). Зафиксированное расхождение в темпе речи колеблется от 63,1 до 207 слов/мин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(при среднем арифметическом - 130,1 слов/ мин). Разница в темпе говорения объясняется в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основном темами беседы и стремлением говорящего к нормативности. Анализ речевых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высказываний у испытуемых с несколько замедленным темпом (109,3 слов/мин) и у группы лиц с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более быстрым темпом (150,9 слов/мин) показал, что отклонение от нормы у первых составляет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21,83%, а у вторых - 36,6%. Причем большая часть ошибок и в том, и другом случае относится к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синтаксису предложения, наблюдаются, кроме того, недопустимая редукция (Nach&amp;#39;m Essen ging&amp;#39;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wir los), использование большого количества избыточных, ничего не выражающих предложений,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типа: Ich mochte mal sagen ...; Es ist doch so, daB ...; Ich meine ...; Wie soil ich sagen ....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Результаты исследования показывают, таким образом, непосредственную зависимость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темпа речи от сложности темы и языковой нормы. Трудность исследования темпа речи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заключается в том, что он тесно связан с другими средствами выразительности - с ритмом,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ударением и особенно с паузами.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Установлено, что сокращение пауз больше чем наполовину (при неизменности чистого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времени говорения) ухудшает смысловое восприятие, а на субъективном уровне вызывает ложное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представление об увеличении скорости темпа.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Наиболее постоянной категорией как у отдельных носителей языка, так и у всего языкового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коллектива в целом являются паузы дыхания.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специальной литературе кроме пауз дыхания принято выделять паузы синтаксические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несинтаксические. Последние, особенно паузы хезитации, или нерешительности, являются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характерной особенностью устного общения. Они связаны с эмоциональным отношением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говорящего к сообщаемым фактам и явлениям, с поиском синонимических средств выражения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мысли, с самоисправлением, с перестройкой синтаксической структуры, с припоминанием или с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определенными сложностями выбора (см.: Носенко Э.Л., 1978, с. 34-38). Слушающий реагирует на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них как на элементы риторической стратегии, а говорящий использует для коррекции смысловой и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логической сторон высказывания.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В процессе речевого общения наиболее употребительным является средний темп речи (240-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250 слогов/мин) с наибольшим отклонением в ту или иную сторону, 200 и 300 слогов/мин принято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называть как темп «ниже среднего» и «выше среднего» (см.: Fahrmann R., 1960, S. 47).</a:t>
            </a:r>
            <a:endParaRPr/>
          </a:p>
        </p:txBody>
      </p:sp>
      <p:sp>
        <p:nvSpPr>
          <p:cNvPr id="135" name="Google Shape;135;p9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0" i="0" lang="ru-RU" sz="1200" u="non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"/>
          <p:cNvSpPr txBox="1"/>
          <p:nvPr>
            <p:ph type="ctrTitle"/>
          </p:nvPr>
        </p:nvSpPr>
        <p:spPr>
          <a:xfrm>
            <a:off x="685800" y="1752601"/>
            <a:ext cx="7772400" cy="182976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1" sz="4800"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"/>
          <p:cNvSpPr txBox="1"/>
          <p:nvPr>
            <p:ph idx="1" type="subTitle"/>
          </p:nvPr>
        </p:nvSpPr>
        <p:spPr>
          <a:xfrm>
            <a:off x="685800" y="3611607"/>
            <a:ext cx="7772400" cy="11997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>
            <a:lvl1pPr lvl="0" marR="64008" algn="r">
              <a:spcBef>
                <a:spcPts val="400"/>
              </a:spcBef>
              <a:spcAft>
                <a:spcPts val="0"/>
              </a:spcAft>
              <a:buSzPts val="1836"/>
              <a:buNone/>
              <a:defRPr>
                <a:solidFill>
                  <a:schemeClr val="dk2"/>
                </a:solidFill>
              </a:defRPr>
            </a:lvl1pPr>
            <a:lvl2pPr lvl="1" algn="ctr">
              <a:spcBef>
                <a:spcPts val="325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26" name="Google Shape;26;p2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4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▶"/>
              <a:defRPr/>
            </a:lvl1pPr>
            <a:lvl2pPr indent="-342900" lvl="1" marL="914400" algn="l">
              <a:spcBef>
                <a:spcPts val="325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9pPr>
          </a:lstStyle>
          <a:p/>
        </p:txBody>
      </p:sp>
      <p:sp>
        <p:nvSpPr>
          <p:cNvPr id="43" name="Google Shape;43;p4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4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4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5"/>
          <p:cNvSpPr txBox="1"/>
          <p:nvPr>
            <p:ph type="title"/>
          </p:nvPr>
        </p:nvSpPr>
        <p:spPr>
          <a:xfrm rot="5400000">
            <a:off x="4936367" y="2182285"/>
            <a:ext cx="5592761" cy="17774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5"/>
          <p:cNvSpPr txBox="1"/>
          <p:nvPr>
            <p:ph idx="1" type="body"/>
          </p:nvPr>
        </p:nvSpPr>
        <p:spPr>
          <a:xfrm rot="5400000">
            <a:off x="823120" y="-91279"/>
            <a:ext cx="5592760" cy="6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▶"/>
              <a:defRPr/>
            </a:lvl1pPr>
            <a:lvl2pPr indent="-342900" lvl="1" marL="914400" algn="l">
              <a:spcBef>
                <a:spcPts val="325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9pPr>
          </a:lstStyle>
          <a:p/>
        </p:txBody>
      </p:sp>
      <p:sp>
        <p:nvSpPr>
          <p:cNvPr id="50" name="Google Shape;50;p5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5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6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1" type="body"/>
          </p:nvPr>
        </p:nvSpPr>
        <p:spPr>
          <a:xfrm rot="5400000">
            <a:off x="2378964" y="-440436"/>
            <a:ext cx="4386071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▶"/>
              <a:defRPr/>
            </a:lvl1pPr>
            <a:lvl2pPr indent="-342900" lvl="1" marL="914400" algn="l">
              <a:spcBef>
                <a:spcPts val="325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⚫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◾"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6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6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7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7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>
            <a:gsLst>
              <a:gs pos="0">
                <a:srgbClr val="007897"/>
              </a:gs>
              <a:gs pos="55000">
                <a:srgbClr val="4ABBE0"/>
              </a:gs>
              <a:gs pos="100000">
                <a:srgbClr val="007897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400" u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grpSp>
        <p:nvGrpSpPr>
          <p:cNvPr id="11" name="Google Shape;11;p1"/>
          <p:cNvGrpSpPr/>
          <p:nvPr/>
        </p:nvGrpSpPr>
        <p:grpSpPr>
          <a:xfrm>
            <a:off x="-12192" y="4953000"/>
            <a:ext cx="9156193" cy="1911096"/>
            <a:chOff x="0" y="0"/>
            <a:chExt cx="2147483646" cy="2147483647"/>
          </a:xfrm>
        </p:grpSpPr>
        <p:sp>
          <p:nvSpPr>
            <p:cNvPr id="12" name="Google Shape;12;p1"/>
            <p:cNvSpPr/>
            <p:nvPr/>
          </p:nvSpPr>
          <p:spPr>
            <a:xfrm>
              <a:off x="398647062" y="0"/>
              <a:ext cx="1748836423" cy="547646369"/>
            </a:xfrm>
            <a:custGeom>
              <a:rect b="b" l="l" r="r" t="t"/>
              <a:pathLst>
                <a:path extrusionOk="0" h="367" w="469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rgbClr val="9FCBDC">
                <a:alpha val="39607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11423419" y="319311939"/>
              <a:ext cx="2136060077" cy="886578253"/>
            </a:xfrm>
            <a:custGeom>
              <a:rect b="b" l="l" r="r" t="t"/>
              <a:pathLst>
                <a:path extrusionOk="0" h="528" w="5760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grpSp>
          <p:nvGrpSpPr>
            <p:cNvPr id="14" name="Google Shape;14;p1"/>
            <p:cNvGrpSpPr/>
            <p:nvPr/>
          </p:nvGrpSpPr>
          <p:grpSpPr>
            <a:xfrm>
              <a:off x="2859548" y="51375374"/>
              <a:ext cx="2144623952" cy="2096108272"/>
              <a:chOff x="0" y="0"/>
              <a:chExt cx="2147483647" cy="2147483647"/>
            </a:xfrm>
          </p:grpSpPr>
          <p:pic>
            <p:nvPicPr>
              <p:cNvPr id="15" name="Google Shape;15;p1"/>
              <p:cNvPicPr preferRelativeResize="0"/>
              <p:nvPr/>
            </p:nvPicPr>
            <p:blipFill rotWithShape="1">
              <a:blip r:embed="rId1">
                <a:alphaModFix/>
              </a:blip>
              <a:srcRect b="0" l="0" r="0" t="0"/>
              <a:stretch/>
            </p:blipFill>
            <p:spPr>
              <a:xfrm>
                <a:off x="0" y="0"/>
                <a:ext cx="2147483647" cy="214748364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" name="Google Shape;16;p1"/>
              <p:cNvSpPr txBox="1"/>
              <p:nvPr/>
            </p:nvSpPr>
            <p:spPr>
              <a:xfrm>
                <a:off x="138562" y="2578763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4400" u="none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endParaRPr>
              </a:p>
            </p:txBody>
          </p:sp>
        </p:grpSp>
        <p:pic>
          <p:nvPicPr>
            <p:cNvPr id="17" name="Google Shape;17;p1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44525155"/>
              <a:ext cx="2147483646" cy="90420367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8" name="Google Shape;18;p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9pPr>
          </a:lstStyle>
          <a:p/>
        </p:txBody>
      </p:sp>
      <p:sp>
        <p:nvSpPr>
          <p:cNvPr id="19" name="Google Shape;19;p1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5186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836"/>
              <a:buFont typeface="Noto Sans Symbols"/>
              <a:buChar char="▶"/>
              <a:defRPr b="0" i="0" sz="27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1pPr>
            <a:lvl2pPr indent="-374650" lvl="1" marL="914400" marR="0" rtl="0" algn="l">
              <a:spcBef>
                <a:spcPts val="325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Verdana"/>
              <a:buChar char="◦"/>
              <a:defRPr b="0" i="0" sz="23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2pPr>
            <a:lvl3pPr indent="-361950" lvl="2" marL="13716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210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3pPr>
            <a:lvl4pPr indent="-349250" lvl="3" marL="18288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Noto Sans Symbols"/>
              <a:buChar char="⚫"/>
              <a:defRPr b="0" i="0" sz="19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4pPr>
            <a:lvl5pPr indent="-342900" lvl="4" marL="22860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⚫"/>
              <a:defRPr b="0" i="0" sz="18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5pPr>
            <a:lvl6pPr indent="-342900" lvl="5" marL="27432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◾"/>
              <a:defRPr b="0" i="0" sz="18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6pPr>
            <a:lvl7pPr indent="-330200" lvl="6" marL="32004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7pPr>
            <a:lvl8pPr indent="-330200" lvl="7" marL="36576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8pPr>
            <a:lvl9pPr indent="-330200" lvl="8" marL="41148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9pPr>
          </a:lstStyle>
          <a:p/>
        </p:txBody>
      </p:sp>
      <p:sp>
        <p:nvSpPr>
          <p:cNvPr id="20" name="Google Shape;20;p1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21" name="Google Shape;21;p1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22" name="Google Shape;22;p1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ahoma"/>
              <a:buNone/>
              <a:defRPr b="0" i="0" sz="1000" u="none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"/>
          <p:cNvSpPr/>
          <p:nvPr/>
        </p:nvSpPr>
        <p:spPr>
          <a:xfrm>
            <a:off x="500062" y="5945187"/>
            <a:ext cx="4940300" cy="920750"/>
          </a:xfrm>
          <a:custGeom>
            <a:rect b="b" l="l" r="r" t="t"/>
            <a:pathLst>
              <a:path extrusionOk="0" h="337" w="7485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rgbClr val="9FCBDC">
              <a:alpha val="39607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400" u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31" name="Google Shape;31;p3"/>
          <p:cNvSpPr/>
          <p:nvPr/>
        </p:nvSpPr>
        <p:spPr>
          <a:xfrm>
            <a:off x="485775" y="5938837"/>
            <a:ext cx="3690937" cy="933450"/>
          </a:xfrm>
          <a:custGeom>
            <a:rect b="b" l="l" r="r" t="t"/>
            <a:pathLst>
              <a:path extrusionOk="0" h="588" w="5591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400" u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grpSp>
        <p:nvGrpSpPr>
          <p:cNvPr id="32" name="Google Shape;32;p3"/>
          <p:cNvGrpSpPr/>
          <p:nvPr/>
        </p:nvGrpSpPr>
        <p:grpSpPr>
          <a:xfrm>
            <a:off x="-6350" y="5791200"/>
            <a:ext cx="3402012" cy="1079500"/>
            <a:chOff x="-6350" y="5791200"/>
            <a:chExt cx="3402012" cy="1079500"/>
          </a:xfrm>
        </p:grpSpPr>
        <p:pic>
          <p:nvPicPr>
            <p:cNvPr id="33" name="Google Shape;33;p3"/>
            <p:cNvPicPr preferRelativeResize="0"/>
            <p:nvPr/>
          </p:nvPicPr>
          <p:blipFill rotWithShape="1">
            <a:blip r:embed="rId1">
              <a:alphaModFix/>
            </a:blip>
            <a:srcRect b="0" l="0" r="0" t="0"/>
            <a:stretch/>
          </p:blipFill>
          <p:spPr>
            <a:xfrm>
              <a:off x="-6350" y="5791200"/>
              <a:ext cx="3402012" cy="10795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" name="Google Shape;34;p3"/>
            <p:cNvSpPr txBox="1"/>
            <p:nvPr/>
          </p:nvSpPr>
          <p:spPr>
            <a:xfrm>
              <a:off x="277812" y="6421437"/>
              <a:ext cx="1700212" cy="3603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</p:grpSp>
      <p:pic>
        <p:nvPicPr>
          <p:cNvPr id="35" name="Google Shape;35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19050" y="5778500"/>
            <a:ext cx="3414712" cy="109855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100" u="none" cap="none" strike="noStrike">
                <a:solidFill>
                  <a:schemeClr val="dk2"/>
                </a:solidFill>
                <a:latin typeface="Rambla"/>
                <a:ea typeface="Rambla"/>
                <a:cs typeface="Rambla"/>
                <a:sym typeface="Rambla"/>
              </a:defRPr>
            </a:lvl9pPr>
          </a:lstStyle>
          <a:p/>
        </p:txBody>
      </p:sp>
      <p:sp>
        <p:nvSpPr>
          <p:cNvPr id="37" name="Google Shape;37;p3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5186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836"/>
              <a:buFont typeface="Noto Sans Symbols"/>
              <a:buChar char="▶"/>
              <a:defRPr b="0" i="0" sz="27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1pPr>
            <a:lvl2pPr indent="-374650" lvl="1" marL="914400" marR="0" rtl="0" algn="l">
              <a:spcBef>
                <a:spcPts val="325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Verdana"/>
              <a:buChar char="◦"/>
              <a:defRPr b="0" i="0" sz="23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2pPr>
            <a:lvl3pPr indent="-361950" lvl="2" marL="13716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210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3pPr>
            <a:lvl4pPr indent="-349250" lvl="3" marL="18288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Noto Sans Symbols"/>
              <a:buChar char="⚫"/>
              <a:defRPr b="0" i="0" sz="19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4pPr>
            <a:lvl5pPr indent="-342900" lvl="4" marL="22860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⚫"/>
              <a:defRPr b="0" i="0" sz="18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5pPr>
            <a:lvl6pPr indent="-342900" lvl="5" marL="27432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◾"/>
              <a:defRPr b="0" i="0" sz="18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6pPr>
            <a:lvl7pPr indent="-330200" lvl="6" marL="32004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7pPr>
            <a:lvl8pPr indent="-330200" lvl="7" marL="36576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8pPr>
            <a:lvl9pPr indent="-330200" lvl="8" marL="41148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◾"/>
              <a:defRPr b="0" i="0" sz="1600" u="none" cap="none" strike="noStrike">
                <a:solidFill>
                  <a:schemeClr val="dk1"/>
                </a:solidFill>
                <a:latin typeface="Rambla"/>
                <a:ea typeface="Rambla"/>
                <a:cs typeface="Rambla"/>
                <a:sym typeface="Rambla"/>
              </a:defRPr>
            </a:lvl9pPr>
          </a:lstStyle>
          <a:p/>
        </p:txBody>
      </p:sp>
      <p:sp>
        <p:nvSpPr>
          <p:cNvPr id="38" name="Google Shape;38;p3"/>
          <p:cNvSpPr txBox="1"/>
          <p:nvPr>
            <p:ph idx="10" type="dt"/>
          </p:nvPr>
        </p:nvSpPr>
        <p:spPr>
          <a:xfrm>
            <a:off x="6727825" y="6408737"/>
            <a:ext cx="19192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39" name="Google Shape;39;p3"/>
          <p:cNvSpPr txBox="1"/>
          <p:nvPr>
            <p:ph idx="11" type="ftr"/>
          </p:nvPr>
        </p:nvSpPr>
        <p:spPr>
          <a:xfrm>
            <a:off x="4379912" y="6408737"/>
            <a:ext cx="2351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0" name="Google Shape;40;p3"/>
          <p:cNvSpPr txBox="1"/>
          <p:nvPr>
            <p:ph idx="12" type="sldNum"/>
          </p:nvPr>
        </p:nvSpPr>
        <p:spPr>
          <a:xfrm>
            <a:off x="8647112" y="6408737"/>
            <a:ext cx="3667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ahoma"/>
              <a:buNone/>
              <a:defRPr b="0" i="0" sz="1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  <p:sldLayoutId id="2147483650" r:id="rId4"/>
    <p:sldLayoutId id="2147483651" r:id="rId5"/>
    <p:sldLayoutId id="2147483652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8"/>
          <p:cNvSpPr txBox="1"/>
          <p:nvPr>
            <p:ph idx="4294967295" type="ctrTitle"/>
          </p:nvPr>
        </p:nvSpPr>
        <p:spPr>
          <a:xfrm>
            <a:off x="688975" y="1755775"/>
            <a:ext cx="7772400" cy="20732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Обучение аудированию речи на иностранном языке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ru-RU" sz="3200">
                <a:latin typeface="Arial"/>
                <a:ea typeface="Arial"/>
                <a:cs typeface="Arial"/>
                <a:sym typeface="Arial"/>
              </a:rPr>
              <a:t>часть 1</a:t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9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Char char="▶"/>
            </a:pPr>
            <a:r>
              <a:rPr b="1" i="0" lang="ru-RU" sz="32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Аудирование</a:t>
            </a:r>
            <a:r>
              <a:rPr b="0" i="0" lang="ru-RU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это сложная рецептивная мыслительно-мнемоническая деятельность, связанная  с восприятием, пониманием и активной переработкой информации, содержащейся в устном речевом сообщении (Н.Д. Гальскова, Н.И. Гез)</a:t>
            </a:r>
            <a:endParaRPr/>
          </a:p>
        </p:txBody>
      </p:sp>
      <p:sp>
        <p:nvSpPr>
          <p:cNvPr id="73" name="Google Shape;73;p9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100">
              <a:solidFill>
                <a:schemeClr val="dk2"/>
              </a:solidFill>
              <a:latin typeface="Rambla"/>
              <a:ea typeface="Rambla"/>
              <a:cs typeface="Rambla"/>
              <a:sym typeface="Rambl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0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39001" lvl="0" marL="365125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36"/>
              <a:buFont typeface="Noto Sans Symbols"/>
              <a:buNone/>
            </a:pPr>
            <a:r>
              <a:t/>
            </a:r>
            <a:endParaRPr sz="2700">
              <a:solidFill>
                <a:schemeClr val="dk1"/>
              </a:solidFill>
              <a:latin typeface="Rambla"/>
              <a:ea typeface="Rambla"/>
              <a:cs typeface="Rambla"/>
              <a:sym typeface="Rambla"/>
            </a:endParaRPr>
          </a:p>
        </p:txBody>
      </p:sp>
      <p:sp>
        <p:nvSpPr>
          <p:cNvPr id="80" name="Google Shape;80;p10"/>
          <p:cNvSpPr txBox="1"/>
          <p:nvPr>
            <p:ph idx="4294967295" type="title"/>
          </p:nvPr>
        </p:nvSpPr>
        <p:spPr>
          <a:xfrm>
            <a:off x="457200" y="274637"/>
            <a:ext cx="8229600" cy="1146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Связь аудирования с другими ВРД</a:t>
            </a:r>
            <a:endParaRPr/>
          </a:p>
        </p:txBody>
      </p:sp>
      <p:sp>
        <p:nvSpPr>
          <p:cNvPr id="81" name="Google Shape;81;p10"/>
          <p:cNvSpPr txBox="1"/>
          <p:nvPr/>
        </p:nvSpPr>
        <p:spPr>
          <a:xfrm>
            <a:off x="1228725" y="2230437"/>
            <a:ext cx="2376487" cy="8636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Говорение</a:t>
            </a:r>
            <a:endParaRPr/>
          </a:p>
        </p:txBody>
      </p:sp>
      <p:sp>
        <p:nvSpPr>
          <p:cNvPr id="82" name="Google Shape;82;p10"/>
          <p:cNvSpPr txBox="1"/>
          <p:nvPr/>
        </p:nvSpPr>
        <p:spPr>
          <a:xfrm>
            <a:off x="6659562" y="2349500"/>
            <a:ext cx="1943100" cy="792162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Чтение</a:t>
            </a:r>
            <a:endParaRPr/>
          </a:p>
        </p:txBody>
      </p:sp>
      <p:sp>
        <p:nvSpPr>
          <p:cNvPr id="83" name="Google Shape;83;p10"/>
          <p:cNvSpPr txBox="1"/>
          <p:nvPr/>
        </p:nvSpPr>
        <p:spPr>
          <a:xfrm>
            <a:off x="3779837" y="5229225"/>
            <a:ext cx="2233612" cy="6477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Письмо</a:t>
            </a:r>
            <a:endParaRPr/>
          </a:p>
        </p:txBody>
      </p:sp>
      <p:sp>
        <p:nvSpPr>
          <p:cNvPr id="84" name="Google Shape;84;p10"/>
          <p:cNvSpPr txBox="1"/>
          <p:nvPr/>
        </p:nvSpPr>
        <p:spPr>
          <a:xfrm>
            <a:off x="3708400" y="3716337"/>
            <a:ext cx="2592387" cy="865187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ru-RU" sz="32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Аудирование</a:t>
            </a:r>
            <a:endParaRPr/>
          </a:p>
        </p:txBody>
      </p:sp>
      <p:cxnSp>
        <p:nvCxnSpPr>
          <p:cNvPr id="85" name="Google Shape;85;p10"/>
          <p:cNvCxnSpPr/>
          <p:nvPr/>
        </p:nvCxnSpPr>
        <p:spPr>
          <a:xfrm flipH="1" rot="10800000">
            <a:off x="6443662" y="3213100"/>
            <a:ext cx="792162" cy="720725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86" name="Google Shape;86;p10"/>
          <p:cNvCxnSpPr/>
          <p:nvPr/>
        </p:nvCxnSpPr>
        <p:spPr>
          <a:xfrm flipH="1">
            <a:off x="6372225" y="3141662"/>
            <a:ext cx="647700" cy="574675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87" name="Google Shape;87;p10"/>
          <p:cNvCxnSpPr/>
          <p:nvPr/>
        </p:nvCxnSpPr>
        <p:spPr>
          <a:xfrm>
            <a:off x="4859337" y="4581525"/>
            <a:ext cx="0" cy="576262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88" name="Google Shape;88;p10"/>
          <p:cNvCxnSpPr/>
          <p:nvPr/>
        </p:nvCxnSpPr>
        <p:spPr>
          <a:xfrm rot="10800000">
            <a:off x="5076825" y="4652962"/>
            <a:ext cx="0" cy="504825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89" name="Google Shape;89;p10"/>
          <p:cNvCxnSpPr/>
          <p:nvPr/>
        </p:nvCxnSpPr>
        <p:spPr>
          <a:xfrm>
            <a:off x="2484437" y="3284537"/>
            <a:ext cx="1150937" cy="792162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90" name="Google Shape;90;p10"/>
          <p:cNvCxnSpPr/>
          <p:nvPr/>
        </p:nvCxnSpPr>
        <p:spPr>
          <a:xfrm rot="10800000">
            <a:off x="2771775" y="3213100"/>
            <a:ext cx="936625" cy="6477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91" name="Google Shape;91;p10"/>
          <p:cNvCxnSpPr/>
          <p:nvPr/>
        </p:nvCxnSpPr>
        <p:spPr>
          <a:xfrm>
            <a:off x="3492500" y="2565400"/>
            <a:ext cx="3024187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92" name="Google Shape;92;p10"/>
          <p:cNvCxnSpPr/>
          <p:nvPr/>
        </p:nvCxnSpPr>
        <p:spPr>
          <a:xfrm rot="10800000">
            <a:off x="3635375" y="2852737"/>
            <a:ext cx="2881312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93" name="Google Shape;93;p10"/>
          <p:cNvCxnSpPr/>
          <p:nvPr/>
        </p:nvCxnSpPr>
        <p:spPr>
          <a:xfrm flipH="1">
            <a:off x="6084887" y="3213100"/>
            <a:ext cx="1655762" cy="2160587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94" name="Google Shape;94;p10"/>
          <p:cNvCxnSpPr/>
          <p:nvPr/>
        </p:nvCxnSpPr>
        <p:spPr>
          <a:xfrm flipH="1" rot="10800000">
            <a:off x="6084887" y="3357562"/>
            <a:ext cx="1727200" cy="2232025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95" name="Google Shape;95;p10"/>
          <p:cNvCxnSpPr/>
          <p:nvPr/>
        </p:nvCxnSpPr>
        <p:spPr>
          <a:xfrm>
            <a:off x="1979612" y="3429000"/>
            <a:ext cx="1655762" cy="2016125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96" name="Google Shape;96;p10"/>
          <p:cNvCxnSpPr/>
          <p:nvPr/>
        </p:nvCxnSpPr>
        <p:spPr>
          <a:xfrm rot="10800000">
            <a:off x="1692275" y="3429000"/>
            <a:ext cx="1871662" cy="2232025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1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74624" lvl="0" marL="609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AutoNum type="arabicPeriod"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Побудительно-мотивационный уровень</a:t>
            </a:r>
            <a:endParaRPr>
              <a:solidFill>
                <a:srgbClr val="000000"/>
              </a:solidFill>
            </a:endParaRPr>
          </a:p>
          <a:p>
            <a:pPr indent="-674624" lvl="0" marL="609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AutoNum type="arabicPeriod"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Ориентировочно-исследовательский (аналитико-синтезирующий) уровень</a:t>
            </a:r>
            <a:endParaRPr>
              <a:solidFill>
                <a:srgbClr val="000000"/>
              </a:solidFill>
            </a:endParaRPr>
          </a:p>
          <a:p>
            <a:pPr indent="-674624" lvl="0" marL="609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AutoNum type="arabicPeriod"/>
            </a:pPr>
            <a:r>
              <a:rPr b="0" i="0" lang="ru-RU" sz="3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Исполнительский уровень</a:t>
            </a:r>
            <a:endParaRPr>
              <a:solidFill>
                <a:srgbClr val="000000"/>
              </a:solidFill>
            </a:endParaRPr>
          </a:p>
          <a:p>
            <a:pPr indent="-117411" lvl="0" marL="365125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1"/>
          <p:cNvSpPr txBox="1"/>
          <p:nvPr>
            <p:ph idx="4294967295" type="title"/>
          </p:nvPr>
        </p:nvSpPr>
        <p:spPr>
          <a:xfrm>
            <a:off x="457200" y="274637"/>
            <a:ext cx="8229600" cy="1146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Структура аудирования</a:t>
            </a:r>
            <a:endParaRPr b="1" i="0" sz="3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2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Для начального образования: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восприятие и понимание речи учителя и собеседника в процессе диалогического общения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понимание небольших простых сообщений, содержания несложных сказок, рассказов (с опорой на иллюстрацию, языковую догадку)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время звучания текста – до 1 минуты</a:t>
            </a:r>
            <a:endParaRPr/>
          </a:p>
        </p:txBody>
      </p:sp>
      <p:sp>
        <p:nvSpPr>
          <p:cNvPr id="110" name="Google Shape;110;p12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Требования программы по иностранным языкам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3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Для общего образования (5-7кл.):</a:t>
            </a:r>
            <a:endParaRPr sz="2000"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владение умениями слушать и понимать несложные тексты с различной глубиной проникновения в их содержание в зависимости от коммуникативной задачи, функционального типа текста</a:t>
            </a:r>
            <a:endParaRPr sz="2000"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развитие специальных умений в аудировании (выделять основную мысль, главные факты)</a:t>
            </a:r>
            <a:endParaRPr sz="2000"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время звучания текста – до 2 минут</a:t>
            </a:r>
            <a:endParaRPr sz="2000"/>
          </a:p>
        </p:txBody>
      </p:sp>
      <p:sp>
        <p:nvSpPr>
          <p:cNvPr id="117" name="Google Shape;117;p13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Требования программы по иностранным языкам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4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Для общего образования (8-9 кл.):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развитие умения прогнозировать содержания текста по началу сообщения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умение выделения основной мысли (глобальное понимание)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умение игнорирования несущественной информации (селективное понимание)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время звучания текста – до 1,5-2 минут</a:t>
            </a:r>
            <a:endParaRPr/>
          </a:p>
        </p:txBody>
      </p:sp>
      <p:sp>
        <p:nvSpPr>
          <p:cNvPr id="124" name="Google Shape;124;p14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Требования программы по иностранным языкам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5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Для общего образования на старшем этапе: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понимание содержания аудио- и видеотекстов   различных жанров (теле- и радиопередачи,  сообщения в супермаркете или на вокзале)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 время звучания текста – до 3 минут</a:t>
            </a:r>
            <a:endParaRPr/>
          </a:p>
        </p:txBody>
      </p:sp>
      <p:sp>
        <p:nvSpPr>
          <p:cNvPr id="131" name="Google Shape;131;p15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Требования программы по иностранным языкам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6"/>
          <p:cNvSpPr txBox="1"/>
          <p:nvPr>
            <p:ph idx="1" type="body"/>
          </p:nvPr>
        </p:nvSpPr>
        <p:spPr>
          <a:xfrm>
            <a:off x="457200" y="14811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5587" lvl="0" marL="3651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Для профильного уровня обучения:</a:t>
            </a:r>
            <a:endParaRPr/>
          </a:p>
          <a:p>
            <a:pPr indent="-255587" lvl="0" marL="36512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176"/>
              <a:buFont typeface="Noto Sans Symbols"/>
              <a:buNone/>
            </a:pPr>
            <a:r>
              <a:rPr b="0" i="0" lang="ru-RU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совершенствование умений в аудировании (отделение главной информации от второстепенной, выявление значимых фактов, определение отношения к ним, извлечение необходимой информации, выделение фактов в соответствии с проблемой, обобщение информации)</a:t>
            </a:r>
            <a:endParaRPr/>
          </a:p>
        </p:txBody>
      </p:sp>
      <p:sp>
        <p:nvSpPr>
          <p:cNvPr id="138" name="Google Shape;138;p16"/>
          <p:cNvSpPr txBox="1"/>
          <p:nvPr>
            <p:ph idx="4294967295" type="title"/>
          </p:nvPr>
        </p:nvSpPr>
        <p:spPr>
          <a:xfrm>
            <a:off x="457200" y="219075"/>
            <a:ext cx="8229600" cy="140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Требования программы по иностранным языкам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_Открытая">
  <a:themeElements>
    <a:clrScheme name="Открытая">
      <a:dk1>
        <a:srgbClr val="000000"/>
      </a:dk1>
      <a:lt1>
        <a:srgbClr val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Открытая">
  <a:themeElements>
    <a:clrScheme name="Открытая">
      <a:dk1>
        <a:srgbClr val="000000"/>
      </a:dk1>
      <a:lt1>
        <a:srgbClr val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