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8" r:id="rId2"/>
    <p:sldId id="268" r:id="rId3"/>
    <p:sldId id="269" r:id="rId4"/>
    <p:sldId id="257" r:id="rId5"/>
    <p:sldId id="259" r:id="rId6"/>
    <p:sldId id="263" r:id="rId7"/>
    <p:sldId id="271" r:id="rId8"/>
    <p:sldId id="272" r:id="rId9"/>
    <p:sldId id="273" r:id="rId10"/>
    <p:sldId id="275" r:id="rId11"/>
    <p:sldId id="264" r:id="rId12"/>
    <p:sldId id="265" r:id="rId13"/>
    <p:sldId id="266" r:id="rId14"/>
    <p:sldId id="267" r:id="rId15"/>
    <p:sldId id="270" r:id="rId16"/>
    <p:sldId id="274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24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62" autoAdjust="0"/>
    <p:restoredTop sz="94660"/>
  </p:normalViewPr>
  <p:slideViewPr>
    <p:cSldViewPr>
      <p:cViewPr varScale="1">
        <p:scale>
          <a:sx n="64" d="100"/>
          <a:sy n="64" d="100"/>
        </p:scale>
        <p:origin x="-17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presProps" Target="presProps.xml" /><Relationship Id="rId3" Type="http://schemas.openxmlformats.org/officeDocument/2006/relationships/slide" Target="slides/slide2.xml" /><Relationship Id="rId21" Type="http://schemas.openxmlformats.org/officeDocument/2006/relationships/tableStyles" Target="tableStyle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FA4F23CC-97D5-44EF-A7CE-77857809C7A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56D5430A-F6C3-4D82-AF2F-8075233353A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B65F688-7576-405E-9BAB-436B45F1E9A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9C6BBE-1204-4D21-B53B-03964476F4F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C08D1B79-C6A2-4321-AB88-239E612CE78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5C859602-6FEF-49E4-A83A-8F5D0105AE8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7103A2F-3DB8-43DF-B351-8F23577F33B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A97EE22-986E-4CB3-9931-A45DE2445D1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C7B5A924-A15F-486D-92D9-3D33ADBF4BD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CA8438-7E8D-401A-8861-593BDE76D29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EDA733FF-3976-4209-AA11-43A1B610D7F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58F2670-5CF6-4F0A-857E-5F127B63CDA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ransition>
    <p:push dir="u"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 /><Relationship Id="rId13" Type="http://schemas.openxmlformats.org/officeDocument/2006/relationships/slide" Target="slide14.xml" /><Relationship Id="rId3" Type="http://schemas.openxmlformats.org/officeDocument/2006/relationships/slide" Target="slide4.xml" /><Relationship Id="rId7" Type="http://schemas.openxmlformats.org/officeDocument/2006/relationships/slide" Target="slide8.xml" /><Relationship Id="rId12" Type="http://schemas.openxmlformats.org/officeDocument/2006/relationships/slide" Target="slide13.xml" /><Relationship Id="rId2" Type="http://schemas.openxmlformats.org/officeDocument/2006/relationships/slide" Target="slide3.xml" /><Relationship Id="rId1" Type="http://schemas.openxmlformats.org/officeDocument/2006/relationships/slideLayout" Target="../slideLayouts/slideLayout2.xml" /><Relationship Id="rId6" Type="http://schemas.openxmlformats.org/officeDocument/2006/relationships/slide" Target="slide7.xml" /><Relationship Id="rId11" Type="http://schemas.openxmlformats.org/officeDocument/2006/relationships/slide" Target="slide12.xml" /><Relationship Id="rId5" Type="http://schemas.openxmlformats.org/officeDocument/2006/relationships/slide" Target="slide6.xml" /><Relationship Id="rId15" Type="http://schemas.openxmlformats.org/officeDocument/2006/relationships/slide" Target="slide16.xml" /><Relationship Id="rId10" Type="http://schemas.openxmlformats.org/officeDocument/2006/relationships/slide" Target="slide11.xml" /><Relationship Id="rId4" Type="http://schemas.openxmlformats.org/officeDocument/2006/relationships/slide" Target="slide5.xml" /><Relationship Id="rId9" Type="http://schemas.openxmlformats.org/officeDocument/2006/relationships/slide" Target="slide10.xml" /><Relationship Id="rId14" Type="http://schemas.openxmlformats.org/officeDocument/2006/relationships/slide" Target="slide15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oded.ru/istoriya/internet-history/youtube.html" TargetMode="External" /><Relationship Id="rId2" Type="http://schemas.openxmlformats.org/officeDocument/2006/relationships/hyperlink" Target="https://ru.wikipedia.org/wiki/YouTube" TargetMode="External" /><Relationship Id="rId1" Type="http://schemas.openxmlformats.org/officeDocument/2006/relationships/slideLayout" Target="../slideLayouts/slideLayout2.xml" /><Relationship Id="rId6" Type="http://schemas.openxmlformats.org/officeDocument/2006/relationships/hyperlink" Target="http://youtube-lessons.ru/stati/avtorskie-prava-na-youtube/" TargetMode="External" /><Relationship Id="rId5" Type="http://schemas.openxmlformats.org/officeDocument/2006/relationships/hyperlink" Target="http://44pro.ru/istoriya-uspeha-youtube/" TargetMode="External" /><Relationship Id="rId4" Type="http://schemas.openxmlformats.org/officeDocument/2006/relationships/hyperlink" Target="https://topodin.xyz/videohosting-youtube-ego-osobennosti/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571472" y="2786058"/>
            <a:ext cx="8018168" cy="1508760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Сервис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его использование в образовании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476672"/>
            <a:ext cx="8063904" cy="1224136"/>
          </a:xfrm>
          <a:noFill/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ФГБОУ ВО</a:t>
            </a:r>
            <a:b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«Волгоградский социально-педагогический университет»</a:t>
            </a:r>
            <a:b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Институт иностранных языков</a:t>
            </a:r>
            <a:b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Направление подготовки 44.03.05 «Педагогическое образование» </a:t>
            </a:r>
            <a:b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Дисциплина «Дистанционные технологии в  обучении иностранным языкам»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2910" y="4293096"/>
            <a:ext cx="81055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Выполнила: Шинкаренко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Дарина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гр. ИИЯ-АВБ-112</a:t>
            </a:r>
          </a:p>
          <a:p>
            <a:pPr algn="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Проверила: 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Канатова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С.Ш.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8596" y="5715016"/>
            <a:ext cx="821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2018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Волгоград</a:t>
            </a:r>
          </a:p>
          <a:p>
            <a:pPr algn="ctr"/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План презентации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Введение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Определение понятия «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YouTube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»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История создания сервиса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Возможности пользователей сервиса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Поиск видео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Подписка на канал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8" action="ppaction://hlinksldjump"/>
              </a:rPr>
              <a:t>Оценка видео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9" action="ppaction://hlinksldjump"/>
              </a:rPr>
              <a:t>Комментирование и общение с пользователями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10" action="ppaction://hlinksldjump"/>
              </a:rPr>
              <a:t>Авторское право на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10" action="ppaction://hlinksldjump"/>
              </a:rPr>
              <a:t>YouTube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11" action="ppaction://hlinksldjump"/>
              </a:rPr>
              <a:t>Мировое значение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11" action="ppaction://hlinksldjump"/>
              </a:rPr>
              <a:t>YouTube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12" action="ppaction://hlinksldjump"/>
              </a:rPr>
              <a:t>YouTube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12" action="ppaction://hlinksldjump"/>
              </a:rPr>
              <a:t> для учителей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13" action="ppaction://hlinksldjump"/>
              </a:rPr>
              <a:t>YouTube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13" action="ppaction://hlinksldjump"/>
              </a:rPr>
              <a:t>  для учителей (продолжение)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14" action="ppaction://hlinksldjump"/>
              </a:rPr>
              <a:t>Заключение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15" action="ppaction://hlinksldjump"/>
              </a:rPr>
              <a:t>Источники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dirty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</p:cSld>
  <p:clrMapOvr>
    <a:masterClrMapping/>
  </p:clrMapOvr>
  <p:transition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34400" cy="758952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Введение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412776"/>
            <a:ext cx="8496944" cy="4572000"/>
          </a:xfrm>
        </p:spPr>
        <p:txBody>
          <a:bodyPr anchor="t">
            <a:normAutofit/>
          </a:bodyPr>
          <a:lstStyle/>
          <a:p>
            <a:pPr marL="72000" indent="0" algn="just">
              <a:buNone/>
            </a:pP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Видеосервис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без преувеличения можно назвать феноменом нашего времени. Используя платформу, самые обычные люди по всему миру получились возможность создавать и выкладывать в интернет записи со своих мобильных устройств.</a:t>
            </a:r>
          </a:p>
          <a:p>
            <a:pPr marL="72000" indent="0" algn="just">
              <a:buNone/>
            </a:pP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Сегодня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хостинг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— это не просто площадка для размещения видео и крупнейшее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онлайн-сообщество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но и своего рода поисковая система. </a:t>
            </a:r>
          </a:p>
        </p:txBody>
      </p:sp>
    </p:spTree>
  </p:cSld>
  <p:clrMapOvr>
    <a:masterClrMapping/>
  </p:clrMapOvr>
  <p:transition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23528" y="1628800"/>
            <a:ext cx="8424936" cy="2664296"/>
          </a:xfrm>
        </p:spPr>
        <p:txBody>
          <a:bodyPr>
            <a:normAutofit fontScale="85000" lnSpcReduction="20000"/>
          </a:bodyPr>
          <a:lstStyle/>
          <a:p>
            <a:pPr marL="0" indent="0" algn="just" eaLnBrk="1" hangingPunct="1"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ru-RU" sz="2800" dirty="0">
                <a:solidFill>
                  <a:srgbClr val="002060"/>
                </a:solidFill>
              </a:rPr>
              <a:t>   </a:t>
            </a:r>
            <a:r>
              <a:rPr lang="ru-RU" sz="2800" b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— сервис, предоставляющий услуги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хостинга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видеоматериалов. Пользователи могут добавлять, просматривать и комментировать те или иные видеозаписи. На сайте представлены как профессионально снятые фильмы и клипы, так и любительские видеозаписи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44000">
              <a:spcBef>
                <a:spcPts val="0"/>
              </a:spcBef>
              <a:buNone/>
            </a:pP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44000">
              <a:spcBef>
                <a:spcPts val="0"/>
              </a:spcBef>
              <a:buNone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332656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Определение понятия « 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7158" y="5643578"/>
            <a:ext cx="8319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b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Видеохостинг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это веб-сервис , позволяющий загружать и    просматривать видео в браузере, например через специальный проигрыватель.</a:t>
            </a:r>
            <a:endParaRPr lang="ru-RU" dirty="0"/>
          </a:p>
        </p:txBody>
      </p:sp>
      <p:pic>
        <p:nvPicPr>
          <p:cNvPr id="8" name="Рисунок 7" descr="youtube_4d8815a2b997452af3b9d883795122c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3" y="3429000"/>
            <a:ext cx="3301539" cy="1727833"/>
          </a:xfrm>
          <a:prstGeom prst="rect">
            <a:avLst/>
          </a:prstGeom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57158" y="5143512"/>
            <a:ext cx="8143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Логотип «</a:t>
            </a:r>
            <a:r>
              <a:rPr lang="en-US" sz="2000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000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E70FEFB1-3019-E44B-ADD0-EFD6D90A1A6A}"/>
              </a:ext>
            </a:extLst>
          </p:cNvPr>
          <p:cNvSpPr>
            <a:spLocks noGrp="1" noChangeArrowheads="1"/>
          </p:cNvSpPr>
          <p:nvPr/>
        </p:nvSpPr>
        <p:spPr>
          <a:xfrm>
            <a:off x="359532" y="2096852"/>
            <a:ext cx="8424936" cy="266429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vert="horz">
            <a:normAutofit fontScale="8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 algn="just" eaLnBrk="1" hangingPunct="1"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ru-RU" sz="2800" dirty="0">
                <a:solidFill>
                  <a:srgbClr val="002060"/>
                </a:solidFill>
              </a:rPr>
              <a:t>   </a:t>
            </a:r>
            <a:r>
              <a:rPr lang="ru-RU" sz="2800" b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— сервис, предоставляющий услуги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хостинга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видеоматериалов. Пользователи могут добавлять, просматривать и комментировать те или иные видеозаписи. На сайте представлены как профессионально снятые фильмы и клипы, так и любительские видеозаписи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44000">
              <a:spcBef>
                <a:spcPts val="0"/>
              </a:spcBef>
              <a:buNone/>
            </a:pP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44000">
              <a:spcBef>
                <a:spcPts val="0"/>
              </a:spcBef>
              <a:buNone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B0DFC9F9-413F-C046-8E5B-293762F5A2D9}"/>
              </a:ext>
            </a:extLst>
          </p:cNvPr>
          <p:cNvSpPr>
            <a:spLocks noGrp="1" noChangeArrowheads="1"/>
          </p:cNvSpPr>
          <p:nvPr/>
        </p:nvSpPr>
        <p:spPr>
          <a:xfrm>
            <a:off x="511932" y="2249252"/>
            <a:ext cx="8424936" cy="266429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vert="horz">
            <a:normAutofit fontScale="85000" lnSpcReduction="20000"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  <a:lvl2pPr>
              <a:defRPr>
                <a:latin typeface="+mj-lt"/>
                <a:ea typeface="+mj-ea"/>
                <a:cs typeface="+mj-cs"/>
              </a:defRPr>
            </a:lvl2pPr>
            <a:lvl3pPr>
              <a:defRPr>
                <a:latin typeface="+mj-lt"/>
                <a:ea typeface="+mj-ea"/>
                <a:cs typeface="+mj-cs"/>
              </a:defRPr>
            </a:lvl3pPr>
            <a:lvl4pPr>
              <a:defRPr>
                <a:latin typeface="+mj-lt"/>
                <a:ea typeface="+mj-ea"/>
                <a:cs typeface="+mj-cs"/>
              </a:defRPr>
            </a:lvl4pPr>
            <a:lvl5pPr>
              <a:defRPr>
                <a:latin typeface="+mj-lt"/>
                <a:ea typeface="+mj-ea"/>
                <a:cs typeface="+mj-cs"/>
              </a:defRPr>
            </a:lvl5pPr>
            <a:lvl6pPr>
              <a:defRPr>
                <a:latin typeface="+mj-lt"/>
                <a:ea typeface="+mj-ea"/>
                <a:cs typeface="+mj-cs"/>
              </a:defRPr>
            </a:lvl6pPr>
            <a:lvl7pPr>
              <a:defRPr>
                <a:latin typeface="+mj-lt"/>
                <a:ea typeface="+mj-ea"/>
                <a:cs typeface="+mj-cs"/>
              </a:defRPr>
            </a:lvl7pPr>
            <a:lvl8pPr>
              <a:defRPr>
                <a:latin typeface="+mj-lt"/>
                <a:ea typeface="+mj-ea"/>
                <a:cs typeface="+mj-cs"/>
              </a:defRPr>
            </a:lvl8pPr>
            <a:lvl9pPr>
              <a:defRPr>
                <a:latin typeface="+mj-lt"/>
                <a:ea typeface="+mj-ea"/>
                <a:cs typeface="+mj-cs"/>
              </a:defRPr>
            </a:lvl9pPr>
          </a:lstStyle>
          <a:p>
            <a:pPr marL="0" indent="0" algn="just" eaLnBrk="1" hangingPunct="1"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ru-RU" sz="2800" dirty="0">
                <a:solidFill>
                  <a:srgbClr val="002060"/>
                </a:solidFill>
              </a:rPr>
              <a:t>   </a:t>
            </a:r>
            <a:r>
              <a:rPr lang="ru-RU" sz="2800" b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— сервис, предоставляющий услуги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хостинга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видеоматериалов. Пользователи могут добавлять, просматривать и комментировать те или иные видеозаписи. На сайте представлены как профессионально снятые фильмы и клипы, так и любительские видеозаписи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44000">
              <a:spcBef>
                <a:spcPts val="0"/>
              </a:spcBef>
              <a:buNone/>
            </a:pP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44000">
              <a:spcBef>
                <a:spcPts val="0"/>
              </a:spcBef>
              <a:buNone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909B733-1EE4-FB45-826A-19ECFDC126EE}"/>
              </a:ext>
            </a:extLst>
          </p:cNvPr>
          <p:cNvSpPr>
            <a:spLocks noGrp="1" noChangeArrowheads="1"/>
          </p:cNvSpPr>
          <p:nvPr/>
        </p:nvSpPr>
        <p:spPr>
          <a:xfrm>
            <a:off x="664332" y="2401652"/>
            <a:ext cx="8424936" cy="266429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vert="horz">
            <a:normAutofit fontScale="85000" lnSpcReduction="20000"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  <a:lvl2pPr>
              <a:defRPr>
                <a:latin typeface="+mj-lt"/>
                <a:ea typeface="+mj-ea"/>
                <a:cs typeface="+mj-cs"/>
              </a:defRPr>
            </a:lvl2pPr>
            <a:lvl3pPr>
              <a:defRPr>
                <a:latin typeface="+mj-lt"/>
                <a:ea typeface="+mj-ea"/>
                <a:cs typeface="+mj-cs"/>
              </a:defRPr>
            </a:lvl3pPr>
            <a:lvl4pPr>
              <a:defRPr>
                <a:latin typeface="+mj-lt"/>
                <a:ea typeface="+mj-ea"/>
                <a:cs typeface="+mj-cs"/>
              </a:defRPr>
            </a:lvl4pPr>
            <a:lvl5pPr>
              <a:defRPr>
                <a:latin typeface="+mj-lt"/>
                <a:ea typeface="+mj-ea"/>
                <a:cs typeface="+mj-cs"/>
              </a:defRPr>
            </a:lvl5pPr>
            <a:lvl6pPr>
              <a:defRPr>
                <a:latin typeface="+mj-lt"/>
                <a:ea typeface="+mj-ea"/>
                <a:cs typeface="+mj-cs"/>
              </a:defRPr>
            </a:lvl6pPr>
            <a:lvl7pPr>
              <a:defRPr>
                <a:latin typeface="+mj-lt"/>
                <a:ea typeface="+mj-ea"/>
                <a:cs typeface="+mj-cs"/>
              </a:defRPr>
            </a:lvl7pPr>
            <a:lvl8pPr>
              <a:defRPr>
                <a:latin typeface="+mj-lt"/>
                <a:ea typeface="+mj-ea"/>
                <a:cs typeface="+mj-cs"/>
              </a:defRPr>
            </a:lvl8pPr>
            <a:lvl9pPr>
              <a:defRPr>
                <a:latin typeface="+mj-lt"/>
                <a:ea typeface="+mj-ea"/>
                <a:cs typeface="+mj-cs"/>
              </a:defRPr>
            </a:lvl9pPr>
          </a:lstStyle>
          <a:p>
            <a:pPr marL="0" indent="0" algn="just" eaLnBrk="1" hangingPunct="1"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ru-RU" sz="2800" dirty="0">
                <a:solidFill>
                  <a:srgbClr val="002060"/>
                </a:solidFill>
              </a:rPr>
              <a:t>   </a:t>
            </a:r>
            <a:r>
              <a:rPr lang="ru-RU" sz="2800" b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— сервис, предоставляющий услуги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хостинга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видеоматериалов. Пользователи могут добавлять, просматривать и комментировать те или иные видеозаписи. На сайте представлены как профессионально снятые фильмы и клипы, так и любительские видеозаписи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44000">
              <a:spcBef>
                <a:spcPts val="0"/>
              </a:spcBef>
              <a:buNone/>
            </a:pP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44000">
              <a:spcBef>
                <a:spcPts val="0"/>
              </a:spcBef>
              <a:buNone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76672"/>
            <a:ext cx="8496944" cy="433388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ru-RU" sz="4000" b="1" dirty="0"/>
            </a:br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История создания сервиса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85720" y="1357298"/>
            <a:ext cx="8678768" cy="2874050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buFontTx/>
              <a:buNone/>
            </a:pPr>
            <a:endParaRPr lang="ru-RU" sz="2000" dirty="0"/>
          </a:p>
          <a:p>
            <a:pPr marL="0" algn="just" eaLnBrk="1" hangingPunct="1">
              <a:spcBef>
                <a:spcPts val="0"/>
              </a:spcBef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 был основан </a:t>
            </a:r>
            <a:r>
              <a:rPr lang="ru-RU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феврале 2005 года 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тремя бывшими работниками </a:t>
            </a:r>
            <a:r>
              <a:rPr lang="en-US" sz="2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Paybal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Сан Бруно, Калифорния. Они использовали технологию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flash video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flv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), позволяющую получить хорошее качество записи при небольшом объеме передаваемых данных. Самое первое видео — 18-секундный ролик любительской съёмки в зоопарке Сан-Диего — на </a:t>
            </a:r>
            <a:r>
              <a:rPr lang="ru-RU" sz="2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было размещено 23 апреля 2005 года.</a:t>
            </a:r>
          </a:p>
          <a:p>
            <a:pPr marL="0" algn="just" eaLnBrk="1" hangingPunct="1">
              <a:spcBef>
                <a:spcPts val="0"/>
              </a:spcBef>
              <a:buNone/>
            </a:pPr>
            <a:r>
              <a:rPr lang="ru-RU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 ноября 2007 года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запустил русскую версию портала по адресу </a:t>
            </a:r>
            <a:r>
              <a:rPr lang="ru-RU" sz="2600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http://ru.youtube.com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открывшуюся клипом Петра </a:t>
            </a:r>
            <a:r>
              <a:rPr lang="ru-RU" sz="2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Налича</a:t>
            </a: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buFontTx/>
              <a:buNone/>
            </a:pPr>
            <a:endParaRPr lang="ru-RU" sz="1800" dirty="0">
              <a:solidFill>
                <a:schemeClr val="accent2"/>
              </a:solidFill>
            </a:endParaRPr>
          </a:p>
        </p:txBody>
      </p:sp>
      <p:pic>
        <p:nvPicPr>
          <p:cNvPr id="5" name="Рисунок 4" descr="youtubes-foun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4143380"/>
            <a:ext cx="3212189" cy="21431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86182" y="5643578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Создатели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Джавед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Карим, Стив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Чен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Чад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Хёрли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332656"/>
            <a:ext cx="8640960" cy="647700"/>
          </a:xfrm>
        </p:spPr>
        <p:txBody>
          <a:bodyPr>
            <a:normAutofit fontScale="90000"/>
          </a:bodyPr>
          <a:lstStyle/>
          <a:p>
            <a:br>
              <a:rPr lang="ru-RU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>
                <a:solidFill>
                  <a:schemeClr val="bg1"/>
                </a:solidFill>
              </a:rPr>
              <a:t>ей</a:t>
            </a:r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85720" y="1643050"/>
            <a:ext cx="8463314" cy="4785395"/>
          </a:xfrm>
        </p:spPr>
        <p:txBody>
          <a:bodyPr>
            <a:normAutofit/>
          </a:bodyPr>
          <a:lstStyle/>
          <a:p>
            <a:pPr marL="240030" indent="-514350" algn="just" eaLnBrk="1" hangingPunct="1">
              <a:spcBef>
                <a:spcPts val="0"/>
              </a:spcBef>
              <a:buFont typeface="+mj-lt"/>
              <a:buAutoNum type="arabicPeriod"/>
            </a:pP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Поиск и просмотр необходимых видео</a:t>
            </a:r>
          </a:p>
          <a:p>
            <a:pPr marL="240030" indent="-514350" algn="just" eaLnBrk="1" hangingPunct="1">
              <a:spcBef>
                <a:spcPts val="0"/>
              </a:spcBef>
              <a:buFont typeface="+mj-lt"/>
              <a:buAutoNum type="arabicPeriod"/>
            </a:pP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Подписка на интересные каналы</a:t>
            </a:r>
          </a:p>
          <a:p>
            <a:pPr marL="240030" indent="-514350" algn="just" eaLnBrk="1" hangingPunct="1">
              <a:spcBef>
                <a:spcPts val="0"/>
              </a:spcBef>
              <a:buFont typeface="+mj-lt"/>
              <a:buAutoNum type="arabicPeriod"/>
            </a:pP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Комментирование и оценивание видео</a:t>
            </a:r>
          </a:p>
          <a:p>
            <a:pPr marL="240030" indent="-514350" algn="just" eaLnBrk="1" hangingPunct="1">
              <a:spcBef>
                <a:spcPts val="0"/>
              </a:spcBef>
              <a:buFont typeface="+mj-lt"/>
              <a:buAutoNum type="arabicPeriod"/>
            </a:pP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Выставление рейтинга и др.  </a:t>
            </a:r>
          </a:p>
          <a:p>
            <a:pPr marL="240030" indent="-514350" algn="just" eaLnBrk="1" hangingPunct="1">
              <a:spcBef>
                <a:spcPts val="0"/>
              </a:spcBef>
              <a:buFont typeface="+mj-lt"/>
              <a:buAutoNum type="arabicPeriod"/>
            </a:pP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Загрузка собственных видео</a:t>
            </a:r>
          </a:p>
          <a:p>
            <a:pPr algn="just" eaLnBrk="1" hangingPunct="1">
              <a:buNone/>
            </a:pPr>
            <a:endParaRPr lang="ru-RU" sz="3200" b="1" dirty="0"/>
          </a:p>
          <a:p>
            <a:pPr eaLnBrk="1" hangingPunct="1">
              <a:buFontTx/>
              <a:buNone/>
            </a:pPr>
            <a:endParaRPr lang="ru-RU" sz="2000" dirty="0">
              <a:solidFill>
                <a:schemeClr val="accent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404664"/>
            <a:ext cx="85353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/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Возможности пользователей сервиса</a:t>
            </a:r>
          </a:p>
        </p:txBody>
      </p:sp>
    </p:spTree>
  </p:cSld>
  <p:clrMapOvr>
    <a:masterClrMapping/>
  </p:clrMapOvr>
  <p:transition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534400" cy="758952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Поиск видео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just" fontAlgn="base">
              <a:spcBef>
                <a:spcPts val="0"/>
              </a:spcBef>
              <a:buNone/>
            </a:pP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Вверху находится строка поиска, введите в ней запрос и найдите видеозаписи. Кроме этого пользователю доступна настройка фильтрации поиска, выбор отображения самых новых, популярных публикаций или вывод списком исключительно каналов.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Poisk-po-saytu-YouTub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3357562"/>
            <a:ext cx="5058686" cy="2968777"/>
          </a:xfrm>
          <a:prstGeom prst="rect">
            <a:avLst/>
          </a:prstGeom>
        </p:spPr>
      </p:pic>
    </p:spTree>
  </p:cSld>
  <p:clrMapOvr>
    <a:masterClrMapping/>
  </p:clrMapOvr>
  <p:transition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Подписка на канал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just" fontAlgn="base">
              <a:spcBef>
                <a:spcPts val="0"/>
              </a:spcBef>
              <a:buNone/>
            </a:pP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контент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определенного пользователя вам нравится, вы можете подписаться на его канал, чтобы получать уведомления о выходе нового материала. Для этого достаточно только опуститься немного ниже плеера и напротив названия канала нажать 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«Подписаться»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 fontAlgn="base">
              <a:spcBef>
                <a:spcPts val="0"/>
              </a:spcBef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8" name="Рисунок 7" descr="Podpisatsya-na-kanal-YouTub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3705610"/>
            <a:ext cx="5755339" cy="2509471"/>
          </a:xfrm>
          <a:prstGeom prst="rect">
            <a:avLst/>
          </a:prstGeom>
        </p:spPr>
      </p:pic>
      <p:cxnSp>
        <p:nvCxnSpPr>
          <p:cNvPr id="5" name="Прямая со стрелкой 4"/>
          <p:cNvCxnSpPr/>
          <p:nvPr/>
        </p:nvCxnSpPr>
        <p:spPr>
          <a:xfrm>
            <a:off x="4500562" y="4000504"/>
            <a:ext cx="1143008" cy="214314"/>
          </a:xfrm>
          <a:prstGeom prst="straightConnector1">
            <a:avLst/>
          </a:prstGeom>
          <a:ln w="50800" cmpd="sng">
            <a:solidFill>
              <a:srgbClr val="F62424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Оценка видео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0040" y="1527048"/>
            <a:ext cx="8460000" cy="45360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Практически любая запись доступна для оценивания. Просто укажите 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«Мне понравилось»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или 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«Мне не понравилось»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Количество определенных оценок никак не влияет на продвижение материала и не отражается на его прибыльности. </a:t>
            </a:r>
          </a:p>
        </p:txBody>
      </p:sp>
      <p:pic>
        <p:nvPicPr>
          <p:cNvPr id="4" name="Рисунок 3" descr="Otsenka-dlya-video-na-YouTub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3286124"/>
            <a:ext cx="5924564" cy="2848770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>
            <a:off x="2428860" y="3929066"/>
            <a:ext cx="1143008" cy="1588"/>
          </a:xfrm>
          <a:prstGeom prst="straightConnector1">
            <a:avLst/>
          </a:prstGeom>
          <a:ln w="50800" cmpd="sng">
            <a:solidFill>
              <a:srgbClr val="F62424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Комментирование и общение с пользователями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514350" indent="-514350" algn="just" fontAlgn="base"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Отыщите поле для ввода комментариев(чуть ниже видео). Нажав левой кнопкой мыши, начать вводить свой отзыв, после завершения нажать на кнопку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«Оставить комментарий»</a:t>
            </a:r>
          </a:p>
          <a:p>
            <a:pPr marL="514350" indent="-514350" algn="just" fontAlgn="base"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Для того чтобы ответить пользователю, рядом с его сообщением нажмите на ссылку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«Ответить»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чтобы появилась форма для ввода сообщения. Введите свое изречение и нажмите кнопку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«Ответить»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" name="Рисунок 3" descr="kak-otvetit-na-chey-to-kommentariy-v-yutub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3571876"/>
            <a:ext cx="4111840" cy="2416236"/>
          </a:xfrm>
          <a:prstGeom prst="rect">
            <a:avLst/>
          </a:prstGeom>
        </p:spPr>
      </p:pic>
      <p:pic>
        <p:nvPicPr>
          <p:cNvPr id="5" name="Рисунок 4" descr="forma-dlya-kommentirovaniya-na-yutub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3" y="3579230"/>
            <a:ext cx="3571900" cy="24215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5720" y="6000768"/>
            <a:ext cx="8429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1.Комментирование</a:t>
            </a:r>
            <a:r>
              <a:rPr lang="ru-RU" dirty="0"/>
              <a:t>                            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Общение с пользователями</a:t>
            </a:r>
          </a:p>
        </p:txBody>
      </p:sp>
    </p:spTree>
  </p:cSld>
  <p:clrMapOvr>
    <a:masterClrMapping/>
  </p:clrMapOvr>
  <p:transition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332656"/>
            <a:ext cx="8229600" cy="6477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Авторское право на </a:t>
            </a:r>
            <a:r>
              <a:rPr lang="ru-RU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51520" y="1484784"/>
            <a:ext cx="8568952" cy="4641379"/>
          </a:xfrm>
        </p:spPr>
        <p:txBody>
          <a:bodyPr>
            <a:normAutofit/>
          </a:bodyPr>
          <a:lstStyle/>
          <a:p>
            <a:pPr algn="just" eaLnBrk="1" hangingPunct="1">
              <a:buFontTx/>
              <a:buNone/>
            </a:pPr>
            <a:r>
              <a:rPr lang="ru-RU" sz="2400" dirty="0">
                <a:solidFill>
                  <a:srgbClr val="002060"/>
                </a:solidFill>
              </a:rPr>
              <a:t>   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Правила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запрещают закачивать на сайт видео, содержимое которого нарушает закон США об авторском праве. Часто сотрудники компании убирают звук и удаляют незаконно загруженный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контент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Однако,  на сервис продолжает закачиваться огромное количество видео, защищенного авторским правом, без разрешения правообладателя. </a:t>
            </a:r>
          </a:p>
        </p:txBody>
      </p:sp>
      <p:pic>
        <p:nvPicPr>
          <p:cNvPr id="5" name="Рисунок 4" descr="avtorskoe-prav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1802" y="4071942"/>
            <a:ext cx="3155091" cy="18273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5857892"/>
            <a:ext cx="8429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Логотип авторского права (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Copyright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332656"/>
            <a:ext cx="8339986" cy="647700"/>
          </a:xfrm>
        </p:spPr>
        <p:txBody>
          <a:bodyPr>
            <a:normAutofit fontScale="90000"/>
          </a:bodyPr>
          <a:lstStyle/>
          <a:p>
            <a:pPr marL="514350" indent="-514350"/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Мировое значение </a:t>
            </a:r>
            <a:r>
              <a:rPr lang="ru-RU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51520" y="1556792"/>
            <a:ext cx="8472487" cy="3672408"/>
          </a:xfrm>
        </p:spPr>
        <p:txBody>
          <a:bodyPr>
            <a:normAutofit/>
          </a:bodyPr>
          <a:lstStyle/>
          <a:p>
            <a:pPr algn="just" eaLnBrk="1" hangingPunct="1">
              <a:buFontTx/>
              <a:buNone/>
            </a:pPr>
            <a:r>
              <a:rPr lang="en-US" sz="2400" b="1" dirty="0"/>
              <a:t>  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стал настолько значимым явлением в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медиа-мире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что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ним вынуждено считаться и телевидение. Многие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медиакомпании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создают официальные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аккаунты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осуществляя продвижение своей продукции через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сервис.В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июне 2007 года компанией CNN была осуществлена кампания по сбору вопросов от пользователей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для их обсуждения в межпартийных дебатах. 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весьма привлекателен и для небольших независимых телекомпаний и телеканало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в.</a:t>
            </a:r>
          </a:p>
        </p:txBody>
      </p:sp>
    </p:spTree>
  </p:cSld>
  <p:clrMapOvr>
    <a:masterClrMapping/>
  </p:clrMapOvr>
  <p:transition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332656"/>
            <a:ext cx="8229600" cy="647700"/>
          </a:xfrm>
        </p:spPr>
        <p:txBody>
          <a:bodyPr>
            <a:normAutofit fontScale="90000"/>
          </a:bodyPr>
          <a:lstStyle/>
          <a:p>
            <a:pPr marL="514350" indent="-514350"/>
            <a:r>
              <a:rPr lang="ru-RU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для учителей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85720" y="1428736"/>
            <a:ext cx="8435280" cy="4641379"/>
          </a:xfrm>
        </p:spPr>
        <p:txBody>
          <a:bodyPr>
            <a:noAutofit/>
          </a:bodyPr>
          <a:lstStyle/>
          <a:p>
            <a:pPr marL="0" indent="0" algn="just" eaLnBrk="1" hangingPunct="1">
              <a:spcBef>
                <a:spcPts val="0"/>
              </a:spcBef>
              <a:buFontTx/>
              <a:buNone/>
            </a:pP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прежде всего- это неисчисляемый сборник материалов для обучения и образования, поэтому многие преподаватели и учителя активно используют данный 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видеохостинг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для своих предметов:</a:t>
            </a:r>
          </a:p>
          <a:p>
            <a:pPr marL="457200" indent="-457200" algn="just" eaLnBrk="1" hangingPunct="1">
              <a:spcBef>
                <a:spcPts val="0"/>
              </a:spcBef>
              <a:buFont typeface="+mj-lt"/>
              <a:buAutoNum type="arabicPeriod"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Музыка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огромное количество музыкальных композиций,, классическая музыка, видео о певцах, композиторах и т.д.</a:t>
            </a:r>
          </a:p>
          <a:p>
            <a:pPr marL="457200" indent="-457200" algn="just" eaLnBrk="1" hangingPunct="1">
              <a:spcBef>
                <a:spcPts val="0"/>
              </a:spcBef>
              <a:buFont typeface="+mj-lt"/>
              <a:buAutoNum type="arabicPeriod"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История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видеоматериалы об исторических событиях            (реконструкции различных битв, исторические материалы ВВС, видеоматериалы о великих людях).</a:t>
            </a:r>
          </a:p>
          <a:p>
            <a:pPr marL="457200" indent="-457200" algn="just" eaLnBrk="1" hangingPunct="1">
              <a:spcBef>
                <a:spcPts val="0"/>
              </a:spcBef>
              <a:buFont typeface="+mj-lt"/>
              <a:buAutoNum type="arabicPeriod"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Физкультура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видео о различных соревнованиях, матчи (футбол, хоккей, баскетбол и т.д.).</a:t>
            </a:r>
          </a:p>
          <a:p>
            <a:pPr marL="457200" indent="-457200" algn="just" eaLnBrk="1" hangingPunct="1">
              <a:spcBef>
                <a:spcPts val="0"/>
              </a:spcBef>
              <a:buNone/>
            </a:pP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496944" cy="70609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для учителей (продолжение)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1428736"/>
            <a:ext cx="8568952" cy="4536504"/>
          </a:xfrm>
        </p:spPr>
        <p:txBody>
          <a:bodyPr>
            <a:noAutofit/>
          </a:bodyPr>
          <a:lstStyle/>
          <a:p>
            <a:pPr marL="457200" indent="-457200" algn="just" eaLnBrk="1" hangingPunct="1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ru-RU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Английский язык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 algn="just" eaLnBrk="1" hangingPunct="1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Начальная школа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-(обучающее видео, мультфильмы, считалочки, песни, стихи ).</a:t>
            </a:r>
          </a:p>
          <a:p>
            <a:pPr marL="457200" indent="-457200" algn="just" eaLnBrk="1" hangingPunct="1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Среднее звено-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(обучающее видео, грамматика и лексика, песни, лекции, фонетические упражнения и упражнения для развития говорения)</a:t>
            </a:r>
          </a:p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Старшее звено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обучающее видео  по грамматике и лексике, лекции, обучение написанию сочинений,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аудирование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фонетические упражнения и упражнения для развития говорения, подготовка к сдаче экзаменов.</a:t>
            </a:r>
          </a:p>
          <a:p>
            <a:pPr marL="457200" indent="-457200" algn="just" eaLnBrk="1" hangingPunct="1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Обучающее видео различных школ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(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Real English, English with Jennifer, Mr. Duncan, English Instructor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457200" indent="-457200" algn="just" eaLnBrk="1" hangingPunct="1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Видео страноведческого характера.</a:t>
            </a:r>
          </a:p>
          <a:p>
            <a:pPr marL="457200" indent="-457200" algn="just" eaLnBrk="1" hangingPunct="1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eaLnBrk="1" hangingPunct="1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785926"/>
            <a:ext cx="8518720" cy="3270104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является не только развлекательным сервисом для просмотра различных видеоматериалов, но и содержит в себе значительные объемы полезной для интересного обучения детей и подростков информации(видеоуроки, фильмы, различные предметные видео), которую знающий учитель может использовать для привлечения внимания к своему предмету и созданию познавательного урока.</a:t>
            </a:r>
          </a:p>
        </p:txBody>
      </p:sp>
    </p:spTree>
  </p:cSld>
  <p:clrMapOvr>
    <a:masterClrMapping/>
  </p:clrMapOvr>
  <p:transition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Источники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>
                <a:hlinkClick r:id="rId2"/>
              </a:rPr>
              <a:t>https://ru.wikipedia.org/wiki/YouTube</a:t>
            </a: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hlinkClick r:id="rId3"/>
              </a:rPr>
              <a:t>http://www.seoded.ru/istoriya/internet-history/youtube.html</a:t>
            </a: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hlinkClick r:id="rId4"/>
              </a:rPr>
              <a:t>https://topodin.xyz/videohosting-youtube-ego-osobennosti/</a:t>
            </a: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hlinkClick r:id="rId5"/>
              </a:rPr>
              <a:t>http://44pro.ru/istoriya-uspeha-youtube/</a:t>
            </a: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hlinkClick r:id="rId6"/>
              </a:rPr>
              <a:t>http://youtube-lessons.ru/stati/avtorskie-prava-na-youtube/</a:t>
            </a:r>
            <a:endParaRPr lang="ru-RU" dirty="0"/>
          </a:p>
          <a:p>
            <a:pPr marL="514350" indent="-514350">
              <a:buNone/>
            </a:pPr>
            <a:endParaRPr lang="ru-RU" dirty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</p:cSld>
  <p:clrMapOvr>
    <a:masterClrMapping/>
  </p:clrMapOvr>
  <p:transition>
    <p:push dir="u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466</TotalTime>
  <Words>712</Words>
  <Application>Microsoft Office PowerPoint</Application>
  <PresentationFormat>Экран (4:3)</PresentationFormat>
  <Paragraphs>84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Официальная</vt:lpstr>
      <vt:lpstr>ФГБОУ ВО «Волгоградский социально-педагогический университет» Институт иностранных языков Направление подготовки 44.03.05 «Педагогическое образование»  Дисциплина «Дистанционные технологии в  обучении иностранным языкам»</vt:lpstr>
      <vt:lpstr>План презентации</vt:lpstr>
      <vt:lpstr>Введение</vt:lpstr>
      <vt:lpstr>Презентация PowerPoint</vt:lpstr>
      <vt:lpstr> История создания сервиса</vt:lpstr>
      <vt:lpstr> ей</vt:lpstr>
      <vt:lpstr>Поиск видео</vt:lpstr>
      <vt:lpstr>Подписка на канал</vt:lpstr>
      <vt:lpstr>Оценка видео</vt:lpstr>
      <vt:lpstr>Комментирование и общение с пользователями</vt:lpstr>
      <vt:lpstr>Авторское право на YouTube</vt:lpstr>
      <vt:lpstr>Мировое значение YouTube</vt:lpstr>
      <vt:lpstr>YouTube для учителей</vt:lpstr>
      <vt:lpstr>YouTube  для учителей (продолжение)</vt:lpstr>
      <vt:lpstr>Заключение</vt:lpstr>
      <vt:lpstr>Источники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YOUTUBE</dc:title>
  <dc:creator>Admin</dc:creator>
  <cp:lastModifiedBy>Дарина Шинкаренко</cp:lastModifiedBy>
  <cp:revision>64</cp:revision>
  <dcterms:created xsi:type="dcterms:W3CDTF">2010-02-22T15:08:00Z</dcterms:created>
  <dcterms:modified xsi:type="dcterms:W3CDTF">2018-10-20T12:13:08Z</dcterms:modified>
</cp:coreProperties>
</file>