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6" r:id="rId1"/>
  </p:sldMasterIdLst>
  <p:sldIdLst>
    <p:sldId id="256" r:id="rId2"/>
    <p:sldId id="271" r:id="rId3"/>
    <p:sldId id="272" r:id="rId4"/>
    <p:sldId id="273" r:id="rId5"/>
    <p:sldId id="274" r:id="rId6"/>
    <p:sldId id="267" r:id="rId7"/>
    <p:sldId id="258" r:id="rId8"/>
    <p:sldId id="257" r:id="rId9"/>
    <p:sldId id="265" r:id="rId10"/>
    <p:sldId id="283" r:id="rId11"/>
    <p:sldId id="281" r:id="rId12"/>
    <p:sldId id="264" r:id="rId13"/>
    <p:sldId id="276" r:id="rId14"/>
    <p:sldId id="277" r:id="rId15"/>
    <p:sldId id="278" r:id="rId16"/>
    <p:sldId id="279" r:id="rId17"/>
    <p:sldId id="285" r:id="rId18"/>
    <p:sldId id="284" r:id="rId19"/>
    <p:sldId id="280" r:id="rId20"/>
    <p:sldId id="27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88" autoAdjust="0"/>
    <p:restoredTop sz="94660"/>
  </p:normalViewPr>
  <p:slideViewPr>
    <p:cSldViewPr>
      <p:cViewPr varScale="1">
        <p:scale>
          <a:sx n="64" d="100"/>
          <a:sy n="64" d="100"/>
        </p:scale>
        <p:origin x="-15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gray">
          <a:xfrm>
            <a:off x="8210550" y="2789238"/>
            <a:ext cx="933450" cy="1004887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gray">
          <a:xfrm>
            <a:off x="0" y="2130425"/>
            <a:ext cx="8458200" cy="9144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gray">
          <a:xfrm>
            <a:off x="2495550" y="0"/>
            <a:ext cx="1711325" cy="2359025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 bwMode="gray">
          <a:xfrm>
            <a:off x="0" y="0"/>
            <a:ext cx="2789238" cy="235902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624" y="3118104"/>
            <a:ext cx="7781544" cy="1470025"/>
          </a:xfrm>
        </p:spPr>
        <p:txBody>
          <a:bodyPr rtlCol="0" anchor="t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59152"/>
            <a:ext cx="8211312" cy="685800"/>
          </a:xfrm>
        </p:spPr>
        <p:txBody>
          <a:bodyPr rtlCol="0" anchor="b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BEF49-8AFC-407A-A6BB-F44C0E95AE71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5E2C7-3D19-42BD-B346-4DC92A39C4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52B26-13A1-4DAC-B3F5-9EDF9BD4FC63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F474D-A127-43F4-BC12-7CAAFA9FBE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gray">
          <a:xfrm>
            <a:off x="8210550" y="2789238"/>
            <a:ext cx="933450" cy="1004887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gray">
          <a:xfrm>
            <a:off x="0" y="2130425"/>
            <a:ext cx="8458200" cy="9144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gray">
          <a:xfrm>
            <a:off x="2495550" y="0"/>
            <a:ext cx="1711325" cy="2359025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 bwMode="gray">
          <a:xfrm>
            <a:off x="0" y="0"/>
            <a:ext cx="2789238" cy="267017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1296" y="3044952"/>
            <a:ext cx="4690872" cy="740664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3813048"/>
            <a:ext cx="7772400" cy="1143000"/>
          </a:xfrm>
        </p:spPr>
        <p:txBody>
          <a:bodyPr rtlCol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9F020-91AF-47DF-8B99-53E22722325B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44869-45E3-4EF0-9287-B7A05D6B61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8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8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C0072-F141-4A0E-B9A3-33D39EA97371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832A8-E4A4-466A-A368-FE89497532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27632"/>
            <a:ext cx="4040188" cy="639762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US" sz="24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86000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4645025" y="1627632"/>
            <a:ext cx="4041775" cy="639762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US" sz="24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86000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CD5DA-0815-4543-833A-549A303FA6CB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FB953-0C1A-48E6-9465-1F4DF0413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/>
          <p:nvPr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6"/>
          <p:cNvSpPr/>
          <p:nvPr/>
        </p:nvSpPr>
        <p:spPr bwMode="gray">
          <a:xfrm>
            <a:off x="0" y="0"/>
            <a:ext cx="9144000" cy="301625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gray">
          <a:xfrm>
            <a:off x="0" y="0"/>
            <a:ext cx="2432050" cy="530225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gray">
          <a:xfrm>
            <a:off x="1427163" y="0"/>
            <a:ext cx="1571625" cy="43815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3F018-FC87-4603-AC5B-9E0CE453B93C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8B60B-9BE6-4C97-B6B4-AA287EA692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 bwMode="gray">
          <a:xfrm>
            <a:off x="0" y="6500813"/>
            <a:ext cx="9144000" cy="357187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11"/>
          <p:cNvSpPr/>
          <p:nvPr/>
        </p:nvSpPr>
        <p:spPr bwMode="gray">
          <a:xfrm>
            <a:off x="0" y="0"/>
            <a:ext cx="9144000" cy="301625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12"/>
          <p:cNvSpPr/>
          <p:nvPr/>
        </p:nvSpPr>
        <p:spPr bwMode="gray">
          <a:xfrm>
            <a:off x="0" y="0"/>
            <a:ext cx="301625" cy="68580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3"/>
          <p:cNvSpPr/>
          <p:nvPr/>
        </p:nvSpPr>
        <p:spPr bwMode="gray">
          <a:xfrm>
            <a:off x="0" y="0"/>
            <a:ext cx="2432050" cy="530225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4"/>
          <p:cNvSpPr/>
          <p:nvPr/>
        </p:nvSpPr>
        <p:spPr bwMode="gray">
          <a:xfrm>
            <a:off x="1427163" y="0"/>
            <a:ext cx="1571625" cy="43815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5"/>
          <p:cNvSpPr/>
          <p:nvPr/>
        </p:nvSpPr>
        <p:spPr bwMode="gray">
          <a:xfrm>
            <a:off x="8842375" y="0"/>
            <a:ext cx="301625" cy="68580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68233-E825-435E-AA05-9E13B5F29AD5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356F2-8621-42D8-A3D5-29D6213FA0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548640"/>
            <a:ext cx="7699248" cy="932688"/>
          </a:xfrm>
        </p:spPr>
        <p:txBody>
          <a:bodyPr rtlCol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2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0952" y="1645920"/>
            <a:ext cx="2816352" cy="4480560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645920"/>
            <a:ext cx="4800600" cy="448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2CE3E-7B5E-487B-BDA7-07E58F79B037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CCFBA-1226-4CA5-B3D4-6C1EC000A0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1368" y="658368"/>
            <a:ext cx="5486400" cy="822960"/>
          </a:xfrm>
        </p:spPr>
        <p:txBody>
          <a:bodyPr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28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792224" y="1618488"/>
            <a:ext cx="5486400" cy="3639312"/>
          </a:xfrm>
          <a:solidFill>
            <a:srgbClr val="F8F8F8"/>
          </a:solidFill>
          <a:ln w="76200" cmpd="sng"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3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24" y="5413248"/>
            <a:ext cx="5486400" cy="9875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E0054-717D-48EB-91F4-FB96B220C9DD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E10A9-A189-4600-93A3-885843718E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7693074" cy="4525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8A739-DCC0-4BDA-ADA2-8B69DD8118B5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A8E41-ACC7-440C-A1F0-4EE277B01A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gray">
          <a:xfrm rot="5400000">
            <a:off x="4572000" y="2349500"/>
            <a:ext cx="6519863" cy="1811337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gray">
          <a:xfrm>
            <a:off x="6553200" y="6135688"/>
            <a:ext cx="987425" cy="722312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gray">
          <a:xfrm>
            <a:off x="8605838" y="1379538"/>
            <a:ext cx="539750" cy="1462087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 bwMode="gray">
          <a:xfrm>
            <a:off x="8604250" y="0"/>
            <a:ext cx="539750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1152" y="274637"/>
            <a:ext cx="1673352" cy="58521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27648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A6427-1278-4DE4-8496-02B3222B83AD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4F2A7-C4DC-4C3A-A8E9-45957A7857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401638"/>
            <a:ext cx="8686800" cy="109855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166100" y="996950"/>
            <a:ext cx="977900" cy="89535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1782763" y="0"/>
            <a:ext cx="1947862" cy="53975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432050" cy="53975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539750"/>
            <a:ext cx="8229600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37325"/>
            <a:ext cx="2133600" cy="247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3DB545-11B7-42F2-AE56-898069E2DAC6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70575" y="6537325"/>
            <a:ext cx="2895600" cy="247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2025" y="6537325"/>
            <a:ext cx="2133600" cy="247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529773-53A5-4686-8C2E-2A9DCC8226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45" r:id="rId2"/>
    <p:sldLayoutId id="2147483752" r:id="rId3"/>
    <p:sldLayoutId id="2147483746" r:id="rId4"/>
    <p:sldLayoutId id="2147483747" r:id="rId5"/>
    <p:sldLayoutId id="2147483753" r:id="rId6"/>
    <p:sldLayoutId id="2147483754" r:id="rId7"/>
    <p:sldLayoutId id="2147483748" r:id="rId8"/>
    <p:sldLayoutId id="2147483749" r:id="rId9"/>
    <p:sldLayoutId id="2147483750" r:id="rId10"/>
    <p:sldLayoutId id="2147483755" r:id="rId11"/>
  </p:sldLayoutIdLst>
  <p:transition spd="med">
    <p:cover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3" pitchFamily="18" charset="2"/>
        <a:buChar char="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 3" pitchFamily="18" charset="2"/>
        <a:buChar char="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C007F"/>
        </a:buClr>
        <a:buSzPct val="90000"/>
        <a:buFont typeface="Wingdings 3" pitchFamily="18" charset="2"/>
        <a:buChar char="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68007F"/>
        </a:buClr>
        <a:buSzPct val="90000"/>
        <a:buFont typeface="Wingdings 3" pitchFamily="18" charset="2"/>
        <a:buChar char="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5BD3"/>
        </a:buClr>
        <a:buSzPct val="90000"/>
        <a:buFont typeface="Wingdings 3" pitchFamily="18" charset="2"/>
        <a:buChar char="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0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8.xml"/><Relationship Id="rId5" Type="http://schemas.openxmlformats.org/officeDocument/2006/relationships/slide" Target="slide6.xml"/><Relationship Id="rId10" Type="http://schemas.openxmlformats.org/officeDocument/2006/relationships/slide" Target="slide17.xml"/><Relationship Id="rId4" Type="http://schemas.openxmlformats.org/officeDocument/2006/relationships/slide" Target="slide5.xml"/><Relationship Id="rId9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ru.wikihow.com/%D0%B8%D1%81%D0%BF%D0%BE%D0%BB%D1%8C%D0%B7%D0%BE%D0%B2%D0%B0%D1%82%D1%8C-%D0%B8%D0%BD%D1%82%D0%B5%D1%80%D0%B0%D0%BA%D1%82%D0%B8%D0%B2%D0%BD%D1%83%D1%8E-%D0%B4%D0%BE%D1%81%D0%BA%D1%83#/%D0%A4%D0%B0%D0%B9%D0%BB:Use-a-Smartboard-Step-2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ru.wikihow.com/%D0%B8%D1%81%D0%BF%D0%BE%D0%BB%D1%8C%D0%B7%D0%BE%D0%B2%D0%B0%D1%82%D1%8C-%D0%B8%D0%BD%D1%82%D0%B5%D1%80%D0%B0%D0%BA%D1%82%D0%B8%D0%B2%D0%BD%D1%83%D1%8E-%D0%B4%D0%BE%D1%81%D0%BA%D1%83#/%D0%A4%D0%B0%D0%B9%D0%BB:Use-a-Smartboard-Step-2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ru.wikihow.com/%D0%B8%D1%81%D0%BF%D0%BE%D0%BB%D1%8C%D0%B7%D0%BE%D0%B2%D0%B0%D1%82%D1%8C-%D0%B8%D0%BD%D1%82%D0%B5%D1%80%D0%B0%D0%BA%D1%82%D0%B8%D0%B2%D0%BD%D1%83%D1%8E-%D0%B4%D0%BE%D1%81%D0%BA%D1%83#/%D0%A4%D0%B0%D0%B9%D0%BB:Use-a-Smartboard-Step-2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ru.wikihow.com/%D0%B8%D1%81%D0%BF%D0%BE%D0%BB%D1%8C%D0%B7%D0%BE%D0%B2%D0%B0%D1%82%D1%8C-%D0%B8%D0%BD%D1%82%D0%B5%D1%80%D0%B0%D0%BA%D1%82%D0%B8%D0%B2%D0%BD%D1%83%D1%8E-%D0%B4%D0%BE%D1%81%D0%BA%D1%83#/%D0%A4%D0%B0%D0%B9%D0%BB:Use-a-Smartboard-Step-2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ru.wikihow.com/%D0%B8%D1%81%D0%BF%D0%BE%D0%BB%D1%8C%D0%B7%D0%BE%D0%B2%D0%B0%D1%82%D1%8C-%D0%B8%D0%BD%D1%82%D0%B5%D1%80%D0%B0%D0%BA%D1%82%D0%B8%D0%B2%D0%BD%D1%83%D1%8E-%D0%B4%D0%BE%D1%81%D0%BA%D1%83#/%D0%A4%D0%B0%D0%B9%D0%BB:Use-a-Smartboard-Step-2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86742" cy="164307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cap="all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Использование интерактивной доски в учебном процессе</a:t>
            </a:r>
            <a:endParaRPr lang="ru-RU" sz="36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42938" y="1000125"/>
            <a:ext cx="7853362" cy="685800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ФГБОУ ВО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«Волгоградский социально-педагогический университет»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Институт иностранных языков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Направление подготовки 44.03.05 «Педагогическое образование»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Дисциплина «Дистанционные технологии в  обучении иностранным языкам»</a:t>
            </a:r>
            <a:endParaRPr lang="ru-RU" sz="1400" dirty="0"/>
          </a:p>
        </p:txBody>
      </p:sp>
      <p:sp>
        <p:nvSpPr>
          <p:cNvPr id="7172" name="Прямоугольник 4"/>
          <p:cNvSpPr>
            <a:spLocks noChangeArrowheads="1"/>
          </p:cNvSpPr>
          <p:nvPr/>
        </p:nvSpPr>
        <p:spPr bwMode="auto">
          <a:xfrm>
            <a:off x="785813" y="4500563"/>
            <a:ext cx="7715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>
                <a:latin typeface="Times New Roman" pitchFamily="18" charset="0"/>
                <a:cs typeface="Times New Roman" pitchFamily="18" charset="0"/>
              </a:rPr>
              <a:t>Выполнила: Шинкаренко Дарина</a:t>
            </a:r>
          </a:p>
          <a:p>
            <a:pPr algn="r"/>
            <a:r>
              <a:rPr lang="ru-RU">
                <a:latin typeface="Times New Roman" pitchFamily="18" charset="0"/>
                <a:cs typeface="Times New Roman" pitchFamily="18" charset="0"/>
              </a:rPr>
              <a:t>гр. ИИЯ-АВБ-112</a:t>
            </a:r>
          </a:p>
          <a:p>
            <a:pPr algn="r"/>
            <a:r>
              <a:rPr lang="ru-RU">
                <a:latin typeface="Times New Roman" pitchFamily="18" charset="0"/>
                <a:cs typeface="Times New Roman" pitchFamily="18" charset="0"/>
              </a:rPr>
              <a:t>Проверила:  Канатова С.Ш</a:t>
            </a:r>
            <a:r>
              <a:rPr lang="ru-RU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173" name="Прямоугольник 5"/>
          <p:cNvSpPr>
            <a:spLocks noChangeArrowheads="1"/>
          </p:cNvSpPr>
          <p:nvPr/>
        </p:nvSpPr>
        <p:spPr bwMode="auto">
          <a:xfrm>
            <a:off x="642938" y="5657850"/>
            <a:ext cx="7715250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2018</a:t>
            </a:r>
          </a:p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Волгоград</a:t>
            </a:r>
          </a:p>
          <a:p>
            <a:pPr algn="ctr"/>
            <a:endParaRPr lang="ru-RU" b="1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презентации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3" pitchFamily="18" charset="2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Введение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Понятие «Интерактивной доски»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История создания</a:t>
            </a:r>
            <a:endParaRPr lang="ru-RU" sz="2100" dirty="0" smtClean="0">
              <a:latin typeface="Times New Roman" pitchFamily="18" charset="0"/>
              <a:cs typeface="Times New Roman" pitchFamily="18" charset="0"/>
              <a:hlinkClick r:id="rId5" action="ppaction://hlinksldjump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Возможности для работы на интерактивной доске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Преимущества работы с интерактивными досками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Недостатки интерактивных досок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Инструментарий интерактивной доски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Как использовать интерактивную доску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Интерактивная доска на различных этапах школьного обучения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1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Использование интерактивной доски на уроках иностранного языка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Wingdings 3" pitchFamily="18" charset="2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Заключение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Wingdings 3" pitchFamily="18" charset="2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Источники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endParaRPr lang="ru-RU" sz="21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ru-RU" sz="21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ru-RU" sz="2100" dirty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Интерактивное оборудование создает мотивацию учащихся к получению знаний. Чтобы сделать учебный процесс эффективным, важно задействовать основные сенсорные системы человека - зрительную и слуховую. Современное поколение школьников, выросшее на компьютерах и смартфонах, привыкло к визуальной подаче информации, поэтому интерактивная доска не просто привлечет их внимание, но и поможет лучше понять и запомнить материал. </a:t>
            </a: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960438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Понятие «Интерактивной доски»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Интерактивная доска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Interactive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whiteboard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 представляет собой большой сенсорный экран, работающий как часть системы, в которую  входят компьютер и проектор. С помощью проектора изображение рабочего стола компьютера проецируется на поверхность интерактивной доски. С изображением можно работать, вносить изменения и пометки.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05705522_w640_h640_doska_s_lotkom_wr_84a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4000503"/>
            <a:ext cx="3214710" cy="2333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472" y="6286520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Устройство интерактивной доски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71438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История создания</a:t>
            </a:r>
            <a:b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Концепция учебной интерактивной доски была придумана в 1987 году главным управляющим компании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SMART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Дэвидом Мартиным, а в 1991 году появилось первое поколение интерактивных досок. Компания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SMART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продала первую в мире интерактивную доску Университету Невады в 1992 году. Университет рассматривал этот продукт, как инструмент, идеально подходящий для программы дистанционного обучения. Сегодня интерактивные доски и экраны считаются нормой для среднего и высшего образования, залов заседаний и переговорных комнат по всему миру.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357158" y="1785926"/>
            <a:ext cx="835818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с текстом и изображениями.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Создание заметок с помощью электронных чернил.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помощью шаблонов и изображений собственных заданий для занятий.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Демонстрация и нанесение заметок поверх уже готовых цифровых материалов.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Использование встроенного в программное обеспечение интерактивной доски презентационного инструментария для обогащения дидактического материала.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Демонстрация цифровых материалов, созданных учителями и учащимися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642919"/>
            <a:ext cx="8429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defRPr/>
            </a:pPr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Возможности для работы на интерактивной доске</a:t>
            </a: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57158" y="1643062"/>
            <a:ext cx="8429683" cy="4227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8411" tIns="54206" rIns="108411" bIns="54206">
            <a:spAutoFit/>
          </a:bodyPr>
          <a:lstStyle/>
          <a:p>
            <a:pPr defTabSz="1084263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Преимущества </a:t>
            </a: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преподавателей:</a:t>
            </a:r>
            <a:endParaRPr lang="ru-RU" sz="24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defTabSz="108426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Поощряет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импровизацию и гибкость, позволяя преподавателям рисовать и делать записи поверх любых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приложений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defTabSz="108426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Позволяет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сохранять и распечатывать изображения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доске,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упрощая проверку усвоенного материала </a:t>
            </a:r>
          </a:p>
          <a:p>
            <a:pPr marL="457200" indent="-457200" algn="just" defTabSz="108426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Удобна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 работе в большой аудитории </a:t>
            </a:r>
          </a:p>
          <a:p>
            <a:pPr marL="457200" indent="-457200" algn="just" defTabSz="108426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Вдохновляет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поиск новых подходов к обучению, стимулирует профессиональный рост </a:t>
            </a:r>
          </a:p>
          <a:p>
            <a:pPr marL="457200" indent="-457200" algn="just" defTabSz="108426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можно структурировать по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страницам 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облегчает планирование</a:t>
            </a:r>
            <a:r>
              <a:rPr lang="ru-RU" sz="2400" dirty="0">
                <a:latin typeface="Times New Roman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472" y="642918"/>
            <a:ext cx="80724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Преимущества работы с интерактивными досками</a:t>
            </a:r>
            <a:endParaRPr lang="ru-RU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571480"/>
            <a:ext cx="8812213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411" tIns="54206" rIns="108411" bIns="54206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108426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i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57158" y="1428736"/>
            <a:ext cx="8429684" cy="3507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8411" tIns="54206" rIns="108411" bIns="54206">
            <a:spAutoFit/>
          </a:bodyPr>
          <a:lstStyle/>
          <a:p>
            <a:pPr marL="457200" indent="-457200" algn="just" defTabSz="1084263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Совместима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 программами для всех лет обучения</a:t>
            </a:r>
          </a:p>
          <a:p>
            <a:pPr marL="457200" indent="-457200" algn="just" defTabSz="1084263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Возможность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уйти от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презентационной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формы подачи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материала</a:t>
            </a:r>
            <a:endParaRPr lang="ru-RU" sz="24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marL="457200" indent="-457200" algn="just" defTabSz="1084263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Предоставляет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больше возможностей для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взаимодействия и обсуждения в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классе </a:t>
            </a:r>
          </a:p>
          <a:p>
            <a:pPr marL="457200" indent="-457200" algn="just" defTabSz="1084263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Делает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занятия интересными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для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преподавателей и учащихся благодаря разнообразному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использованию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ресурсов, развивает мотивацию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034" y="500042"/>
            <a:ext cx="8215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Преимущества работы с интерактивными досками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pic>
        <p:nvPicPr>
          <p:cNvPr id="6" name="Рисунок 5" descr="IMG_28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4572008"/>
            <a:ext cx="2428965" cy="16201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8596" y="6143644"/>
            <a:ext cx="8429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Непосредственно работа с интерактивной доской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571612"/>
            <a:ext cx="85011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каждая школа может позволить себе приобрести интерактивную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доску.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Учителю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нужно время на освоение новых технологий работы, т.к. только после этого он сможет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включить интерактивную доску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процесс преподавания предмета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педагог имеет свою годами отработанную и отлаженную систему преподавания своего предмета и ИД, с ее новыми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возможностями 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новыми требованиями к деятельности педагога, не вписывается в данную систему, что тормозит внедрение ИД в образовательный процесс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длительной работе у доски (10 мин. и более) устают глаза у учеников.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571480"/>
            <a:ext cx="8429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Недостатки интерактивных досок</a:t>
            </a: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643174" y="5072074"/>
            <a:ext cx="1214446" cy="12144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28596" y="1643050"/>
            <a:ext cx="5429288" cy="333552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>
              <a:lnSpc>
                <a:spcPct val="100000"/>
              </a:lnSpc>
              <a:spcBef>
                <a:spcPts val="90"/>
              </a:spcBef>
            </a:pPr>
            <a:r>
              <a:rPr sz="2400" spc="-18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spc="-18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sz="2400" spc="-18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60" dirty="0">
                <a:latin typeface="Times New Roman" pitchFamily="18" charset="0"/>
                <a:cs typeface="Times New Roman" pitchFamily="18" charset="0"/>
              </a:rPr>
              <a:t>Интерактивном </a:t>
            </a:r>
            <a:r>
              <a:rPr sz="2400" spc="-45" dirty="0">
                <a:latin typeface="Times New Roman" pitchFamily="18" charset="0"/>
                <a:cs typeface="Times New Roman" pitchFamily="18" charset="0"/>
              </a:rPr>
              <a:t>режиме </a:t>
            </a:r>
            <a:r>
              <a:rPr sz="2400" spc="-140" dirty="0">
                <a:latin typeface="Times New Roman" pitchFamily="18" charset="0"/>
                <a:cs typeface="Times New Roman" pitchFamily="18" charset="0"/>
              </a:rPr>
              <a:t>Вы </a:t>
            </a:r>
            <a:r>
              <a:rPr sz="2400" spc="-45" dirty="0">
                <a:latin typeface="Times New Roman" pitchFamily="18" charset="0"/>
                <a:cs typeface="Times New Roman" pitchFamily="18" charset="0"/>
              </a:rPr>
              <a:t>можете </a:t>
            </a:r>
            <a:r>
              <a:rPr sz="2400" spc="-75">
                <a:latin typeface="Times New Roman" pitchFamily="18" charset="0"/>
                <a:cs typeface="Times New Roman" pitchFamily="18" charset="0"/>
              </a:rPr>
              <a:t>управлять</a:t>
            </a:r>
            <a:r>
              <a:rPr sz="2400" spc="-18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60" smtClean="0">
                <a:latin typeface="Times New Roman" pitchFamily="18" charset="0"/>
                <a:cs typeface="Times New Roman" pitchFamily="18" charset="0"/>
              </a:rPr>
              <a:t>компьютером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60" smtClean="0">
                <a:latin typeface="Times New Roman" pitchFamily="18" charset="0"/>
                <a:cs typeface="Times New Roman" pitchFamily="18" charset="0"/>
              </a:rPr>
              <a:t>прямо </a:t>
            </a:r>
            <a:r>
              <a:rPr sz="2400" spc="-12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sz="2400" spc="-75" dirty="0">
                <a:latin typeface="Times New Roman" pitchFamily="18" charset="0"/>
                <a:cs typeface="Times New Roman" pitchFamily="18" charset="0"/>
              </a:rPr>
              <a:t>поверхности </a:t>
            </a:r>
            <a:r>
              <a:rPr sz="2400" spc="-65" dirty="0">
                <a:latin typeface="Times New Roman" pitchFamily="18" charset="0"/>
                <a:cs typeface="Times New Roman" pitchFamily="18" charset="0"/>
              </a:rPr>
              <a:t>Интерактивной </a:t>
            </a:r>
            <a:r>
              <a:rPr sz="2400" spc="-60" dirty="0">
                <a:latin typeface="Times New Roman" pitchFamily="18" charset="0"/>
                <a:cs typeface="Times New Roman" pitchFamily="18" charset="0"/>
              </a:rPr>
              <a:t>доски. </a:t>
            </a:r>
            <a:r>
              <a:rPr sz="2400" spc="-100" dirty="0">
                <a:latin typeface="Times New Roman" pitchFamily="18" charset="0"/>
                <a:cs typeface="Times New Roman" pitchFamily="18" charset="0"/>
              </a:rPr>
              <a:t>Справа </a:t>
            </a:r>
            <a:r>
              <a:rPr sz="2400" spc="-85">
                <a:latin typeface="Times New Roman" pitchFamily="18" charset="0"/>
                <a:cs typeface="Times New Roman" pitchFamily="18" charset="0"/>
              </a:rPr>
              <a:t>вы</a:t>
            </a:r>
            <a:r>
              <a:rPr sz="2400" spc="3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70" smtClean="0">
                <a:latin typeface="Times New Roman" pitchFamily="18" charset="0"/>
                <a:cs typeface="Times New Roman" pitchFamily="18" charset="0"/>
              </a:rPr>
              <a:t>видите</a:t>
            </a:r>
            <a:r>
              <a:rPr lang="en-US" sz="2400" spc="-7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85" smtClean="0">
                <a:latin typeface="Times New Roman" pitchFamily="18" charset="0"/>
                <a:cs typeface="Times New Roman" pitchFamily="18" charset="0"/>
              </a:rPr>
              <a:t>«Панель </a:t>
            </a:r>
            <a:r>
              <a:rPr sz="2400" spc="-65" dirty="0">
                <a:latin typeface="Times New Roman" pitchFamily="18" charset="0"/>
                <a:cs typeface="Times New Roman" pitchFamily="18" charset="0"/>
              </a:rPr>
              <a:t>инструментов». </a:t>
            </a:r>
            <a:r>
              <a:rPr sz="2400" spc="-80" dirty="0">
                <a:latin typeface="Times New Roman" pitchFamily="18" charset="0"/>
                <a:cs typeface="Times New Roman" pitchFamily="18" charset="0"/>
              </a:rPr>
              <a:t>Одни </a:t>
            </a:r>
            <a:r>
              <a:rPr sz="2400" spc="-70" dirty="0">
                <a:latin typeface="Times New Roman" pitchFamily="18" charset="0"/>
                <a:cs typeface="Times New Roman" pitchFamily="18" charset="0"/>
              </a:rPr>
              <a:t>инструменты </a:t>
            </a:r>
            <a:r>
              <a:rPr sz="2400" spc="-80" dirty="0">
                <a:latin typeface="Times New Roman" pitchFamily="18" charset="0"/>
                <a:cs typeface="Times New Roman" pitchFamily="18" charset="0"/>
              </a:rPr>
              <a:t>используются </a:t>
            </a:r>
            <a:r>
              <a:rPr sz="2400" spc="-70" dirty="0">
                <a:latin typeface="Times New Roman" pitchFamily="18" charset="0"/>
                <a:cs typeface="Times New Roman" pitchFamily="18" charset="0"/>
              </a:rPr>
              <a:t>для  </a:t>
            </a:r>
            <a:r>
              <a:rPr sz="2400" spc="-65" dirty="0">
                <a:latin typeface="Times New Roman" pitchFamily="18" charset="0"/>
                <a:cs typeface="Times New Roman" pitchFamily="18" charset="0"/>
              </a:rPr>
              <a:t>создания </a:t>
            </a:r>
            <a:r>
              <a:rPr sz="2400" spc="-60" dirty="0">
                <a:latin typeface="Times New Roman" pitchFamily="18" charset="0"/>
                <a:cs typeface="Times New Roman" pitchFamily="18" charset="0"/>
              </a:rPr>
              <a:t>примечаний, </a:t>
            </a:r>
            <a:r>
              <a:rPr sz="2400" spc="-80" dirty="0">
                <a:latin typeface="Times New Roman" pitchFamily="18" charset="0"/>
                <a:cs typeface="Times New Roman" pitchFamily="18" charset="0"/>
              </a:rPr>
              <a:t>другие </a:t>
            </a:r>
            <a:r>
              <a:rPr sz="2400" spc="-9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sz="2400" spc="-70" dirty="0">
                <a:latin typeface="Times New Roman" pitchFamily="18" charset="0"/>
                <a:cs typeface="Times New Roman" pitchFamily="18" charset="0"/>
              </a:rPr>
              <a:t>для работы </a:t>
            </a:r>
            <a:r>
              <a:rPr sz="2400" spc="-95" dirty="0">
                <a:latin typeface="Times New Roman" pitchFamily="18" charset="0"/>
                <a:cs typeface="Times New Roman" pitchFamily="18" charset="0"/>
              </a:rPr>
              <a:t>со </a:t>
            </a:r>
            <a:r>
              <a:rPr sz="2400" spc="-65">
                <a:latin typeface="Times New Roman" pitchFamily="18" charset="0"/>
                <a:cs typeface="Times New Roman" pitchFamily="18" charset="0"/>
              </a:rPr>
              <a:t>страницами</a:t>
            </a:r>
            <a:r>
              <a:rPr sz="2400" spc="5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60" smtClean="0">
                <a:latin typeface="Times New Roman" pitchFamily="18" charset="0"/>
                <a:cs typeface="Times New Roman" pitchFamily="18" charset="0"/>
              </a:rPr>
              <a:t>конспекта</a:t>
            </a:r>
            <a:r>
              <a:rPr lang="en-US" sz="1400" i="1" spc="-60" dirty="0" smtClean="0">
                <a:latin typeface="Arial"/>
                <a:cs typeface="Arial"/>
              </a:rPr>
              <a:t>. </a:t>
            </a:r>
            <a:r>
              <a:rPr lang="ru-RU" sz="2400" spc="-60" dirty="0" smtClean="0">
                <a:latin typeface="Times New Roman" pitchFamily="18" charset="0"/>
                <a:cs typeface="Times New Roman" pitchFamily="18" charset="0"/>
              </a:rPr>
              <a:t>Начать работу в интерактивном режиме можно просто нажав соответствующую кнопку.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6784" y="500042"/>
            <a:ext cx="8967216" cy="6918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57158" y="571480"/>
            <a:ext cx="8136523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Инструментарий интерактивной доски</a:t>
            </a:r>
            <a:endParaRPr sz="3200" spc="-155" dirty="0"/>
          </a:p>
        </p:txBody>
      </p:sp>
      <p:sp>
        <p:nvSpPr>
          <p:cNvPr id="13" name="object 13"/>
          <p:cNvSpPr/>
          <p:nvPr/>
        </p:nvSpPr>
        <p:spPr>
          <a:xfrm>
            <a:off x="8501090" y="1000108"/>
            <a:ext cx="482547" cy="56436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072462" y="5429264"/>
            <a:ext cx="481965" cy="215900"/>
          </a:xfrm>
          <a:custGeom>
            <a:avLst/>
            <a:gdLst/>
            <a:ahLst/>
            <a:cxnLst/>
            <a:rect l="l" t="t" r="r" b="b"/>
            <a:pathLst>
              <a:path w="481965" h="215900">
                <a:moveTo>
                  <a:pt x="0" y="215900"/>
                </a:moveTo>
                <a:lnTo>
                  <a:pt x="481965" y="0"/>
                </a:lnTo>
              </a:path>
            </a:pathLst>
          </a:custGeom>
          <a:ln w="254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358001" y="5342775"/>
            <a:ext cx="1762760" cy="361950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360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«Порядок</a:t>
            </a:r>
            <a:endParaRPr sz="1000">
              <a:latin typeface="Arial"/>
              <a:cs typeface="Arial"/>
            </a:endParaRPr>
          </a:p>
          <a:p>
            <a:pPr marL="93345">
              <a:lnSpc>
                <a:spcPct val="100000"/>
              </a:lnSpc>
              <a:spcBef>
                <a:spcPts val="5"/>
              </a:spcBef>
            </a:pPr>
            <a:r>
              <a:rPr sz="1000" spc="-5" dirty="0">
                <a:latin typeface="Arial"/>
                <a:cs typeface="Arial"/>
              </a:rPr>
              <a:t>страниц»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072462" y="5929330"/>
            <a:ext cx="491490" cy="319405"/>
          </a:xfrm>
          <a:custGeom>
            <a:avLst/>
            <a:gdLst/>
            <a:ahLst/>
            <a:cxnLst/>
            <a:rect l="l" t="t" r="r" b="b"/>
            <a:pathLst>
              <a:path w="491490" h="319404">
                <a:moveTo>
                  <a:pt x="0" y="319316"/>
                </a:moveTo>
                <a:lnTo>
                  <a:pt x="491490" y="0"/>
                </a:lnTo>
              </a:path>
            </a:pathLst>
          </a:custGeom>
          <a:ln w="25400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358001" y="5921793"/>
            <a:ext cx="1762760" cy="579120"/>
          </a:xfrm>
          <a:prstGeom prst="rect">
            <a:avLst/>
          </a:prstGeom>
          <a:ln w="25400">
            <a:solidFill>
              <a:srgbClr val="92D05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93345" marR="411480">
              <a:lnSpc>
                <a:spcPct val="100000"/>
              </a:lnSpc>
              <a:spcBef>
                <a:spcPts val="365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«Панель  </a:t>
            </a:r>
            <a:r>
              <a:rPr sz="1000" spc="-5" dirty="0">
                <a:latin typeface="Arial"/>
                <a:cs typeface="Arial"/>
              </a:rPr>
              <a:t>элементов»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215338" y="4071942"/>
            <a:ext cx="492125" cy="126364"/>
          </a:xfrm>
          <a:custGeom>
            <a:avLst/>
            <a:gdLst/>
            <a:ahLst/>
            <a:cxnLst/>
            <a:rect l="l" t="t" r="r" b="b"/>
            <a:pathLst>
              <a:path w="492125" h="126364">
                <a:moveTo>
                  <a:pt x="0" y="0"/>
                </a:moveTo>
                <a:lnTo>
                  <a:pt x="491998" y="125984"/>
                </a:lnTo>
              </a:path>
            </a:pathLst>
          </a:custGeom>
          <a:ln w="25399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358001" y="3822788"/>
            <a:ext cx="1762760" cy="463550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355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«Добавить</a:t>
            </a:r>
            <a:endParaRPr sz="1000">
              <a:latin typeface="Arial"/>
              <a:cs typeface="Arial"/>
            </a:endParaRPr>
          </a:p>
          <a:p>
            <a:pPr marL="93345">
              <a:lnSpc>
                <a:spcPct val="100000"/>
              </a:lnSpc>
              <a:spcBef>
                <a:spcPts val="5"/>
              </a:spcBef>
            </a:pPr>
            <a:r>
              <a:rPr sz="1000" dirty="0">
                <a:latin typeface="Arial"/>
                <a:cs typeface="Arial"/>
              </a:rPr>
              <a:t>пустую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страницу»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143900" y="4429132"/>
            <a:ext cx="521334" cy="187325"/>
          </a:xfrm>
          <a:custGeom>
            <a:avLst/>
            <a:gdLst/>
            <a:ahLst/>
            <a:cxnLst/>
            <a:rect l="l" t="t" r="r" b="b"/>
            <a:pathLst>
              <a:path w="521334" h="187325">
                <a:moveTo>
                  <a:pt x="0" y="187197"/>
                </a:moveTo>
                <a:lnTo>
                  <a:pt x="521081" y="0"/>
                </a:lnTo>
              </a:path>
            </a:pathLst>
          </a:custGeom>
          <a:ln w="254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358001" y="4401908"/>
            <a:ext cx="1762760" cy="463550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3345" marR="295275">
              <a:lnSpc>
                <a:spcPct val="100000"/>
              </a:lnSpc>
              <a:spcBef>
                <a:spcPts val="360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«Добавить  страницу </a:t>
            </a:r>
            <a:r>
              <a:rPr sz="1000" dirty="0">
                <a:latin typeface="Arial"/>
                <a:cs typeface="Arial"/>
              </a:rPr>
              <a:t>с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сеткой»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143900" y="4714884"/>
            <a:ext cx="514350" cy="477520"/>
          </a:xfrm>
          <a:custGeom>
            <a:avLst/>
            <a:gdLst/>
            <a:ahLst/>
            <a:cxnLst/>
            <a:rect l="l" t="t" r="r" b="b"/>
            <a:pathLst>
              <a:path w="514350" h="477520">
                <a:moveTo>
                  <a:pt x="0" y="477519"/>
                </a:moveTo>
                <a:lnTo>
                  <a:pt x="513842" y="0"/>
                </a:lnTo>
              </a:path>
            </a:pathLst>
          </a:custGeom>
          <a:ln w="254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358001" y="4980851"/>
            <a:ext cx="1762760" cy="231775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360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«Галерея»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358001" y="2013369"/>
            <a:ext cx="1762760" cy="231775"/>
          </a:xfrm>
          <a:custGeom>
            <a:avLst/>
            <a:gdLst/>
            <a:ahLst/>
            <a:cxnLst/>
            <a:rect l="l" t="t" r="r" b="b"/>
            <a:pathLst>
              <a:path w="1762759" h="231775">
                <a:moveTo>
                  <a:pt x="0" y="231609"/>
                </a:moveTo>
                <a:lnTo>
                  <a:pt x="1762505" y="231609"/>
                </a:lnTo>
                <a:lnTo>
                  <a:pt x="1762505" y="0"/>
                </a:lnTo>
                <a:lnTo>
                  <a:pt x="0" y="0"/>
                </a:lnTo>
                <a:lnTo>
                  <a:pt x="0" y="231609"/>
                </a:lnTo>
                <a:close/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215338" y="2214554"/>
            <a:ext cx="464820" cy="84455"/>
          </a:xfrm>
          <a:custGeom>
            <a:avLst/>
            <a:gdLst/>
            <a:ahLst/>
            <a:cxnLst/>
            <a:rect l="l" t="t" r="r" b="b"/>
            <a:pathLst>
              <a:path w="464820" h="84455">
                <a:moveTo>
                  <a:pt x="0" y="0"/>
                </a:moveTo>
                <a:lnTo>
                  <a:pt x="464820" y="84455"/>
                </a:lnTo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439027" y="2044445"/>
            <a:ext cx="120332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«Перо»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143900" y="2500306"/>
            <a:ext cx="501015" cy="225425"/>
          </a:xfrm>
          <a:custGeom>
            <a:avLst/>
            <a:gdLst/>
            <a:ahLst/>
            <a:cxnLst/>
            <a:rect l="l" t="t" r="r" b="b"/>
            <a:pathLst>
              <a:path w="501015" h="225425">
                <a:moveTo>
                  <a:pt x="0" y="0"/>
                </a:moveTo>
                <a:lnTo>
                  <a:pt x="500888" y="225171"/>
                </a:lnTo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6358001" y="2302929"/>
            <a:ext cx="1762760" cy="231775"/>
          </a:xfrm>
          <a:prstGeom prst="rect">
            <a:avLst/>
          </a:prstGeom>
          <a:ln w="25400">
            <a:solidFill>
              <a:srgbClr val="FF0000"/>
            </a:solidFill>
          </a:ln>
        </p:spPr>
        <p:txBody>
          <a:bodyPr vert="horz" wrap="square" lIns="0" tIns="44450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350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«Ластик»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358001" y="1723936"/>
            <a:ext cx="1762760" cy="231775"/>
          </a:xfrm>
          <a:custGeom>
            <a:avLst/>
            <a:gdLst/>
            <a:ahLst/>
            <a:cxnLst/>
            <a:rect l="l" t="t" r="r" b="b"/>
            <a:pathLst>
              <a:path w="1762759" h="231775">
                <a:moveTo>
                  <a:pt x="0" y="231609"/>
                </a:moveTo>
                <a:lnTo>
                  <a:pt x="1762505" y="231609"/>
                </a:lnTo>
                <a:lnTo>
                  <a:pt x="1762505" y="0"/>
                </a:lnTo>
                <a:lnTo>
                  <a:pt x="0" y="0"/>
                </a:lnTo>
                <a:lnTo>
                  <a:pt x="0" y="231609"/>
                </a:lnTo>
                <a:close/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198739" y="1825244"/>
            <a:ext cx="523875" cy="14604"/>
          </a:xfrm>
          <a:custGeom>
            <a:avLst/>
            <a:gdLst/>
            <a:ahLst/>
            <a:cxnLst/>
            <a:rect l="l" t="t" r="r" b="b"/>
            <a:pathLst>
              <a:path w="523875" h="14605">
                <a:moveTo>
                  <a:pt x="0" y="14477"/>
                </a:moveTo>
                <a:lnTo>
                  <a:pt x="523748" y="0"/>
                </a:lnTo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439027" y="1754886"/>
            <a:ext cx="1270000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«Мышь»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8072462" y="3286124"/>
            <a:ext cx="509905" cy="398145"/>
          </a:xfrm>
          <a:custGeom>
            <a:avLst/>
            <a:gdLst/>
            <a:ahLst/>
            <a:cxnLst/>
            <a:rect l="l" t="t" r="r" b="b"/>
            <a:pathLst>
              <a:path w="509904" h="398145">
                <a:moveTo>
                  <a:pt x="0" y="0"/>
                </a:moveTo>
                <a:lnTo>
                  <a:pt x="509397" y="398018"/>
                </a:lnTo>
              </a:path>
            </a:pathLst>
          </a:custGeom>
          <a:ln w="25399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6358001" y="3099092"/>
            <a:ext cx="1762760" cy="231775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355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«Вернуть»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8143900" y="3714752"/>
            <a:ext cx="505459" cy="233045"/>
          </a:xfrm>
          <a:custGeom>
            <a:avLst/>
            <a:gdLst/>
            <a:ahLst/>
            <a:cxnLst/>
            <a:rect l="l" t="t" r="r" b="b"/>
            <a:pathLst>
              <a:path w="505459" h="233045">
                <a:moveTo>
                  <a:pt x="0" y="0"/>
                </a:moveTo>
                <a:lnTo>
                  <a:pt x="505079" y="232536"/>
                </a:lnTo>
              </a:path>
            </a:pathLst>
          </a:custGeom>
          <a:ln w="254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6358001" y="3460915"/>
            <a:ext cx="1762760" cy="231775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355"/>
              </a:spcBef>
            </a:pPr>
            <a:r>
              <a:rPr sz="1000" spc="-5" dirty="0">
                <a:latin typeface="Arial"/>
                <a:cs typeface="Arial"/>
              </a:rPr>
              <a:t>Инструмент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«Удалить»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8596" y="628652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Кнопка «Интерактивный режим»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960438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Инструментарий интерактивной доски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b="1" spc="-30" dirty="0" smtClean="0">
                <a:latin typeface="Times New Roman" pitchFamily="18" charset="0"/>
                <a:cs typeface="Times New Roman" pitchFamily="18" charset="0"/>
              </a:rPr>
              <a:t>Режим </a:t>
            </a:r>
            <a:r>
              <a:rPr lang="en-US" sz="2400" b="1" spc="-30" dirty="0" smtClean="0">
                <a:latin typeface="Times New Roman" pitchFamily="18" charset="0"/>
                <a:cs typeface="Times New Roman" pitchFamily="18" charset="0"/>
              </a:rPr>
              <a:t>Office </a:t>
            </a:r>
            <a:r>
              <a:rPr lang="ru-RU" sz="2400" b="1" spc="-3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предназначен </a:t>
            </a:r>
            <a:r>
              <a:rPr lang="ru-RU" sz="2400" spc="-75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spc="-70" dirty="0" smtClean="0">
                <a:latin typeface="Times New Roman" pitchFamily="18" charset="0"/>
                <a:cs typeface="Times New Roman" pitchFamily="18" charset="0"/>
              </a:rPr>
              <a:t>работы </a:t>
            </a:r>
            <a:r>
              <a:rPr lang="ru-RU" sz="2400" spc="-12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spc="-55" dirty="0" smtClean="0">
                <a:latin typeface="Times New Roman" pitchFamily="18" charset="0"/>
                <a:cs typeface="Times New Roman" pitchFamily="18" charset="0"/>
              </a:rPr>
              <a:t>документами </a:t>
            </a:r>
            <a:r>
              <a:rPr lang="ru-RU" sz="2400" spc="-140" dirty="0" smtClean="0">
                <a:latin typeface="Times New Roman" pitchFamily="18" charset="0"/>
                <a:cs typeface="Times New Roman" pitchFamily="18" charset="0"/>
              </a:rPr>
              <a:t>MS </a:t>
            </a:r>
            <a:r>
              <a:rPr lang="ru-RU" sz="2400" spc="-50" dirty="0" err="1" smtClean="0">
                <a:latin typeface="Times New Roman" pitchFamily="18" charset="0"/>
                <a:cs typeface="Times New Roman" pitchFamily="18" charset="0"/>
              </a:rPr>
              <a:t>Office</a:t>
            </a:r>
            <a:r>
              <a:rPr lang="ru-RU" sz="2400" spc="-5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spc="-140" dirty="0" smtClean="0">
                <a:latin typeface="Times New Roman" pitchFamily="18" charset="0"/>
                <a:cs typeface="Times New Roman" pitchFamily="18" charset="0"/>
              </a:rPr>
              <a:t>MS </a:t>
            </a:r>
            <a:r>
              <a:rPr lang="ru-RU" sz="2400" spc="-75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ru-RU" sz="2400" spc="-75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spc="-125" dirty="0" smtClean="0">
                <a:latin typeface="Times New Roman" pitchFamily="18" charset="0"/>
                <a:cs typeface="Times New Roman" pitchFamily="18" charset="0"/>
              </a:rPr>
              <a:t>MS </a:t>
            </a:r>
            <a:r>
              <a:rPr lang="ru-RU" sz="2400" spc="-60" dirty="0" err="1" smtClean="0"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ru-RU" sz="2400" spc="-6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spc="-140" dirty="0" smtClean="0">
                <a:latin typeface="Times New Roman" pitchFamily="18" charset="0"/>
                <a:cs typeface="Times New Roman" pitchFamily="18" charset="0"/>
              </a:rPr>
              <a:t>MS </a:t>
            </a:r>
            <a:r>
              <a:rPr lang="ru-RU" sz="2400" spc="-110" dirty="0" err="1" smtClean="0">
                <a:latin typeface="Times New Roman" pitchFamily="18" charset="0"/>
                <a:cs typeface="Times New Roman" pitchFamily="18" charset="0"/>
              </a:rPr>
              <a:t>Excel</a:t>
            </a:r>
            <a:r>
              <a:rPr lang="ru-RU" sz="2400" spc="-11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spc="-135" dirty="0" smtClean="0">
                <a:latin typeface="Times New Roman" pitchFamily="18" charset="0"/>
                <a:cs typeface="Times New Roman" pitchFamily="18" charset="0"/>
              </a:rPr>
              <a:t>Все 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изменения, </a:t>
            </a:r>
            <a:r>
              <a:rPr lang="ru-RU" sz="2400" spc="-75" dirty="0" smtClean="0">
                <a:latin typeface="Times New Roman" pitchFamily="18" charset="0"/>
                <a:cs typeface="Times New Roman" pitchFamily="18" charset="0"/>
              </a:rPr>
              <a:t>произведенные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spc="-55" dirty="0" smtClean="0">
                <a:latin typeface="Times New Roman" pitchFamily="18" charset="0"/>
                <a:cs typeface="Times New Roman" pitchFamily="18" charset="0"/>
              </a:rPr>
              <a:t>этом </a:t>
            </a:r>
            <a:r>
              <a:rPr lang="ru-RU" sz="2400" spc="-45" dirty="0" smtClean="0">
                <a:latin typeface="Times New Roman" pitchFamily="18" charset="0"/>
                <a:cs typeface="Times New Roman" pitchFamily="18" charset="0"/>
              </a:rPr>
              <a:t>режиме, </a:t>
            </a:r>
            <a:r>
              <a:rPr lang="ru-RU" sz="2400" spc="-80" dirty="0" smtClean="0">
                <a:latin typeface="Times New Roman" pitchFamily="18" charset="0"/>
                <a:cs typeface="Times New Roman" pitchFamily="18" charset="0"/>
              </a:rPr>
              <a:t>сохраняются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spc="-70" dirty="0" smtClean="0">
                <a:latin typeface="Times New Roman" pitchFamily="18" charset="0"/>
                <a:cs typeface="Times New Roman" pitchFamily="18" charset="0"/>
              </a:rPr>
              <a:t>исходном  </a:t>
            </a:r>
            <a:r>
              <a:rPr lang="ru-RU" sz="2400" spc="-95" dirty="0" smtClean="0">
                <a:latin typeface="Times New Roman" pitchFamily="18" charset="0"/>
                <a:cs typeface="Times New Roman" pitchFamily="18" charset="0"/>
              </a:rPr>
              <a:t>файле  </a:t>
            </a:r>
            <a:r>
              <a:rPr lang="ru-RU" sz="2400" spc="-55" dirty="0" smtClean="0">
                <a:latin typeface="Times New Roman" pitchFamily="18" charset="0"/>
                <a:cs typeface="Times New Roman" pitchFamily="18" charset="0"/>
              </a:rPr>
              <a:t>документа. </a:t>
            </a:r>
            <a:r>
              <a:rPr lang="ru-RU" sz="2400" spc="-135" dirty="0" smtClean="0">
                <a:latin typeface="Times New Roman" pitchFamily="18" charset="0"/>
                <a:cs typeface="Times New Roman" pitchFamily="18" charset="0"/>
              </a:rPr>
              <a:t>Вы </a:t>
            </a:r>
            <a:r>
              <a:rPr lang="ru-RU" sz="2400" spc="-90" dirty="0" smtClean="0">
                <a:latin typeface="Times New Roman" pitchFamily="18" charset="0"/>
                <a:cs typeface="Times New Roman" pitchFamily="18" charset="0"/>
              </a:rPr>
              <a:t>имеете  </a:t>
            </a:r>
            <a:r>
              <a:rPr lang="ru-RU" sz="2400" spc="-50" dirty="0" smtClean="0"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работать </a:t>
            </a:r>
            <a:r>
              <a:rPr lang="ru-RU" sz="2400" spc="-75" dirty="0" smtClean="0">
                <a:latin typeface="Times New Roman" pitchFamily="18" charset="0"/>
                <a:cs typeface="Times New Roman" pitchFamily="18" charset="0"/>
              </a:rPr>
              <a:t>непосредственно </a:t>
            </a:r>
            <a:r>
              <a:rPr lang="ru-RU" sz="2400" spc="-125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spc="-55" dirty="0" smtClean="0">
                <a:latin typeface="Times New Roman" pitchFamily="18" charset="0"/>
                <a:cs typeface="Times New Roman" pitchFamily="18" charset="0"/>
              </a:rPr>
              <a:t>документами, </a:t>
            </a:r>
            <a:r>
              <a:rPr lang="ru-RU" sz="2400" spc="-65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spc="-75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spc="-100" dirty="0" smtClean="0">
                <a:latin typeface="Times New Roman" pitchFamily="18" charset="0"/>
                <a:cs typeface="Times New Roman" pitchFamily="18" charset="0"/>
              </a:rPr>
              <a:t>со </a:t>
            </a:r>
            <a:r>
              <a:rPr lang="ru-RU" sz="2400" spc="-55" dirty="0" smtClean="0">
                <a:latin typeface="Times New Roman" pitchFamily="18" charset="0"/>
                <a:cs typeface="Times New Roman" pitchFamily="18" charset="0"/>
              </a:rPr>
              <a:t>снимками</a:t>
            </a:r>
            <a:r>
              <a:rPr lang="ru-RU" sz="2400" spc="5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50" dirty="0" smtClean="0">
                <a:latin typeface="Times New Roman" pitchFamily="18" charset="0"/>
                <a:cs typeface="Times New Roman" pitchFamily="18" charset="0"/>
              </a:rPr>
              <a:t>экрана.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12"/>
          <p:cNvSpPr/>
          <p:nvPr/>
        </p:nvSpPr>
        <p:spPr>
          <a:xfrm>
            <a:off x="6000760" y="3286124"/>
            <a:ext cx="2428892" cy="15001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/>
          <p:cNvSpPr/>
          <p:nvPr/>
        </p:nvSpPr>
        <p:spPr>
          <a:xfrm>
            <a:off x="2571750" y="5857875"/>
            <a:ext cx="5643587" cy="7858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/>
          <p:cNvSpPr/>
          <p:nvPr/>
        </p:nvSpPr>
        <p:spPr>
          <a:xfrm>
            <a:off x="2571750" y="5857875"/>
            <a:ext cx="5643587" cy="7858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6"/>
          <p:cNvSpPr/>
          <p:nvPr/>
        </p:nvSpPr>
        <p:spPr>
          <a:xfrm>
            <a:off x="3623182" y="5505830"/>
            <a:ext cx="54724" cy="624970"/>
          </a:xfrm>
          <a:custGeom>
            <a:avLst/>
            <a:gdLst/>
            <a:ahLst/>
            <a:cxnLst/>
            <a:rect l="l" t="t" r="r" b="b"/>
            <a:pathLst>
              <a:path w="15239" h="643889">
                <a:moveTo>
                  <a:pt x="14859" y="0"/>
                </a:moveTo>
                <a:lnTo>
                  <a:pt x="0" y="643763"/>
                </a:lnTo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7"/>
          <p:cNvSpPr txBox="1"/>
          <p:nvPr/>
        </p:nvSpPr>
        <p:spPr>
          <a:xfrm>
            <a:off x="2786125" y="5072127"/>
            <a:ext cx="1768739" cy="353943"/>
          </a:xfrm>
          <a:prstGeom prst="rect">
            <a:avLst/>
          </a:prstGeom>
          <a:ln w="25400">
            <a:solidFill>
              <a:srgbClr val="FF0000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2075" marR="240029">
              <a:lnSpc>
                <a:spcPct val="100000"/>
              </a:lnSpc>
              <a:spcBef>
                <a:spcPts val="360"/>
              </a:spcBef>
            </a:pPr>
            <a:r>
              <a:rPr sz="1000" spc="-5" dirty="0">
                <a:latin typeface="Arial"/>
                <a:cs typeface="Arial"/>
              </a:rPr>
              <a:t>Инструменты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создания  примечаний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8"/>
          <p:cNvSpPr/>
          <p:nvPr/>
        </p:nvSpPr>
        <p:spPr>
          <a:xfrm>
            <a:off x="3071877" y="6143625"/>
            <a:ext cx="1326554" cy="414797"/>
          </a:xfrm>
          <a:custGeom>
            <a:avLst/>
            <a:gdLst/>
            <a:ahLst/>
            <a:cxnLst/>
            <a:rect l="l" t="t" r="r" b="b"/>
            <a:pathLst>
              <a:path w="1285875" h="427354">
                <a:moveTo>
                  <a:pt x="0" y="427037"/>
                </a:moveTo>
                <a:lnTo>
                  <a:pt x="1285875" y="427037"/>
                </a:lnTo>
                <a:lnTo>
                  <a:pt x="1285875" y="0"/>
                </a:lnTo>
                <a:lnTo>
                  <a:pt x="0" y="0"/>
                </a:lnTo>
                <a:lnTo>
                  <a:pt x="0" y="4270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9"/>
          <p:cNvSpPr/>
          <p:nvPr/>
        </p:nvSpPr>
        <p:spPr>
          <a:xfrm>
            <a:off x="5503164" y="5515228"/>
            <a:ext cx="54724" cy="612644"/>
          </a:xfrm>
          <a:custGeom>
            <a:avLst/>
            <a:gdLst/>
            <a:ahLst/>
            <a:cxnLst/>
            <a:rect l="l" t="t" r="r" b="b"/>
            <a:pathLst>
              <a:path w="4445" h="631189">
                <a:moveTo>
                  <a:pt x="4317" y="0"/>
                </a:moveTo>
                <a:lnTo>
                  <a:pt x="0" y="630936"/>
                </a:lnTo>
              </a:path>
            </a:pathLst>
          </a:custGeom>
          <a:ln w="25399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0"/>
          <p:cNvSpPr txBox="1"/>
          <p:nvPr/>
        </p:nvSpPr>
        <p:spPr>
          <a:xfrm>
            <a:off x="4643500" y="5072062"/>
            <a:ext cx="1768739" cy="354584"/>
          </a:xfrm>
          <a:prstGeom prst="rect">
            <a:avLst/>
          </a:prstGeom>
          <a:ln w="25400">
            <a:solidFill>
              <a:srgbClr val="FFC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92710" marR="335280">
              <a:lnSpc>
                <a:spcPct val="100000"/>
              </a:lnSpc>
              <a:spcBef>
                <a:spcPts val="365"/>
              </a:spcBef>
            </a:pPr>
            <a:r>
              <a:rPr sz="1000" spc="-5" dirty="0">
                <a:latin typeface="Arial"/>
                <a:cs typeface="Arial"/>
              </a:rPr>
              <a:t>Инструменты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запуска  </a:t>
            </a:r>
            <a:r>
              <a:rPr sz="1000" spc="-5" dirty="0">
                <a:latin typeface="Arial"/>
                <a:cs typeface="Arial"/>
              </a:rPr>
              <a:t>приложений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Office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1"/>
          <p:cNvSpPr/>
          <p:nvPr/>
        </p:nvSpPr>
        <p:spPr>
          <a:xfrm>
            <a:off x="5072125" y="6143625"/>
            <a:ext cx="884369" cy="414797"/>
          </a:xfrm>
          <a:custGeom>
            <a:avLst/>
            <a:gdLst/>
            <a:ahLst/>
            <a:cxnLst/>
            <a:rect l="l" t="t" r="r" b="b"/>
            <a:pathLst>
              <a:path w="857250" h="427354">
                <a:moveTo>
                  <a:pt x="0" y="427037"/>
                </a:moveTo>
                <a:lnTo>
                  <a:pt x="857250" y="427037"/>
                </a:lnTo>
                <a:lnTo>
                  <a:pt x="857250" y="0"/>
                </a:lnTo>
                <a:lnTo>
                  <a:pt x="0" y="0"/>
                </a:lnTo>
                <a:lnTo>
                  <a:pt x="0" y="427037"/>
                </a:lnTo>
                <a:close/>
              </a:path>
            </a:pathLst>
          </a:custGeom>
          <a:ln w="254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3"/>
          <p:cNvSpPr/>
          <p:nvPr/>
        </p:nvSpPr>
        <p:spPr>
          <a:xfrm>
            <a:off x="285720" y="3929066"/>
            <a:ext cx="2000264" cy="23574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4"/>
          <p:cNvSpPr/>
          <p:nvPr/>
        </p:nvSpPr>
        <p:spPr>
          <a:xfrm>
            <a:off x="190471" y="4581529"/>
            <a:ext cx="2136646" cy="381166"/>
          </a:xfrm>
          <a:custGeom>
            <a:avLst/>
            <a:gdLst/>
            <a:ahLst/>
            <a:cxnLst/>
            <a:rect l="l" t="t" r="r" b="b"/>
            <a:pathLst>
              <a:path w="2357755" h="427354">
                <a:moveTo>
                  <a:pt x="0" y="427037"/>
                </a:moveTo>
                <a:lnTo>
                  <a:pt x="2357501" y="427037"/>
                </a:lnTo>
                <a:lnTo>
                  <a:pt x="2357501" y="0"/>
                </a:lnTo>
                <a:lnTo>
                  <a:pt x="0" y="0"/>
                </a:lnTo>
                <a:lnTo>
                  <a:pt x="0" y="4270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AutoShape 24" descr="Изображение с названием Use a Smartboard Step 2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9863" y="-8623300"/>
            <a:ext cx="6934200" cy="5200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 использовать интерактивную доску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Включите свой компьютер и интерактивную доску.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Чтобы проверить интерактивную доску, одновременно нажмите клавишу на клавиатуре и кнопку мыши. В левом верхнем углу экрана появиться иконка. Нажмите на нее с помощью ручки интерактивной доски или пальцем.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7" name="Рисунок 6" descr="v4-900px-Use-a-Smartboard-Step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676" y="3643314"/>
            <a:ext cx="3619524" cy="26432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0034" y="6286520"/>
            <a:ext cx="82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Включение интерактивной доски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AutoShape 24" descr="Изображение с названием Use a Smartboard Step 2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9863" y="-8623300"/>
            <a:ext cx="6934200" cy="5200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 использовать интерактивную доску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Используйте свои пальцы, чтобы управлять интерактивной доской.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Прикоснитесь пальцем к экрану один раз, чтобы имитировать нажатие левой кнопки. Для нажатия правой кнопки мыши, нажмите и удерживайте палец на одном месте доски. Чтобы перетащить объект на экране в другое место, нажмите на него пальцем и перетащите.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Рисунок 7" descr="v4-900px-Use-a-Smartboard-Step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000504"/>
            <a:ext cx="3071834" cy="230387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42910" y="6286520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Использование интерактивной доски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AutoShape 24" descr="Изображение с названием Use a Smartboard Step 2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9863" y="-8623300"/>
            <a:ext cx="6934200" cy="5200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 использовать интерактивную доску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Чтобы писать на интерактивной доске, используйте специальные ручки.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удаления записей на интерактивной доске, сначала замените ручку на ластик на панели инструментов и после стирайте как обычным ластиком. Вы можете быстро очистить доску от всего написанного, коснувшись ее и выбрав "Очистить чернила".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7" name="Рисунок 6" descr="v4-900px-Use-a-Smartboard-Step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7" y="4107661"/>
            <a:ext cx="2952773" cy="221458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00034" y="6286520"/>
            <a:ext cx="8001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надписей на интерактивной доске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AutoShape 24" descr="Изображение с названием Use a Smartboard Step 2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9863" y="-8623300"/>
            <a:ext cx="6934200" cy="5200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 использовать интерактивную доску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Сохраните свою работу на интерактивной доске, нажав на ней и выбрав “Сохранить чернила”.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Ваши заметки, также, будут сохранены и на ноутбуке. Выберете команду Файл / Сохранить, чтобы закончить процесс. Вы, также, можете нажать на камеру, которая появится в верхнем правом углу.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9" name="Рисунок 8" descr="v4-900px-Use-a-Smartboard-Step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786190"/>
            <a:ext cx="3381399" cy="253604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00034" y="6357958"/>
            <a:ext cx="8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Сохранение материала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AutoShape 24" descr="Изображение с названием Use a Smartboard Step 2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9863" y="-8623300"/>
            <a:ext cx="6934200" cy="5200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 использовать интерактивную доску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 Очищайте интерактивную доску с помощью средств для мытья окон, которые не содержат спирт.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Используйте мягкую, чистую тряпку, не распыляйте жидкость прямо на интерактивную доску. Также, могут быть использованы салфетки, не содержащие спирт.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v4-900px-Use-a-Smartboard-Step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714752"/>
            <a:ext cx="3524275" cy="264320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1472" y="6357958"/>
            <a:ext cx="8001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Очищение интерактивной доски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8086724" cy="817562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Интерактивная доска на различных этапах школьного обучения</a:t>
            </a:r>
            <a:endParaRPr lang="ru-RU" sz="36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Интерактивная доска в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начальной школе или в детском саду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воспринимается как интересная игрушка,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позволяющая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просто прикоснуться к демонстрируемым картинкам, чтобы сделать выбор и ответить на вопрос или решить несложную задачу. 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средних и старших классах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интерактивные доски используются в качестве электронных интерактивных инструментов –значительно ускоряющих доступ к необходимой информации, облегчающих ее восприятие и способствующих формированию творческой атмосферы общения в учебном классе.</a:t>
            </a: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Использование интерактивной доски на уроках иностранного языка</a:t>
            </a:r>
            <a:endParaRPr lang="ru-RU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уроках английского языка интерактивная доска может применяться на при обучении различным видам деятельности: 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фонетическ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ая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и речевая зарядка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чтение (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приемы « Установление соответствий», « Восстановление деформированного текста», «Выделение необходимой информации»)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изучение лексики и речевых моделей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« Распределение на группы», «Убери лишнее», «Сопоставление», «Заполнение пробелов»)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грамматический материал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«Найди ошибку», «Убери лишнее», «Заполнение пробелов», «Создание схем»)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равописание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Заполнение пробелов», «Восстановление деформированного текста», « Текст с пропусками»)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восприятию иноязычной речи на слух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(аудиозаписи)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40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Использование информационных технологий в учебном процессе повышает эффективность усвоения материала учащимися. Больших результатов можно достичь, применяя данные технологии в преподавании иностранных языков в школе. Это позволяет реализовать принципы наглядности, доступности и системности изложения материала и может использоваться на всех уровнях школьного образования.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Интерактивное оборудование в детском саду, на уроке в начальной, средней и высшей школе не должно восприниматься как модный аксессуар. Так же, как и компьютеры, интерактивные доски 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необходимость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учебного процесса.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Источники</a:t>
            </a:r>
            <a:endParaRPr lang="ru-RU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https://dic.academic.ru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https://ru.wikihow.com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https://ru.wikipedia.org\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http://interaktivnye-doski.ru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https://sovets.net/12653-interaktivnaya-doska.html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New_Simple01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ew_Simple01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hade val="100000"/>
                <a:satMod val="165000"/>
              </a:schemeClr>
            </a:gs>
            <a:gs pos="55000">
              <a:schemeClr val="phClr">
                <a:tint val="83000"/>
                <a:shade val="100000"/>
                <a:satMod val="155000"/>
              </a:schemeClr>
            </a:gs>
            <a:gs pos="100000">
              <a:schemeClr val="phClr">
                <a:shade val="85000"/>
                <a:satMod val="100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20040000"/>
            </a:lightRig>
          </a:scene3d>
          <a:sp3d contourW="12700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hueMod val="105000"/>
                <a:satMod val="250000"/>
              </a:schemeClr>
            </a:gs>
            <a:gs pos="100000">
              <a:schemeClr val="phClr">
                <a:tint val="95000"/>
                <a:shade val="100000"/>
                <a:satMod val="200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4000"/>
                <a:satMod val="20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path path="circle">
            <a:fillToRect l="40000" r="40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670</TotalTime>
  <Words>1079</Words>
  <Application>Microsoft Office PowerPoint</Application>
  <PresentationFormat>Экран (4:3)</PresentationFormat>
  <Paragraphs>109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Тема1</vt:lpstr>
      <vt:lpstr>Использование интерактивной доски в учебном процессе</vt:lpstr>
      <vt:lpstr>План презентации</vt:lpstr>
      <vt:lpstr>Введение</vt:lpstr>
      <vt:lpstr>Понятие «Интерактивной доски» </vt:lpstr>
      <vt:lpstr>История создания </vt:lpstr>
      <vt:lpstr>Слайд 6</vt:lpstr>
      <vt:lpstr>Слайд 7</vt:lpstr>
      <vt:lpstr>Слайд 8</vt:lpstr>
      <vt:lpstr>Слайд 9</vt:lpstr>
      <vt:lpstr>Инструментарий интерактивной доски</vt:lpstr>
      <vt:lpstr>Инструментарий интерактивной доски</vt:lpstr>
      <vt:lpstr>Как использовать интерактивную доску</vt:lpstr>
      <vt:lpstr>Как использовать интерактивную доску</vt:lpstr>
      <vt:lpstr>Как использовать интерактивную доску</vt:lpstr>
      <vt:lpstr>Как использовать интерактивную доску</vt:lpstr>
      <vt:lpstr>Как использовать интерактивную доску</vt:lpstr>
      <vt:lpstr> Интерактивная доска на различных этапах школьного обучения</vt:lpstr>
      <vt:lpstr>Использование интерактивной доски на уроках иностранного языка</vt:lpstr>
      <vt:lpstr>Заключение</vt:lpstr>
      <vt:lpstr>Источники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интерактивной доски в учебном процессе</dc:title>
  <dc:creator>27</dc:creator>
  <cp:lastModifiedBy>Алёна</cp:lastModifiedBy>
  <cp:revision>67</cp:revision>
  <dcterms:created xsi:type="dcterms:W3CDTF">2009-04-28T01:27:11Z</dcterms:created>
  <dcterms:modified xsi:type="dcterms:W3CDTF">2018-10-22T17:46:52Z</dcterms:modified>
</cp:coreProperties>
</file>