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8" r:id="rId10"/>
    <p:sldId id="265" r:id="rId11"/>
    <p:sldId id="267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749" autoAdjust="0"/>
    <p:restoredTop sz="94660"/>
  </p:normalViewPr>
  <p:slideViewPr>
    <p:cSldViewPr snapToGrid="0">
      <p:cViewPr varScale="1">
        <p:scale>
          <a:sx n="72" d="100"/>
          <a:sy n="72" d="100"/>
        </p:scale>
        <p:origin x="46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080E1B-2C5B-400F-B37A-EF308C2F28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443F308-46FA-44CA-A900-7F6DCBC358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6C38BE4-8617-4CE6-8C4D-2D6412589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54AA6-F682-425D-95DE-C53421EA4480}" type="datetimeFigureOut">
              <a:rPr lang="ru-RU" smtClean="0"/>
              <a:t>22.11.2021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E552BCD-FDCF-4324-A770-AECF82912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8E85009-8D25-4ED8-8388-76AE63FF3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B435-1C7F-41AE-B96B-F9B1945B1D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7418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794426-DAD5-4737-B53E-83167A8593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E7A2D17-35B8-47A9-A5FC-1EF0702FFE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1FB8E7F-4072-4E4F-ADA6-BA0438B43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54AA6-F682-425D-95DE-C53421EA4480}" type="datetimeFigureOut">
              <a:rPr lang="ru-RU" smtClean="0"/>
              <a:t>22.11.2021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BE2E427-5515-4E81-886D-E9FEC39A02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DF916E4-8A8A-444F-A054-FE2CB50E30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B435-1C7F-41AE-B96B-F9B1945B1D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8316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1CB0B9-0817-49A0-BF44-CB79A68480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AD566A5-9795-465C-90A7-680638408E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4B11AF9-169A-4A62-9E19-B618624FA2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54AA6-F682-425D-95DE-C53421EA4480}" type="datetimeFigureOut">
              <a:rPr lang="ru-RU" smtClean="0"/>
              <a:t>22.11.2021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08C68A9-7499-417C-800F-2A8CDCE67A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1359B48-E1E3-4B2E-9E90-6D0F401AB2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B435-1C7F-41AE-B96B-F9B1945B1D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9560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C93B1D-35F6-4586-B61A-E4091DC75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F59FB77-5479-4215-B94D-C0C9A46EBB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958E7E3-E40F-4A46-A1FB-988D3130A7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D2D4AEA-EE19-44AC-BA9C-823AB3AC44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54AA6-F682-425D-95DE-C53421EA4480}" type="datetimeFigureOut">
              <a:rPr lang="ru-RU" smtClean="0"/>
              <a:t>22.11.2021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6C5DF0E-FD20-42B4-8C01-6938BE41FC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4A1D5EB-E8B0-413E-80CE-074B9EA10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B435-1C7F-41AE-B96B-F9B1945B1D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86776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CD9DD4-6886-4BAC-BE84-A1C63E75B1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7AFBDF7-5667-4E33-94FC-A267788372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05B19E6-EB97-4F99-8435-2BD3FA3E4E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0DCE475-2E0B-4EBB-B1EE-10ABF1E2EB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FDCB385F-5FBB-43F3-989E-B83C57F0A9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CB4DD801-95CA-4E33-A811-843C09DECE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54AA6-F682-425D-95DE-C53421EA4480}" type="datetimeFigureOut">
              <a:rPr lang="ru-RU" smtClean="0"/>
              <a:t>22.11.2021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BA9A4CA6-2B64-4CA5-AACD-DD2EF2328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844D2456-5947-49FA-A20F-DAA2CA221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B435-1C7F-41AE-B96B-F9B1945B1D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0211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65A497-B3A7-40A6-A545-74C22AA025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0B9C745E-4929-4C71-ABB5-906ED5FB96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54AA6-F682-425D-95DE-C53421EA4480}" type="datetimeFigureOut">
              <a:rPr lang="ru-RU" smtClean="0"/>
              <a:t>22.11.2021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FFAC5A0-9CD9-4493-8601-A2480F617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AA63089-FADF-49F6-8C2B-A350AAAD2E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B435-1C7F-41AE-B96B-F9B1945B1D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29304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847FA1ED-4ACD-4863-83D6-230E9A0524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54AA6-F682-425D-95DE-C53421EA4480}" type="datetimeFigureOut">
              <a:rPr lang="ru-RU" smtClean="0"/>
              <a:t>22.11.2021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B089E47-9DAC-421C-B46E-18EDBF88B2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8754195-DF80-4F38-A5C3-EB5F1CE30E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B435-1C7F-41AE-B96B-F9B1945B1D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8111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1A7968-C39A-43A7-A594-4FDE0034D7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DEFD688-D6D3-4D2A-B21D-2B0CD82DD3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915B372-0C75-45DF-8A6F-D3C2E0AB37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96C017B-55CD-4E9D-BC57-2554FA4016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54AA6-F682-425D-95DE-C53421EA4480}" type="datetimeFigureOut">
              <a:rPr lang="ru-RU" smtClean="0"/>
              <a:t>22.11.2021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2C1902D-937F-47C9-A822-54B892BB7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0952B6A-E2A7-409D-81F0-0F3A6D33D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B435-1C7F-41AE-B96B-F9B1945B1D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76885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2577AE-0B1E-4427-9BAA-444D82C5FE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258F31B8-5B1C-4AB2-8C19-15EB7330AB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F1190ED-B2FC-40DA-BA8D-D7A104C292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1E9A708-6D2E-4390-B832-A7BA7A36B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54AA6-F682-425D-95DE-C53421EA4480}" type="datetimeFigureOut">
              <a:rPr lang="ru-RU" smtClean="0"/>
              <a:t>22.11.2021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4C23C96-4872-4916-874B-8D66AE04E9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79CF658-16DB-45D6-B85F-E45ED400E2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B435-1C7F-41AE-B96B-F9B1945B1D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4626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D64C55-CEBB-4F38-BC48-5E222BBDA5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65E1C84-5866-4B1A-ABEE-6943E51640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5EB597A-9C5C-4FE6-ACEC-B72FB55DD3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54AA6-F682-425D-95DE-C53421EA4480}" type="datetimeFigureOut">
              <a:rPr lang="ru-RU" smtClean="0"/>
              <a:t>22.11.2021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4E88A68-6935-4B78-9B55-92A8532BE4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65D0C70-A4E1-4CB5-AD3A-A1B3FB27C4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B435-1C7F-41AE-B96B-F9B1945B1D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5959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1B2CD2F-1BFF-4398-9987-8FEAA0854A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B922523-E44B-4055-89E7-8FBCC17625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ED6C1A8-2F1B-4F70-8430-7948A7B23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54AA6-F682-425D-95DE-C53421EA4480}" type="datetimeFigureOut">
              <a:rPr lang="ru-RU" smtClean="0"/>
              <a:t>22.11.2021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E7F06DE-03A3-47C8-BBDD-53ED1062D4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3222A51-B6C4-4BE1-A2AB-5832FFD0EE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B435-1C7F-41AE-B96B-F9B1945B1D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4591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B9D85E-8332-4E07-B6F0-581480EEC2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9E85DD5-EF05-49D3-B4D6-4783EACF2C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8C7B5A2-E025-40B3-9A6C-972534426B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954AA6-F682-425D-95DE-C53421EA4480}" type="datetimeFigureOut">
              <a:rPr lang="ru-RU" smtClean="0"/>
              <a:t>22.11.2021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11AA06A-ADCA-4CBA-864F-9D99EE420B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79E026E-52DC-4BD2-BEDF-C8D1F6A4A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DB435-1C7F-41AE-B96B-F9B1945B1D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2959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B8E189-7AF8-43A8-B5BD-F7BE32E899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422399"/>
            <a:ext cx="9144000" cy="2087563"/>
          </a:xfrm>
        </p:spPr>
        <p:txBody>
          <a:bodyPr>
            <a:normAutofit fontScale="90000"/>
          </a:bodyPr>
          <a:lstStyle/>
          <a:p>
            <a:br>
              <a:rPr lang="ru-RU" b="0" i="0" dirty="0">
                <a:solidFill>
                  <a:srgbClr val="FF5B08"/>
                </a:solidFill>
                <a:effectLst/>
                <a:latin typeface="OfficinaSansBlackC"/>
              </a:rPr>
            </a:br>
            <a:r>
              <a:rPr lang="ru-RU" b="0" i="0" dirty="0">
                <a:solidFill>
                  <a:srgbClr val="FF5B08"/>
                </a:solidFill>
                <a:effectLst/>
                <a:highlight>
                  <a:srgbClr val="FFFF00"/>
                </a:highlight>
                <a:latin typeface="OfficinaSansBlackC"/>
              </a:rPr>
              <a:t>Деловой этикет: личное и письменное общение</a:t>
            </a:r>
            <a:br>
              <a:rPr lang="ru-RU" b="0" i="0" dirty="0">
                <a:solidFill>
                  <a:srgbClr val="FF5B08"/>
                </a:solidFill>
                <a:effectLst/>
                <a:latin typeface="OfficinaSansBlackC"/>
              </a:rPr>
            </a:b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E4E7AE9-FBD2-4324-8D3B-D3842A5473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flipV="1">
            <a:off x="4591049" y="5114840"/>
            <a:ext cx="2331299" cy="1125937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Презентация по русскому языку на тему: &quot;Деловой этикет: личное и письменное  общение&quot;">
            <a:extLst>
              <a:ext uri="{FF2B5EF4-FFF2-40B4-BE49-F238E27FC236}">
                <a16:creationId xmlns:a16="http://schemas.microsoft.com/office/drawing/2014/main" id="{FDD6AD0B-FC0B-44D4-BD90-746DFBF806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2133" y="3285067"/>
            <a:ext cx="4792134" cy="3132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Секундомер">
            <a:extLst>
              <a:ext uri="{FF2B5EF4-FFF2-40B4-BE49-F238E27FC236}">
                <a16:creationId xmlns:a16="http://schemas.microsoft.com/office/drawing/2014/main" id="{7DDC79EC-99A0-4D26-9192-0F07BD7BCA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6857998"/>
            <a:ext cx="12192000" cy="45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8628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ADAB9F-47B9-457C-B3A1-B5D6886C99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6150" y="327025"/>
            <a:ext cx="5219700" cy="1444625"/>
          </a:xfrm>
        </p:spPr>
        <p:txBody>
          <a:bodyPr/>
          <a:lstStyle/>
          <a:p>
            <a:r>
              <a:rPr lang="ru-RU" b="0" i="0" dirty="0">
                <a:solidFill>
                  <a:srgbClr val="000000"/>
                </a:solidFill>
                <a:effectLst/>
                <a:highlight>
                  <a:srgbClr val="00FF00"/>
                </a:highlight>
                <a:latin typeface="Helvetica Neue"/>
              </a:rPr>
              <a:t>Деловое общение</a:t>
            </a:r>
            <a:endParaRPr lang="ru-RU" dirty="0">
              <a:highlight>
                <a:srgbClr val="00FF00"/>
              </a:highlight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1FF0736-3970-4792-8A81-2372B889D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95500"/>
            <a:ext cx="10972800" cy="4762500"/>
          </a:xfrm>
        </p:spPr>
        <p:txBody>
          <a:bodyPr/>
          <a:lstStyle/>
          <a:p>
            <a:r>
              <a:rPr lang="ru-RU" b="0" i="0" dirty="0">
                <a:solidFill>
                  <a:srgbClr val="000000"/>
                </a:solidFill>
                <a:effectLst/>
                <a:latin typeface="Helvetica Neue"/>
              </a:rPr>
              <a:t>это сложный многоплановый процесс развития контактов между людьми в служебной сфере. Его участники выступают в официальных статусах и ориентированы на достижение цели, конкретных задач.</a:t>
            </a:r>
            <a:endParaRPr lang="ru-RU" dirty="0"/>
          </a:p>
        </p:txBody>
      </p:sp>
      <p:pic>
        <p:nvPicPr>
          <p:cNvPr id="2050" name="Picture 2" descr="ДПО «Деловое общение в проблемной или конфликтной ситуации» | Орен-статус">
            <a:extLst>
              <a:ext uri="{FF2B5EF4-FFF2-40B4-BE49-F238E27FC236}">
                <a16:creationId xmlns:a16="http://schemas.microsoft.com/office/drawing/2014/main" id="{796D898E-F74E-4DC7-9AA6-486405326C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250" y="3705224"/>
            <a:ext cx="6762750" cy="2945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82587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4AF901-2016-4AA3-AF13-038DB593A1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br>
              <a:rPr lang="ru-RU" b="0" i="0" dirty="0">
                <a:solidFill>
                  <a:srgbClr val="FF5B08"/>
                </a:solidFill>
                <a:effectLst/>
                <a:latin typeface="OfficinaSansBlackC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25CFD41-305F-4841-94EA-4C05216E79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8150" y="1027906"/>
            <a:ext cx="10515600" cy="2263775"/>
          </a:xfrm>
        </p:spPr>
        <p:txBody>
          <a:bodyPr>
            <a:normAutofit fontScale="92500"/>
          </a:bodyPr>
          <a:lstStyle/>
          <a:p>
            <a:r>
              <a:rPr lang="ru-RU" b="0" i="0" dirty="0">
                <a:solidFill>
                  <a:srgbClr val="000000"/>
                </a:solidFill>
                <a:effectLst/>
                <a:latin typeface="Helvetica Neue"/>
              </a:rPr>
              <a:t> Принятый порядок и форма обхождения на службе называется </a:t>
            </a:r>
            <a:r>
              <a:rPr lang="ru-RU" b="0" i="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Helvetica Neue"/>
              </a:rPr>
              <a:t>деловым этикетом</a:t>
            </a:r>
            <a:r>
              <a:rPr lang="ru-RU" b="0" i="0" dirty="0">
                <a:solidFill>
                  <a:srgbClr val="000000"/>
                </a:solidFill>
                <a:effectLst/>
                <a:latin typeface="Helvetica Neue"/>
              </a:rPr>
              <a:t>. Его основная функция - формирование правил, способствующих взаимопониманию людей.</a:t>
            </a:r>
          </a:p>
          <a:p>
            <a:br>
              <a:rPr lang="ru-RU" dirty="0"/>
            </a:br>
            <a:endParaRPr lang="ru-RU" dirty="0"/>
          </a:p>
        </p:txBody>
      </p:sp>
      <p:pic>
        <p:nvPicPr>
          <p:cNvPr id="3074" name="Picture 2" descr="Вебинар «Деловой этикет. Правила, курьезы и современные решения»​​ -  Агентство социальной информации - 18.06.2020, 12:00, Онлайн">
            <a:extLst>
              <a:ext uri="{FF2B5EF4-FFF2-40B4-BE49-F238E27FC236}">
                <a16:creationId xmlns:a16="http://schemas.microsoft.com/office/drawing/2014/main" id="{34CAC0F3-9A26-4D1B-ABAE-CE041EDD67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950" y="3428999"/>
            <a:ext cx="5029200" cy="306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251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9A2A64-73E4-44BF-8317-3B28D5C9BA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0" i="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Helvetica Neue"/>
              </a:rPr>
              <a:t>Деловой этикет включает в себя две группы правил:</a:t>
            </a:r>
            <a:endParaRPr lang="ru-RU" dirty="0">
              <a:highlight>
                <a:srgbClr val="FFFF00"/>
              </a:highlight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A1032E0-2743-46DB-B0B5-4886A7798E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b="0" i="0" dirty="0">
              <a:solidFill>
                <a:srgbClr val="000000"/>
              </a:solidFill>
              <a:effectLst/>
              <a:latin typeface="Helvetica Neue"/>
            </a:endParaRPr>
          </a:p>
          <a:p>
            <a:r>
              <a:rPr lang="ru-RU" b="0" i="0" dirty="0">
                <a:solidFill>
                  <a:srgbClr val="000000"/>
                </a:solidFill>
                <a:effectLst/>
                <a:latin typeface="Helvetica Neue"/>
              </a:rPr>
              <a:t>* нормы, действующие в сфере общения между равными по статусу, членами одного коллектива (горизонтальные);</a:t>
            </a:r>
          </a:p>
          <a:p>
            <a:r>
              <a:rPr lang="ru-RU" b="0" i="0" dirty="0">
                <a:solidFill>
                  <a:srgbClr val="000000"/>
                </a:solidFill>
                <a:effectLst/>
                <a:latin typeface="Helvetica Neue"/>
              </a:rPr>
              <a:t>* наставления, определяющие характер контакта руководителя и подчиненного (вертикальные);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65831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A294F6B-E781-4AA7-9338-DE6F48529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0501"/>
            <a:ext cx="10515600" cy="1333500"/>
          </a:xfrm>
        </p:spPr>
        <p:txBody>
          <a:bodyPr>
            <a:noAutofit/>
          </a:bodyPr>
          <a:lstStyle/>
          <a:p>
            <a:r>
              <a:rPr lang="ru-RU" sz="3600" b="0" i="0" dirty="0">
                <a:solidFill>
                  <a:srgbClr val="000000"/>
                </a:solidFill>
                <a:effectLst/>
                <a:highlight>
                  <a:srgbClr val="00FF00"/>
                </a:highlight>
                <a:latin typeface="Helvetica Neue"/>
              </a:rPr>
              <a:t>Чтобы общение как взаимодействие происходило без проблем, оно должно состоять из следующих этапов:</a:t>
            </a:r>
            <a:endParaRPr lang="ru-RU" sz="3600" dirty="0">
              <a:highlight>
                <a:srgbClr val="00FF00"/>
              </a:highlight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42C2AF0-A78C-4B43-A9CD-A5D341069BA6}"/>
              </a:ext>
            </a:extLst>
          </p:cNvPr>
          <p:cNvSpPr>
            <a:spLocks noGrp="1"/>
          </p:cNvSpPr>
          <p:nvPr>
            <p:ph idx="1"/>
          </p:nvPr>
        </p:nvSpPr>
        <p:spPr>
          <a:xfrm flipH="1" flipV="1">
            <a:off x="12191999" y="6713218"/>
            <a:ext cx="45719" cy="144782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71BE12A-29B2-44F8-BFD3-AF8A4ECCB6A3}"/>
              </a:ext>
            </a:extLst>
          </p:cNvPr>
          <p:cNvSpPr txBox="1"/>
          <p:nvPr/>
        </p:nvSpPr>
        <p:spPr>
          <a:xfrm>
            <a:off x="38100" y="1848484"/>
            <a:ext cx="609600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2400" b="0" i="0" dirty="0">
                <a:solidFill>
                  <a:srgbClr val="000000"/>
                </a:solidFill>
                <a:effectLst/>
                <a:latin typeface="Helvetica Neue"/>
              </a:rPr>
              <a:t>*Установка контакта (знакомство), предполагает понимание другого человека, представление себя другому человеку;</a:t>
            </a:r>
          </a:p>
          <a:p>
            <a:pPr algn="l"/>
            <a:r>
              <a:rPr lang="ru-RU" sz="2400" b="0" i="0" dirty="0">
                <a:solidFill>
                  <a:srgbClr val="000000"/>
                </a:solidFill>
                <a:effectLst/>
                <a:latin typeface="Helvetica Neue"/>
              </a:rPr>
              <a:t>* Ориентировка в ситуации общения, осмысление происходящего, выдержка паузы;</a:t>
            </a:r>
          </a:p>
          <a:p>
            <a:pPr algn="l"/>
            <a:r>
              <a:rPr lang="ru-RU" sz="2400" b="0" i="0" dirty="0">
                <a:solidFill>
                  <a:srgbClr val="000000"/>
                </a:solidFill>
                <a:effectLst/>
                <a:latin typeface="Helvetica Neue"/>
              </a:rPr>
              <a:t>* Обсуждение интересующей проблемы;</a:t>
            </a:r>
          </a:p>
          <a:p>
            <a:pPr algn="l"/>
            <a:r>
              <a:rPr lang="ru-RU" sz="2400" b="0" i="0" dirty="0">
                <a:solidFill>
                  <a:srgbClr val="000000"/>
                </a:solidFill>
                <a:effectLst/>
                <a:latin typeface="Helvetica Neue"/>
              </a:rPr>
              <a:t>* Решение проблемы;</a:t>
            </a:r>
          </a:p>
          <a:p>
            <a:pPr algn="l"/>
            <a:r>
              <a:rPr lang="ru-RU" sz="2400" b="0" i="0" dirty="0">
                <a:solidFill>
                  <a:srgbClr val="000000"/>
                </a:solidFill>
                <a:effectLst/>
                <a:latin typeface="Helvetica Neue"/>
              </a:rPr>
              <a:t>* Завершение контакта (выход из него).</a:t>
            </a:r>
          </a:p>
        </p:txBody>
      </p:sp>
      <p:pic>
        <p:nvPicPr>
          <p:cNvPr id="4098" name="Picture 2" descr="Презентация PowerPoint">
            <a:extLst>
              <a:ext uri="{FF2B5EF4-FFF2-40B4-BE49-F238E27FC236}">
                <a16:creationId xmlns:a16="http://schemas.microsoft.com/office/drawing/2014/main" id="{C42FFDFB-B2DE-4E66-AD0C-6290846C4D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4337" y="3103642"/>
            <a:ext cx="4183381" cy="3754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32705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59B392-90AC-4132-9500-2035680B03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550" y="365125"/>
            <a:ext cx="10763250" cy="1325563"/>
          </a:xfrm>
        </p:spPr>
        <p:txBody>
          <a:bodyPr/>
          <a:lstStyle/>
          <a:p>
            <a:r>
              <a:rPr lang="ru-RU" b="0" i="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Helvetica Neue"/>
              </a:rPr>
              <a:t>Письменное деловое общение</a:t>
            </a:r>
            <a:endParaRPr lang="ru-RU" dirty="0">
              <a:highlight>
                <a:srgbClr val="FFFF00"/>
              </a:highlight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0AC6B40-EC75-4950-85DD-FD0F21E363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3467100" y="1825625"/>
            <a:ext cx="14649450" cy="3946526"/>
          </a:xfrm>
        </p:spPr>
        <p:txBody>
          <a:bodyPr/>
          <a:lstStyle/>
          <a:p>
            <a:pPr marL="3657600" lvl="8" indent="0">
              <a:buNone/>
            </a:pPr>
            <a:endParaRPr lang="ru-RU" dirty="0"/>
          </a:p>
          <a:p>
            <a:pPr lvl="8"/>
            <a:r>
              <a:rPr lang="ru-RU" b="0" i="0" dirty="0">
                <a:solidFill>
                  <a:srgbClr val="000000"/>
                </a:solidFill>
                <a:effectLst/>
                <a:latin typeface="Helvetica Neue"/>
              </a:rPr>
              <a:t> </a:t>
            </a:r>
            <a:r>
              <a:rPr lang="ru-RU" sz="3600" b="0" i="0" dirty="0">
                <a:solidFill>
                  <a:srgbClr val="000000"/>
                </a:solidFill>
                <a:effectLst/>
                <a:latin typeface="Helvetica Neue"/>
              </a:rPr>
              <a:t>это протокол, отчет, справка, деловое письмо, приказ, инструкция, распоряжение, заявление, договор и другие официальные документы.</a:t>
            </a:r>
            <a:endParaRPr lang="ru-RU" sz="3600" dirty="0"/>
          </a:p>
        </p:txBody>
      </p:sp>
      <p:pic>
        <p:nvPicPr>
          <p:cNvPr id="7170" name="Picture 2" descr="Какие документы нужны для захоронения и похорон">
            <a:extLst>
              <a:ext uri="{FF2B5EF4-FFF2-40B4-BE49-F238E27FC236}">
                <a16:creationId xmlns:a16="http://schemas.microsoft.com/office/drawing/2014/main" id="{4D6C0ABC-CF13-40EE-96B4-4E2F912137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1" y="3880784"/>
            <a:ext cx="3181350" cy="2612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56962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A9F03B-CC74-4874-8ED4-51B74B913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0" i="0" dirty="0">
                <a:solidFill>
                  <a:srgbClr val="000000"/>
                </a:solidFill>
                <a:effectLst/>
                <a:latin typeface="Helvetica Neue"/>
              </a:rPr>
              <a:t>К видам корпоративного общения так же относятся деловая беседа, публичное выступление, переговоры, дискуссии, обсуждения, прием. </a:t>
            </a:r>
            <a:r>
              <a:rPr lang="ru-RU" sz="2800" b="0" i="0" dirty="0">
                <a:solidFill>
                  <a:srgbClr val="000000"/>
                </a:solidFill>
                <a:effectLst/>
                <a:highlight>
                  <a:srgbClr val="00FF00"/>
                </a:highlight>
                <a:latin typeface="Helvetica Neue"/>
              </a:rPr>
              <a:t>Все эти виды делового общения выполняют определенные цели:</a:t>
            </a:r>
            <a:endParaRPr lang="ru-RU" sz="2800" dirty="0">
              <a:highlight>
                <a:srgbClr val="00FF00"/>
              </a:highlight>
            </a:endParaRP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372DBDAE-7571-4595-9F20-CC7E23D0BD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285750" y="0"/>
            <a:ext cx="45719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6D8C6B7-40B2-4EDB-B1C6-B46A071469E6}"/>
              </a:ext>
            </a:extLst>
          </p:cNvPr>
          <p:cNvSpPr txBox="1"/>
          <p:nvPr/>
        </p:nvSpPr>
        <p:spPr>
          <a:xfrm>
            <a:off x="566738" y="2806184"/>
            <a:ext cx="625792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0" i="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Helvetica Neue"/>
              </a:rPr>
              <a:t>Организация совместной деятельности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Helvetica Neue"/>
              </a:rPr>
              <a:t>;</a:t>
            </a:r>
            <a:endParaRPr lang="ru-RU" sz="2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08D5D0-E455-4A01-88C0-2210505F7915}"/>
              </a:ext>
            </a:extLst>
          </p:cNvPr>
          <p:cNvSpPr txBox="1"/>
          <p:nvPr/>
        </p:nvSpPr>
        <p:spPr>
          <a:xfrm>
            <a:off x="7510463" y="3625334"/>
            <a:ext cx="625792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0" i="0" dirty="0">
                <a:solidFill>
                  <a:srgbClr val="000000"/>
                </a:solidFill>
                <a:effectLst/>
                <a:latin typeface="Helvetica Neue"/>
              </a:rPr>
              <a:t>· </a:t>
            </a:r>
            <a:r>
              <a:rPr lang="ru-RU" sz="2400" b="0" i="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Helvetica Neue"/>
              </a:rPr>
              <a:t>Познание друг друга;</a:t>
            </a:r>
            <a:endParaRPr lang="ru-RU" sz="2400" dirty="0">
              <a:highlight>
                <a:srgbClr val="FFFF00"/>
              </a:highlight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FC9763E-9F07-4721-8169-FBB33D522178}"/>
              </a:ext>
            </a:extLst>
          </p:cNvPr>
          <p:cNvSpPr txBox="1"/>
          <p:nvPr/>
        </p:nvSpPr>
        <p:spPr>
          <a:xfrm>
            <a:off x="461963" y="4708073"/>
            <a:ext cx="70485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0" i="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Helvetica Neue"/>
              </a:rPr>
              <a:t>Достижение определённого результата</a:t>
            </a:r>
            <a:r>
              <a:rPr lang="ru-RU" b="0" i="0" dirty="0">
                <a:solidFill>
                  <a:srgbClr val="000000"/>
                </a:solidFill>
                <a:effectLst/>
                <a:latin typeface="Helvetica Neue"/>
              </a:rPr>
              <a:t>;</a:t>
            </a:r>
            <a:endParaRPr lang="ru-RU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82F6508-841D-4B3B-BB20-4C48DC92A288}"/>
              </a:ext>
            </a:extLst>
          </p:cNvPr>
          <p:cNvSpPr txBox="1"/>
          <p:nvPr/>
        </p:nvSpPr>
        <p:spPr>
          <a:xfrm>
            <a:off x="6372226" y="5790812"/>
            <a:ext cx="70485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0" i="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Helvetica Neue"/>
              </a:rPr>
              <a:t>Развитие межличностных отношений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Helvetica Neue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2027769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D89ACA-5BAD-43A5-ACBB-E320D70BB5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5450" y="319405"/>
            <a:ext cx="10515600" cy="1205427"/>
          </a:xfrm>
        </p:spPr>
        <p:txBody>
          <a:bodyPr>
            <a:normAutofit/>
          </a:bodyPr>
          <a:lstStyle/>
          <a:p>
            <a:r>
              <a:rPr lang="ru-RU" b="0" i="0" dirty="0">
                <a:solidFill>
                  <a:srgbClr val="000000"/>
                </a:solidFill>
                <a:effectLst/>
                <a:latin typeface="Helvetica Neue"/>
              </a:rPr>
              <a:t>Показателями культуры речи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21FAAFD-E4CB-44CB-B048-29678F84D60C}"/>
              </a:ext>
            </a:extLst>
          </p:cNvPr>
          <p:cNvSpPr>
            <a:spLocks noGrp="1"/>
          </p:cNvSpPr>
          <p:nvPr>
            <p:ph idx="1"/>
          </p:nvPr>
        </p:nvSpPr>
        <p:spPr>
          <a:xfrm flipV="1">
            <a:off x="1676400" y="6812281"/>
            <a:ext cx="10515600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2AC6CDB-AC3E-4E7F-9098-3A5521764BDC}"/>
              </a:ext>
            </a:extLst>
          </p:cNvPr>
          <p:cNvSpPr txBox="1"/>
          <p:nvPr/>
        </p:nvSpPr>
        <p:spPr>
          <a:xfrm>
            <a:off x="742950" y="1997839"/>
            <a:ext cx="611505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b="0" i="0" dirty="0">
                <a:solidFill>
                  <a:srgbClr val="000000"/>
                </a:solidFill>
                <a:effectLst/>
                <a:latin typeface="Helvetica Neue"/>
              </a:rPr>
              <a:t>- 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Helvetica Neue"/>
              </a:rPr>
              <a:t>богатый словарный запас, чем он шире, тем образнее речь, тем легче воспринимается собеседниками;</a:t>
            </a:r>
          </a:p>
          <a:p>
            <a:pPr algn="l"/>
            <a:r>
              <a:rPr lang="ru-RU" sz="2400" b="0" i="0" dirty="0">
                <a:solidFill>
                  <a:srgbClr val="000000"/>
                </a:solidFill>
                <a:effectLst/>
                <a:latin typeface="Helvetica Neue"/>
              </a:rPr>
              <a:t>- культурный словарный состав - категорически неприемлемы в</a:t>
            </a:r>
          </a:p>
          <a:p>
            <a:pPr algn="l"/>
            <a:r>
              <a:rPr lang="ru-RU" sz="2400" b="0" i="0" dirty="0">
                <a:solidFill>
                  <a:srgbClr val="000000"/>
                </a:solidFill>
                <a:effectLst/>
                <a:latin typeface="Helvetica Neue"/>
              </a:rPr>
              <a:t>деловой речи жаргоны и нецензурная брань;</a:t>
            </a:r>
          </a:p>
          <a:p>
            <a:pPr algn="l"/>
            <a:r>
              <a:rPr lang="ru-RU" sz="2400" b="0" i="0" dirty="0">
                <a:solidFill>
                  <a:srgbClr val="000000"/>
                </a:solidFill>
                <a:effectLst/>
                <a:latin typeface="Helvetica Neue"/>
              </a:rPr>
              <a:t>- грамматика, принятая в данный момент в культуре народа;</a:t>
            </a:r>
          </a:p>
          <a:p>
            <a:pPr algn="l"/>
            <a:r>
              <a:rPr lang="ru-RU" sz="2400" b="0" i="0" dirty="0">
                <a:solidFill>
                  <a:srgbClr val="000000"/>
                </a:solidFill>
                <a:effectLst/>
                <a:latin typeface="Helvetica Neue"/>
              </a:rPr>
              <a:t>- изящная стилистика - отсутствие слов наполнителей, правильное построение предложения.</a:t>
            </a:r>
          </a:p>
        </p:txBody>
      </p:sp>
      <p:pic>
        <p:nvPicPr>
          <p:cNvPr id="5122" name="Picture 2" descr="Что такое культура речи? Определение">
            <a:extLst>
              <a:ext uri="{FF2B5EF4-FFF2-40B4-BE49-F238E27FC236}">
                <a16:creationId xmlns:a16="http://schemas.microsoft.com/office/drawing/2014/main" id="{E1626241-3C57-4CFE-97D7-490495EE82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2819400"/>
            <a:ext cx="4038600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24442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5AA1BC-B86B-4743-ACBB-C11CF5602C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000000"/>
                </a:solidFill>
                <a:highlight>
                  <a:srgbClr val="FFFF00"/>
                </a:highlight>
                <a:latin typeface="Helvetica Neue"/>
              </a:rPr>
              <a:t>Влияние личностных качеств на общение</a:t>
            </a:r>
            <a:endParaRPr lang="ru-RU" dirty="0">
              <a:highlight>
                <a:srgbClr val="FFFF00"/>
              </a:highlight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D0ABC54-7A54-4A79-AE9B-F3693379DC57}"/>
              </a:ext>
            </a:extLst>
          </p:cNvPr>
          <p:cNvSpPr>
            <a:spLocks noGrp="1"/>
          </p:cNvSpPr>
          <p:nvPr>
            <p:ph idx="1"/>
          </p:nvPr>
        </p:nvSpPr>
        <p:spPr>
          <a:xfrm flipV="1">
            <a:off x="1244600" y="13085762"/>
            <a:ext cx="10515600" cy="71438"/>
          </a:xfrm>
        </p:spPr>
        <p:txBody>
          <a:bodyPr>
            <a:normAutofit fontScale="25000" lnSpcReduction="20000"/>
          </a:bodyPr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18D451-02AC-43C3-8C1B-DEA2A3362122}"/>
              </a:ext>
            </a:extLst>
          </p:cNvPr>
          <p:cNvSpPr txBox="1"/>
          <p:nvPr/>
        </p:nvSpPr>
        <p:spPr>
          <a:xfrm>
            <a:off x="3378200" y="1707347"/>
            <a:ext cx="609600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b="0" i="0" dirty="0">
                <a:solidFill>
                  <a:srgbClr val="000000"/>
                </a:solidFill>
                <a:effectLst/>
                <a:latin typeface="Helvetica Neue"/>
              </a:rPr>
              <a:t>1. Природные качества: коммуникабельность; способность легко сходиться с людьми, эмпатия; способность к сопереживанию, рефлексия - способность влиять на другого человека, красноречие; способность воздействовать словом, умение нравиться людям.</a:t>
            </a:r>
          </a:p>
          <a:p>
            <a:pPr algn="l"/>
            <a:r>
              <a:rPr lang="ru-RU" b="0" i="0" dirty="0">
                <a:solidFill>
                  <a:srgbClr val="000000"/>
                </a:solidFill>
                <a:effectLst/>
                <a:latin typeface="Helvetica Neue"/>
              </a:rPr>
              <a:t>2. Характеристики личности, являющиеся следствием образования и воспитания: нравственные ценности, духовное здоровье, владение техникой общения, деловая речь, упреждение и преодоление конфликтных ситуаций.</a:t>
            </a:r>
          </a:p>
          <a:p>
            <a:pPr algn="l"/>
            <a:r>
              <a:rPr lang="ru-RU" b="0" i="0" dirty="0">
                <a:solidFill>
                  <a:srgbClr val="000000"/>
                </a:solidFill>
                <a:effectLst/>
                <a:latin typeface="Helvetica Neue"/>
              </a:rPr>
              <a:t>3. Характеристики личности, связанные с жизненным и профессиональным опытом человека. Крайне важно и ценно, если опыт обостряет интуицию.</a:t>
            </a:r>
          </a:p>
        </p:txBody>
      </p:sp>
    </p:spTree>
    <p:extLst>
      <p:ext uri="{BB962C8B-B14F-4D97-AF65-F5344CB8AC3E}">
        <p14:creationId xmlns:p14="http://schemas.microsoft.com/office/powerpoint/2010/main" val="37346267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05CC50-F65C-41DA-BBBF-485A237169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10515600" cy="1325563"/>
          </a:xfrm>
        </p:spPr>
        <p:txBody>
          <a:bodyPr/>
          <a:lstStyle/>
          <a:p>
            <a:r>
              <a:rPr lang="ru-RU" b="0" i="0" dirty="0">
                <a:effectLst/>
                <a:highlight>
                  <a:srgbClr val="00FF00"/>
                </a:highlight>
                <a:latin typeface="Helvetica Neue"/>
              </a:rPr>
              <a:t>Важный аспект общения</a:t>
            </a:r>
            <a:endParaRPr lang="ru-RU" dirty="0">
              <a:highlight>
                <a:srgbClr val="00FF00"/>
              </a:highlight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07604F9-EC71-482E-8D1D-FDF4C81740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797675"/>
            <a:ext cx="10515600" cy="60325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363A63D-E436-49A0-945D-B9F1867C6DF9}"/>
              </a:ext>
            </a:extLst>
          </p:cNvPr>
          <p:cNvSpPr txBox="1"/>
          <p:nvPr/>
        </p:nvSpPr>
        <p:spPr>
          <a:xfrm>
            <a:off x="838200" y="1690688"/>
            <a:ext cx="609600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0" i="0" dirty="0">
                <a:solidFill>
                  <a:srgbClr val="000000"/>
                </a:solidFill>
                <a:effectLst/>
                <a:latin typeface="Helvetica Neue"/>
              </a:rPr>
              <a:t>знание наиболее типичных черт поведения человека, его свойств характера и моральных качеств. На стиль общения оказывает влияние также темперамент его участников. Как известно, традиционно выделяют четыре типа темперамента: сангвинический, флегматичный, холерический, меланхолический</a:t>
            </a:r>
            <a:r>
              <a:rPr lang="ru-RU" b="0" i="0" dirty="0">
                <a:solidFill>
                  <a:srgbClr val="000000"/>
                </a:solidFill>
                <a:effectLst/>
                <a:latin typeface="Helvetica Neue"/>
              </a:rPr>
              <a:t>.</a:t>
            </a:r>
            <a:endParaRPr lang="ru-RU" dirty="0"/>
          </a:p>
        </p:txBody>
      </p:sp>
      <p:pic>
        <p:nvPicPr>
          <p:cNvPr id="6146" name="Picture 2" descr="Женщина - типы темперамента и брак | Шпильки | Яндекс Дзен">
            <a:extLst>
              <a:ext uri="{FF2B5EF4-FFF2-40B4-BE49-F238E27FC236}">
                <a16:creationId xmlns:a16="http://schemas.microsoft.com/office/drawing/2014/main" id="{BB189450-E865-47B9-9ABA-AD0BBC3A44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0" y="1667808"/>
            <a:ext cx="4740371" cy="4401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05569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97BB23-5084-40CF-A6E7-7DB71A68C5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2766218"/>
            <a:ext cx="10515600" cy="1325563"/>
          </a:xfrm>
        </p:spPr>
        <p:txBody>
          <a:bodyPr>
            <a:noAutofit/>
          </a:bodyPr>
          <a:lstStyle/>
          <a:p>
            <a:r>
              <a:rPr lang="ru-RU" sz="3600" b="0" i="0" dirty="0">
                <a:solidFill>
                  <a:srgbClr val="000000"/>
                </a:solidFill>
                <a:effectLst/>
                <a:latin typeface="Helvetica Neue"/>
              </a:rPr>
              <a:t>Таким образом, деловой этикет состоит из множества отдельных деталей и элементов, которые говорят о профессионализме организации. В современном обществе в трудовых отношениях необходимо использовать приёмы делового общения, для достижения наилучших результатов. В каждом отдельном случае применяются свои правила и принципы.</a:t>
            </a:r>
            <a:endParaRPr lang="ru-RU" sz="36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4641C02-8A46-4512-AF0F-34147F3B3C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1950" y="6778625"/>
            <a:ext cx="10515600" cy="79375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516087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481</Words>
  <Application>Microsoft Office PowerPoint</Application>
  <PresentationFormat>Широкоэкранный</PresentationFormat>
  <Paragraphs>37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Helvetica Neue</vt:lpstr>
      <vt:lpstr>OfficinaSansBlackC</vt:lpstr>
      <vt:lpstr>Тема Office</vt:lpstr>
      <vt:lpstr> Деловой этикет: личное и письменное общение </vt:lpstr>
      <vt:lpstr>Деловое общение</vt:lpstr>
      <vt:lpstr> </vt:lpstr>
      <vt:lpstr>Деловой этикет включает в себя две группы правил:</vt:lpstr>
      <vt:lpstr>Чтобы общение как взаимодействие происходило без проблем, оно должно состоять из следующих этапов:</vt:lpstr>
      <vt:lpstr>Письменное деловое общение</vt:lpstr>
      <vt:lpstr>К видам корпоративного общения так же относятся деловая беседа, публичное выступление, переговоры, дискуссии, обсуждения, прием. Все эти виды делового общения выполняют определенные цели:</vt:lpstr>
      <vt:lpstr>Показателями культуры речи</vt:lpstr>
      <vt:lpstr>Влияние личностных качеств на общение</vt:lpstr>
      <vt:lpstr>Важный аспект общения</vt:lpstr>
      <vt:lpstr>Таким образом, деловой этикет состоит из множества отдельных деталей и элементов, которые говорят о профессионализме организации. В современном обществе в трудовых отношениях необходимо использовать приёмы делового общения, для достижения наилучших результатов. В каждом отдельном случае применяются свои правила и принципы.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Деловой этикет: личное и письменное общение</dc:title>
  <dc:creator>Arashi Art</dc:creator>
  <cp:lastModifiedBy>Яна</cp:lastModifiedBy>
  <cp:revision>3</cp:revision>
  <dcterms:created xsi:type="dcterms:W3CDTF">2021-11-21T19:32:21Z</dcterms:created>
  <dcterms:modified xsi:type="dcterms:W3CDTF">2021-11-22T08:21:10Z</dcterms:modified>
</cp:coreProperties>
</file>