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58" r:id="rId3"/>
    <p:sldId id="306" r:id="rId4"/>
    <p:sldId id="301" r:id="rId5"/>
    <p:sldId id="303" r:id="rId6"/>
    <p:sldId id="294" r:id="rId7"/>
    <p:sldId id="288" r:id="rId8"/>
    <p:sldId id="289" r:id="rId9"/>
    <p:sldId id="292" r:id="rId10"/>
    <p:sldId id="307" r:id="rId11"/>
    <p:sldId id="290" r:id="rId12"/>
    <p:sldId id="291" r:id="rId13"/>
    <p:sldId id="318" r:id="rId14"/>
    <p:sldId id="320" r:id="rId15"/>
    <p:sldId id="322" r:id="rId16"/>
    <p:sldId id="324" r:id="rId17"/>
    <p:sldId id="325" r:id="rId18"/>
    <p:sldId id="323" r:id="rId19"/>
    <p:sldId id="298" r:id="rId20"/>
    <p:sldId id="310" r:id="rId21"/>
    <p:sldId id="315" r:id="rId22"/>
    <p:sldId id="316" r:id="rId23"/>
    <p:sldId id="308" r:id="rId24"/>
    <p:sldId id="26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02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707DC53-1233-48FA-BBB1-CF0A2E7C9EA1}" type="datetimeFigureOut">
              <a:rPr lang="ru-RU" smtClean="0"/>
              <a:pPr/>
              <a:t>02.11.2022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BD52C3E-27ED-4B62-81B0-9CBB035C5F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int5@yandex.ru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3672408"/>
          </a:xfrm>
        </p:spPr>
        <p:txBody>
          <a:bodyPr anchor="ctr"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Организация деятельности регионального ресурсного центра по  комплексному сопровождению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с расстройствами аутистического спектра</a:t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www.v102.ru/pic_news/00698626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792" y="680717"/>
            <a:ext cx="1131887" cy="99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35696" y="680717"/>
            <a:ext cx="6480720" cy="99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КОМИТЕТ </a:t>
            </a:r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ОБРАЗОВАНИЯ,НАУКИ И МОЛОДЁЖНОЙ ПОЛИТИКИ ВОЛГОГРАДСКОЙ ОБЛАСТИ</a:t>
            </a:r>
          </a:p>
          <a:p>
            <a:pPr algn="ctr"/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ГОСУДАРСТВЕННОЕ КАЗЕННОЕ ОБЩЕОБРАЗОВАТЕЛЬНОЕ УЧРЕЖДЕНИЕ</a:t>
            </a:r>
          </a:p>
          <a:p>
            <a:pPr algn="ctr"/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«ВОЛГОГРАДСКАЯ ШКОЛА-ИНТЕРНАТ №5»</a:t>
            </a:r>
          </a:p>
          <a:p>
            <a:pPr algn="ctr"/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Волгоград, проспект </a:t>
            </a:r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Столетова.16,400051.тел./факс (8442)62-67-17,62-00-67,E-mail:school-int5@yandex.ru</a:t>
            </a:r>
          </a:p>
          <a:p>
            <a:pPr algn="ctr"/>
            <a:r>
              <a:rPr lang="ru-RU" sz="9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ОКПО 50508198 ОГРН 1023404365753 ИНН3448022235,КПП 344801001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2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  <p:pic>
        <p:nvPicPr>
          <p:cNvPr id="9" name="Рисунок 8" descr="C:\Users\User\Desktop\ЭМБЛЕМА -  РРЦ - копия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365104"/>
            <a:ext cx="2088232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192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0945" y="3933056"/>
            <a:ext cx="856895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Регламентирует работу  ресурсного центра:</a:t>
            </a:r>
          </a:p>
          <a:p>
            <a:pPr marL="342900" indent="-342900"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Приказ комитета образования, науки и молодёжной политики;</a:t>
            </a:r>
          </a:p>
          <a:p>
            <a:pPr marL="342900" indent="-342900"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Положение о деятельности ресурсного центра по организации комплексного сопровождения детей с расстройствами аутистического спектра;</a:t>
            </a:r>
          </a:p>
          <a:p>
            <a:pPr marL="342900" indent="-342900">
              <a:buAutoNum type="arabicPeriod"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План работы ресурсного центра.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2613989" cy="3600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426" y="332656"/>
            <a:ext cx="2613989" cy="3600400"/>
          </a:xfrm>
          <a:prstGeom prst="rect">
            <a:avLst/>
          </a:prstGeom>
        </p:spPr>
      </p:pic>
      <p:pic>
        <p:nvPicPr>
          <p:cNvPr id="3074" name="Picture 2" descr="C:\Users\User\Desktop\09-09-2020_10-26-14\20200909_1112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85729"/>
            <a:ext cx="2500330" cy="3643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060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134076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285728"/>
            <a:ext cx="831872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координация деятельности общеобразовательных и иных организаций, осуществляющих  комплексную помощь детям с расстройствами аутистического спектра, обеспечение их сетевого взаимодействия и  поддержки, обеспечение возможности эффективного функционирования комплексной системы медико-социальных, психолого-педагогических и методических ресурсов, направленных на повышение качества и обеспечение доступности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условий для эффективных изменений в системе помощи детям с РАС и семьям, их воспитывающим, способствующих достижению детьми максимально возможного уровня развития и социализации;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участие в разработке программно-методического обеспечения деятельности специалистов и служб по сопровождению детей с РАС;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организация сетевого взаимодействия с организациями различных ведомств и подчиненности, осуществляющих комплексную помощь детям с РАС;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оказание методической, экстренной и информационно-аналитической поддержки образовательным и иным организациям, работающим с детьми с РАС;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осуществление индивидуально ориентированной педагогической, психологической,  социальной помощи детям с РАС и их семьям;</a:t>
            </a:r>
          </a:p>
          <a:p>
            <a:pPr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реализация программных мероприятий, проведение информационно-просветительской работы по вопросам обучения детей с РАС, а также по обеспечению их прав на доступное и качественное образование.</a:t>
            </a:r>
          </a:p>
          <a:p>
            <a:pPr algn="just" fontAlgn="base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36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4797152"/>
            <a:ext cx="84969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Соглашение о сотрудничестве </a:t>
            </a:r>
          </a:p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между ФГБОУ ВО «Московский государственный психолого-педагогический университет» и Комитетом образования, науки и молодёжной политики Волгоградской области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04664"/>
            <a:ext cx="318906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5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620688"/>
            <a:ext cx="424847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Опорные учреждения: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 ГКОУ «Волжская школа № 1»;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2. ГКУ для детей, нуждающихся в психолого-педагогической и медико-социальной помощи «Волгоградский областной центр психолого-медико-социального сопровождения»;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3. МОУ «Лицей № 8 «Олимпия» Дзержинского района Волгограда»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998" y="476672"/>
            <a:ext cx="3659585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48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" b="19355"/>
          <a:stretch>
            <a:fillRect/>
          </a:stretch>
        </p:blipFill>
        <p:spPr bwMode="auto">
          <a:xfrm>
            <a:off x="1643042" y="214290"/>
            <a:ext cx="5737270" cy="6143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106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500166" y="785794"/>
            <a:ext cx="6012668" cy="36004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3200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деятельности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1928794" y="1214422"/>
            <a:ext cx="288032" cy="2680517"/>
          </a:xfrm>
          <a:prstGeom prst="downArrow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571868" y="1214422"/>
            <a:ext cx="216024" cy="736301"/>
          </a:xfrm>
          <a:prstGeom prst="downArrow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5143504" y="1142984"/>
            <a:ext cx="288032" cy="2673373"/>
          </a:xfrm>
          <a:prstGeom prst="downArrow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6929454" y="1214422"/>
            <a:ext cx="216024" cy="736301"/>
          </a:xfrm>
          <a:prstGeom prst="downArrow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00100" y="3929066"/>
            <a:ext cx="2353762" cy="134774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Информационно-аналитическая деятельность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00298" y="2000240"/>
            <a:ext cx="2439272" cy="134195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Методическое сопровождение реализации АООП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143372" y="3929066"/>
            <a:ext cx="2475276" cy="140436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Консультирование</a:t>
            </a:r>
            <a:r>
              <a:rPr lang="ru-RU" sz="1750" b="1" dirty="0" smtClean="0">
                <a:latin typeface="Times New Roman" pitchFamily="18" charset="0"/>
                <a:cs typeface="Times New Roman" pitchFamily="18" charset="0"/>
              </a:rPr>
              <a:t> педагогов и родителей</a:t>
            </a:r>
            <a:endParaRPr lang="ru-RU" sz="175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857884" y="2000240"/>
            <a:ext cx="2443772" cy="137023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Психолого-педагогическое сопровождение детей с РАС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0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412776"/>
            <a:ext cx="45719" cy="44197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94459" y="2276872"/>
            <a:ext cx="1417301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017319" y="3715122"/>
            <a:ext cx="1152128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017319" y="5163368"/>
            <a:ext cx="1261854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619672" y="1807419"/>
            <a:ext cx="7056784" cy="1030344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 договоров о сотрудничестве с </a:t>
            </a:r>
            <a: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ОУ муниципальных районов, с общественными организациями и другими социальными партнерами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619672" y="3245669"/>
            <a:ext cx="7056784" cy="1030344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Первичный анализ коррекционно-образовательного пространства </a:t>
            </a:r>
            <a:r>
              <a:rPr lang="ru-RU" sz="1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 учреждений  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619672" y="4696935"/>
            <a:ext cx="7056784" cy="1030344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Мониторинг потребностей семей, воспитывающих детей с РАС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316686"/>
            <a:ext cx="7920880" cy="109609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Информационно-аналитическая деятельность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4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6096" y="2931339"/>
            <a:ext cx="38164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МОНИТОРИНГ 2020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IMG-20200909-WA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14290"/>
            <a:ext cx="4629150" cy="64706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937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992888" cy="100811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Методическое сопровождение реализации АООП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268760"/>
            <a:ext cx="45719" cy="512157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79285" y="2043757"/>
            <a:ext cx="1022695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79285" y="3175261"/>
            <a:ext cx="1013575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01980" y="1536203"/>
            <a:ext cx="6630460" cy="950992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Информационно-консультативные мероприятия для руководителей и специалистов ОУ по основным направлениям их работы с обучающимися с РАС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92860" y="2730699"/>
            <a:ext cx="6639580" cy="918834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Консультационно-методические мероприятия для специалистов ОУ: ведение документации, рабочие программы коррекционно-развивающих мероприятий, диагностический материал для  обучающихся с РАС, работа с родителями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0443" y="4447003"/>
            <a:ext cx="1019897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70340" y="4004464"/>
            <a:ext cx="6662100" cy="956733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Предоставление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УМК образовательным учреждениям муниципальных районов 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79285" y="5759545"/>
            <a:ext cx="1033775" cy="457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913060" y="5281178"/>
            <a:ext cx="6630460" cy="956733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Транслирование опыта работы специалистов по сопровождению обучающихся с РАС</a:t>
            </a:r>
          </a:p>
        </p:txBody>
      </p:sp>
    </p:spTree>
    <p:extLst>
      <p:ext uri="{BB962C8B-B14F-4D97-AF65-F5344CB8AC3E}">
        <p14:creationId xmlns:p14="http://schemas.microsoft.com/office/powerpoint/2010/main" val="2375082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488" y="1071546"/>
            <a:ext cx="45719" cy="242889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500562" y="1071546"/>
            <a:ext cx="45719" cy="80846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215074" y="1071546"/>
            <a:ext cx="45719" cy="250033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0364" y="1928802"/>
            <a:ext cx="3179693" cy="1327109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локальных актов, документов регламентирующих деятельность ОУ по организации сопровождения детей с РАС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285852" y="3571876"/>
            <a:ext cx="3179693" cy="928693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Проектирование и реализация АООП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86314" y="3571877"/>
            <a:ext cx="3179693" cy="857255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Организация коррекционно-развивающей работы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3568" y="285728"/>
            <a:ext cx="7776864" cy="10715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Консультирование специалистами регионального ресурсного центра родителей детей с РАС</a:t>
            </a:r>
            <a:endParaRPr lang="ru-RU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82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1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142852"/>
            <a:ext cx="7704856" cy="78581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Психолого-педагогическое сопровождение </a:t>
            </a:r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РАС</a:t>
            </a:r>
            <a:endParaRPr lang="ru-RU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00562" y="928670"/>
            <a:ext cx="45719" cy="9286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714612" y="1000108"/>
            <a:ext cx="45719" cy="299900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429388" y="1000108"/>
            <a:ext cx="45719" cy="299900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928926" y="1857365"/>
            <a:ext cx="3179693" cy="1143008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Специалистами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проводятся психолого-педагогические диагностические мероприятия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детьми с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 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214414" y="3643315"/>
            <a:ext cx="3179693" cy="857255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Проводятся коррекционно-развивающие занятия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детьми с РАС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86314" y="4000504"/>
            <a:ext cx="3179693" cy="1071569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Даются практические рекомендации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основании проведения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психолого-педагогических и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диагностических мероприятий в рамках ОУ</a:t>
            </a:r>
          </a:p>
        </p:txBody>
      </p:sp>
    </p:spTree>
    <p:extLst>
      <p:ext uri="{BB962C8B-B14F-4D97-AF65-F5344CB8AC3E}">
        <p14:creationId xmlns:p14="http://schemas.microsoft.com/office/powerpoint/2010/main" val="279301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3116"/>
            <a:ext cx="3500462" cy="4214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7784" y="332656"/>
            <a:ext cx="8286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Документация по ведению и организации работы ресурсного центра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071934" y="1926088"/>
            <a:ext cx="4786346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1413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4951413" algn="l"/>
              </a:tabLs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правовая документация по ресурсному центру по работе с детьми с РАС;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951413" algn="l"/>
              </a:tabLs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4951413" algn="l"/>
              </a:tabLs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Индивидуальные карты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развития детей с РАС,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посещающие ресурсный центр;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 smtClean="0"/>
              <a:t> Ме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тодическая работа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ресурсного центра по работе с детьми с РАС.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>
                <a:tab pos="4951413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51413" algn="l"/>
              </a:tabLs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332655"/>
            <a:ext cx="8429684" cy="8309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Документация по ведению и организации работы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регионального ресурсного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центра</a:t>
            </a:r>
          </a:p>
        </p:txBody>
      </p:sp>
    </p:spTree>
    <p:extLst>
      <p:ext uri="{BB962C8B-B14F-4D97-AF65-F5344CB8AC3E}">
        <p14:creationId xmlns:p14="http://schemas.microsoft.com/office/powerpoint/2010/main" val="196479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428736"/>
            <a:ext cx="3571900" cy="4572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43372" y="1928802"/>
            <a:ext cx="48577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2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Мониторинг численности детей с РАС  по Волгограду и Волгоградской области;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Планирование, отчеты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ресурсного центра по работе с детьми с РАС;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000" b="1" dirty="0" smtClean="0"/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Консультирование родителей (законных представителей) детей с РАС.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84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500174"/>
            <a:ext cx="3286148" cy="4505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929058" y="1983246"/>
            <a:ext cx="5000660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Семинары ресурсного центра по работе с детьми с РАС;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Сетевое взаимодействие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ресурсного центра по работе с детьми с РАС;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Выездная сессия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ресурсного центра по работе с детьми с РАС.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31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User\Desktop\09-09-2020_10-26-14\20200909_1058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928802"/>
            <a:ext cx="2549071" cy="3685799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 descr="C:\Users\User\Desktop\09-09-2020_10-26-14\20200909_1112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857496"/>
            <a:ext cx="2642547" cy="3714776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C:\Users\User\Desktop\09-09-2020_10-26-14\20200909_1112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928802"/>
            <a:ext cx="2676797" cy="3786214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67544" y="259868"/>
            <a:ext cx="8237412" cy="10809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Документация по маршруту сопровождения ребёнка</a:t>
            </a:r>
          </a:p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с РАС</a:t>
            </a:r>
            <a:endParaRPr lang="ru-RU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111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Desktop\09-09-2020_10-26-14\20200909_11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60648"/>
            <a:ext cx="3888655" cy="2667716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 descr="C:\Users\User\Desktop\09-09-2020_10-26-14\20200909_111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3000372"/>
            <a:ext cx="2608986" cy="3623440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C:\Users\User\Desktop\09-09-2020_10-26-14\20200909_1112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000372"/>
            <a:ext cx="2925355" cy="3571876"/>
          </a:xfrm>
          <a:prstGeom prst="rect">
            <a:avLst/>
          </a:prstGeom>
          <a:ln w="381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0265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User\Desktop\IMG_20200910_100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7780"/>
            <a:ext cx="5008708" cy="349896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5" descr="C:\Users\User\Desktop\IMG_20200910_1002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7757" y="2007579"/>
            <a:ext cx="3163410" cy="433936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83568" y="377562"/>
            <a:ext cx="8043142" cy="110722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Журналы учёта работы специалистов регионального ресурсного центра с родителями ( законными представителями), детьми с РАС</a:t>
            </a:r>
            <a:endParaRPr lang="ru-RU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2709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234386" y="5544159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Проведение психодиагностических мероприятий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85897" y="1465819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Ресурсный центр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62888" y="5377587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Заключение договора, соглашения на оказание дополнительных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42910" y="4000504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Проведение коррекционно-развивающих занятий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лево 16"/>
          <p:cNvSpPr/>
          <p:nvPr/>
        </p:nvSpPr>
        <p:spPr>
          <a:xfrm rot="2906508">
            <a:off x="2885940" y="4944074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>
            <a:off x="4781090" y="5881587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лево 18"/>
          <p:cNvSpPr/>
          <p:nvPr/>
        </p:nvSpPr>
        <p:spPr>
          <a:xfrm rot="8809953">
            <a:off x="2767884" y="1828857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 rot="18063460">
            <a:off x="7045322" y="4841933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лево 20"/>
          <p:cNvSpPr/>
          <p:nvPr/>
        </p:nvSpPr>
        <p:spPr>
          <a:xfrm rot="12835032">
            <a:off x="5762581" y="1750305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215074" y="3500438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Консультирование родителей  (законных представителей)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"/>
          <p:cNvSpPr>
            <a:spLocks noChangeArrowheads="1"/>
          </p:cNvSpPr>
          <p:nvPr/>
        </p:nvSpPr>
        <p:spPr bwMode="auto">
          <a:xfrm>
            <a:off x="1000100" y="214290"/>
            <a:ext cx="70593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Система организации и проведения</a:t>
            </a:r>
            <a:r>
              <a:rPr kumimoji="0" lang="ru-RU" sz="2400" b="1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психолого-педагогического сопровождения детей с РАС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335747" y="1947315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Специалисты ресурсного центра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трелка влево 24"/>
          <p:cNvSpPr/>
          <p:nvPr/>
        </p:nvSpPr>
        <p:spPr>
          <a:xfrm rot="16499401">
            <a:off x="7104637" y="3088817"/>
            <a:ext cx="45287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57224" y="2214554"/>
            <a:ext cx="2232000" cy="10080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Проведение психолого-педагогических консилиумов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лево 26"/>
          <p:cNvSpPr/>
          <p:nvPr/>
        </p:nvSpPr>
        <p:spPr>
          <a:xfrm rot="5581123">
            <a:off x="1643042" y="3500438"/>
            <a:ext cx="571504" cy="33314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67544" y="259868"/>
            <a:ext cx="8237412" cy="108090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Система организации и проведение психолого-педагогического сопровождения детей</a:t>
            </a:r>
          </a:p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РАС</a:t>
            </a:r>
            <a:endParaRPr lang="ru-RU" sz="2400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67544" y="287902"/>
            <a:ext cx="8208912" cy="69282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ресурсного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центра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96752"/>
            <a:ext cx="8208912" cy="4704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 err="1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Стажировочная</a:t>
            </a: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площадка для слушателей курсов повышения квалификации ГАУ ДПО «ВГАПО» </a:t>
            </a:r>
            <a:endParaRPr lang="ru-RU" b="1" dirty="0" smtClean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b="1" dirty="0" smtClean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 smtClean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</a:t>
            </a: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«Обучение  детей с РАС. Построение  системы помощи»</a:t>
            </a: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b="1" dirty="0" smtClean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 smtClean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Областной </a:t>
            </a: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психолого-педагогической коррекции</a:t>
            </a: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b="1" dirty="0" smtClean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 smtClean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Региональная </a:t>
            </a: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научно-практическая конференция «Специальное и инклюзивное образование: проблематика научных исследований в регионе</a:t>
            </a:r>
            <a:r>
              <a:rPr lang="ru-RU" b="1" dirty="0" smtClean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b="1" dirty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Научно-практическая конференция: «Инклюзивное образование: методология, опыт, преемственность». Секция «Психолого-педагогическое сопровождение обучающихся, воспитанников с ОВЗ в условиях школы-интерната»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b="1" dirty="0">
              <a:solidFill>
                <a:srgbClr val="A2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84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548680"/>
            <a:ext cx="8136904" cy="687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 инклюзивный фестиваль #</a:t>
            </a:r>
            <a:r>
              <a:rPr lang="ru-RU" b="1" dirty="0" err="1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ЛюдиКакЛюди</a:t>
            </a: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b="1" dirty="0">
                <a:solidFill>
                  <a:srgbClr val="A2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(онлайн- марафон)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236562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◄ 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Публикация информации об аутизме (буклетов, листовок, </a:t>
            </a:r>
            <a:r>
              <a:rPr lang="ru-RU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флаеров</a:t>
            </a:r>
            <a:r>
              <a:rPr lang="ru-RU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 информацией об аутизме) на официальных сайтах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882893"/>
            <a:ext cx="7848872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◄ 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Онлайн-консультирование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b="1" u="sng" dirty="0">
                <a:solidFill>
                  <a:srgbClr val="A20000"/>
                </a:solidFill>
                <a:latin typeface="Times New Roman" pitchFamily="18" charset="0"/>
                <a:cs typeface="Times New Roman" pitchFamily="18" charset="0"/>
              </a:rPr>
              <a:t>Тематика консультаций:</a:t>
            </a:r>
          </a:p>
          <a:p>
            <a:pPr algn="ctr"/>
            <a:endParaRPr lang="ru-RU" b="1" u="sng" dirty="0">
              <a:solidFill>
                <a:srgbClr val="A2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Tx/>
              <a:buChar char="-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"Психолого-педагогическая помощь в организации жизнедеятельности и воспитании детей с РАС"; </a:t>
            </a:r>
          </a:p>
          <a:p>
            <a:pPr marL="285750" indent="-285750" algn="ctr">
              <a:buFontTx/>
              <a:buChar char="-"/>
            </a:pPr>
            <a:endParaRPr lang="ru-RU" sz="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>
              <a:buFontTx/>
              <a:buChar char="-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"Развитие и коррекция навыков самообслуживания и домашних обязанностей у детей с РАС для успешной адаптации";</a:t>
            </a:r>
          </a:p>
          <a:p>
            <a:pPr marL="285750" indent="-285750" algn="ctr">
              <a:buFontTx/>
              <a:buChar char="-"/>
            </a:pPr>
            <a:endParaRPr lang="ru-RU" sz="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"Взаимодействие взрослого и ребенка – основа развития игровой деятельности у детей с РАС"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5974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IMG_20200115_1120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79546"/>
            <a:ext cx="1717040" cy="228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dmin\Desktop\IMG_20200115_07525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822575" cy="211582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11560" y="476672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информационных и методических материалов по оказанию комплексной помощи детям с РАС и семьям, их воспитывающим.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1320" y="430177"/>
            <a:ext cx="8208912" cy="69282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Информационно-методические материалы по оказанию комплексной помощи детям с РАС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40" y="4005064"/>
            <a:ext cx="2753592" cy="2000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38" y="4445687"/>
            <a:ext cx="2587978" cy="18789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960" y="4084811"/>
            <a:ext cx="2753868" cy="1999383"/>
          </a:xfrm>
          <a:prstGeom prst="rect">
            <a:avLst/>
          </a:prstGeom>
        </p:spPr>
      </p:pic>
      <p:pic>
        <p:nvPicPr>
          <p:cNvPr id="10" name="Picture 4" descr="C:\Users\User\Desktop\IMG_20200910_0958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32149" y="1637064"/>
            <a:ext cx="2244307" cy="2132292"/>
          </a:xfrm>
          <a:prstGeom prst="rect">
            <a:avLst/>
          </a:prstGeom>
          <a:noFill/>
        </p:spPr>
      </p:pic>
      <p:pic>
        <p:nvPicPr>
          <p:cNvPr id="11" name="Picture 3" descr="C:\Users\User\Desktop\IMG_20200910_09575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0146" y="1479546"/>
            <a:ext cx="2143884" cy="22898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3884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7920880" cy="381642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51720" y="4805087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internat5vlg.ru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702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900" y="404664"/>
            <a:ext cx="4302224" cy="30965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11560" y="3501184"/>
            <a:ext cx="8136904" cy="2940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340" marR="179705" indent="180340" algn="ctr"/>
            <a:r>
              <a:rPr lang="ru-RU" sz="2000" b="1" i="1" dirty="0">
                <a:latin typeface="Times New Roman"/>
              </a:rPr>
              <a:t>Контактная информация: </a:t>
            </a:r>
            <a:endParaRPr lang="ru-RU" sz="2000" dirty="0"/>
          </a:p>
          <a:p>
            <a:pPr marL="180340" marR="179705" indent="180340" algn="ctr"/>
            <a:r>
              <a:rPr lang="ru-RU" sz="2000" b="1" i="1" dirty="0">
                <a:latin typeface="Times New Roman"/>
              </a:rPr>
              <a:t>г. Волгоград, 400051,</a:t>
            </a:r>
            <a:endParaRPr lang="ru-RU" dirty="0"/>
          </a:p>
          <a:p>
            <a:pPr marL="180340" marR="179705" indent="180340" algn="ctr"/>
            <a:r>
              <a:rPr lang="ru-RU" sz="2000" b="1" i="1" dirty="0">
                <a:latin typeface="Times New Roman"/>
              </a:rPr>
              <a:t>пр. им. Столетова, 16</a:t>
            </a:r>
            <a:endParaRPr lang="ru-RU" dirty="0"/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latin typeface="Times New Roman"/>
                <a:ea typeface="Times New Roman"/>
                <a:cs typeface="Times New Roman"/>
              </a:rPr>
              <a:t>Ресурсный центр </a:t>
            </a:r>
            <a:endParaRPr lang="en-US" b="1" i="1" dirty="0" smtClean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i="1" dirty="0" smtClean="0">
                <a:latin typeface="Times New Roman"/>
                <a:ea typeface="Times New Roman"/>
                <a:cs typeface="Times New Roman"/>
              </a:rPr>
              <a:t>по </a:t>
            </a:r>
            <a:r>
              <a:rPr lang="ru-RU" b="1" i="1" dirty="0">
                <a:latin typeface="Times New Roman"/>
                <a:ea typeface="Times New Roman"/>
                <a:cs typeface="Times New Roman"/>
              </a:rPr>
              <a:t>организации комплексного </a:t>
            </a:r>
            <a:r>
              <a:rPr lang="ru-RU" b="1" i="1" dirty="0" smtClean="0">
                <a:latin typeface="Times New Roman"/>
                <a:ea typeface="Times New Roman"/>
                <a:cs typeface="Times New Roman"/>
              </a:rPr>
              <a:t>сопровождения</a:t>
            </a:r>
            <a:r>
              <a:rPr lang="en-US" sz="1600" dirty="0" smtClean="0">
                <a:ea typeface="Times New Roman"/>
                <a:cs typeface="Times New Roman"/>
              </a:rPr>
              <a:t> </a:t>
            </a:r>
            <a:r>
              <a:rPr lang="ru-RU" b="1" i="1" dirty="0" smtClean="0">
                <a:latin typeface="Times New Roman"/>
                <a:ea typeface="Times New Roman"/>
                <a:cs typeface="Times New Roman"/>
              </a:rPr>
              <a:t>детей </a:t>
            </a:r>
            <a:endParaRPr lang="en-US" b="1" i="1" dirty="0" smtClean="0">
              <a:latin typeface="Times New Roman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i="1" dirty="0" smtClean="0">
                <a:latin typeface="Times New Roman"/>
                <a:ea typeface="Times New Roman"/>
                <a:cs typeface="Times New Roman"/>
              </a:rPr>
              <a:t>с  </a:t>
            </a:r>
            <a:r>
              <a:rPr lang="ru-RU" b="1" i="1" dirty="0">
                <a:latin typeface="Times New Roman"/>
                <a:ea typeface="Times New Roman"/>
                <a:cs typeface="Times New Roman"/>
              </a:rPr>
              <a:t>расстройствами аутистического спектра </a:t>
            </a:r>
            <a:r>
              <a:rPr lang="ru-RU" b="1" i="1" dirty="0" smtClean="0">
                <a:latin typeface="Times New Roman"/>
                <a:ea typeface="Times New Roman"/>
                <a:cs typeface="Times New Roman"/>
              </a:rPr>
              <a:t>по </a:t>
            </a:r>
            <a:r>
              <a:rPr lang="ru-RU" b="1" i="1" dirty="0">
                <a:latin typeface="Times New Roman"/>
                <a:ea typeface="Times New Roman"/>
                <a:cs typeface="Times New Roman"/>
              </a:rPr>
              <a:t>Волгоградской области</a:t>
            </a:r>
            <a:endParaRPr lang="ru-RU" sz="1600" dirty="0">
              <a:ea typeface="Times New Roman"/>
              <a:cs typeface="Times New Roman"/>
            </a:endParaRPr>
          </a:p>
          <a:p>
            <a:pPr marL="180340" marR="179705" indent="180340" algn="ctr"/>
            <a:r>
              <a:rPr lang="ru-RU" sz="2000" b="1" dirty="0">
                <a:latin typeface="Times New Roman"/>
              </a:rPr>
              <a:t>т/факс 8(8442) 62- 67- 17</a:t>
            </a:r>
            <a:endParaRPr lang="ru-RU" dirty="0"/>
          </a:p>
          <a:p>
            <a:pPr algn="ctr">
              <a:lnSpc>
                <a:spcPct val="115000"/>
              </a:lnSpc>
            </a:pPr>
            <a:r>
              <a:rPr lang="en-US" sz="2000" b="1" dirty="0">
                <a:latin typeface="Times New Roman"/>
                <a:ea typeface="Times New Roman"/>
                <a:cs typeface="Times New Roman"/>
              </a:rPr>
              <a:t>Email: </a:t>
            </a:r>
            <a:r>
              <a:rPr lang="en-US" b="1" u="sng" dirty="0" smtClean="0">
                <a:solidFill>
                  <a:srgbClr val="4048E8"/>
                </a:solidFill>
                <a:latin typeface="Times New Roman"/>
                <a:ea typeface="Times New Roman"/>
                <a:cs typeface="Times New Roman"/>
                <a:hlinkClick r:id="rId3"/>
              </a:rPr>
              <a:t>school-int5@yandex.ru</a:t>
            </a:r>
            <a:endParaRPr lang="ru-RU" dirty="0">
              <a:ea typeface="Times New Roman"/>
              <a:cs typeface="Times New Roman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internat5vlg.ru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0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1105</TotalTime>
  <Words>863</Words>
  <Application>Microsoft Office PowerPoint</Application>
  <PresentationFormat>Экран (4:3)</PresentationFormat>
  <Paragraphs>121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Волна</vt:lpstr>
      <vt:lpstr>   Организация деятельности регионального ресурсного центра по  комплексному сопровождению детей с расстройствами аутистического спектра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регионального ресурсного центра по организации комплексного сопровождения детей с расстройствами аутистического спектра (РАС)</dc:title>
  <dc:creator>sekretar</dc:creator>
  <cp:lastModifiedBy>Анна</cp:lastModifiedBy>
  <cp:revision>85</cp:revision>
  <dcterms:created xsi:type="dcterms:W3CDTF">2018-09-20T10:49:43Z</dcterms:created>
  <dcterms:modified xsi:type="dcterms:W3CDTF">2022-11-02T08:39:32Z</dcterms:modified>
</cp:coreProperties>
</file>