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8" r:id="rId3"/>
    <p:sldId id="259" r:id="rId4"/>
    <p:sldId id="260" r:id="rId5"/>
    <p:sldId id="257" r:id="rId6"/>
    <p:sldId id="262" r:id="rId7"/>
    <p:sldId id="263" r:id="rId8"/>
    <p:sldId id="264" r:id="rId9"/>
    <p:sldId id="265" r:id="rId10"/>
    <p:sldId id="268" r:id="rId11"/>
    <p:sldId id="272" r:id="rId12"/>
    <p:sldId id="276" r:id="rId13"/>
    <p:sldId id="286" r:id="rId14"/>
    <p:sldId id="288" r:id="rId15"/>
    <p:sldId id="289" r:id="rId16"/>
    <p:sldId id="290" r:id="rId17"/>
    <p:sldId id="291" r:id="rId18"/>
    <p:sldId id="292" r:id="rId19"/>
    <p:sldId id="293" r:id="rId20"/>
    <p:sldId id="294" r:id="rId21"/>
    <p:sldId id="295" r:id="rId22"/>
    <p:sldId id="266" r:id="rId23"/>
    <p:sldId id="296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1315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9880F-341D-4A3D-81AC-B1B62AC0BA9B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B8601-DA23-4E3D-8644-DDF11C5B6A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9880F-341D-4A3D-81AC-B1B62AC0BA9B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B8601-DA23-4E3D-8644-DDF11C5B6A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9880F-341D-4A3D-81AC-B1B62AC0BA9B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B8601-DA23-4E3D-8644-DDF11C5B6A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9880F-341D-4A3D-81AC-B1B62AC0BA9B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B8601-DA23-4E3D-8644-DDF11C5B6A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9880F-341D-4A3D-81AC-B1B62AC0BA9B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B8601-DA23-4E3D-8644-DDF11C5B6A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9880F-341D-4A3D-81AC-B1B62AC0BA9B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B8601-DA23-4E3D-8644-DDF11C5B6A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9880F-341D-4A3D-81AC-B1B62AC0BA9B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B8601-DA23-4E3D-8644-DDF11C5B6A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9880F-341D-4A3D-81AC-B1B62AC0BA9B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B8601-DA23-4E3D-8644-DDF11C5B6A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9880F-341D-4A3D-81AC-B1B62AC0BA9B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B8601-DA23-4E3D-8644-DDF11C5B6A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9880F-341D-4A3D-81AC-B1B62AC0BA9B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B8601-DA23-4E3D-8644-DDF11C5B6A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9880F-341D-4A3D-81AC-B1B62AC0BA9B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B8601-DA23-4E3D-8644-DDF11C5B6A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59880F-341D-4A3D-81AC-B1B62AC0BA9B}" type="datetimeFigureOut">
              <a:rPr lang="ru-RU" smtClean="0"/>
              <a:pPr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B8601-DA23-4E3D-8644-DDF11C5B6AD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7" descr="fonstola.ru-538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71538" y="1500174"/>
            <a:ext cx="71438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Понятие опасной и чрезвычайной ситуации социального происхождения.  </a:t>
            </a:r>
            <a:endParaRPr lang="ru-RU" sz="44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452320" y="5202268"/>
            <a:ext cx="1691680" cy="45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" name="Содержимое 7" descr="fonstola.ru-538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11" name="Содержимое 3" descr="hdoboi.org-427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Заголовок 2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Понятие ЧС социального характера и доля данных ЧС среди всех видов ЧС.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2" name="Содержимое 1"/>
          <p:cNvSpPr txBox="1">
            <a:spLocks/>
          </p:cNvSpPr>
          <p:nvPr/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85725" marR="0" lvl="0" indent="2381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Чрезвычайная ситуация социального характера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- обстановка на определенной территории, сложившаяся в результате опасного социального или социально-политического явления и создающая реальную угрозу жизненно важным интересам личности, общества и государства, повлекшая многочисленные жертвы и значительные материальные потери.</a:t>
            </a:r>
            <a:endParaRPr kumimoji="0" lang="ru-RU" sz="1400" b="0" i="1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85725" marR="0" lvl="0" indent="2381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endParaRPr kumimoji="0" lang="ru-RU" sz="1400" b="0" i="1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85725" lvl="0" indent="23813" algn="just">
              <a:spcBef>
                <a:spcPct val="20000"/>
              </a:spcBef>
            </a:pPr>
            <a:r>
              <a:rPr lang="ru-RU" sz="1700" b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Опасная ситуация </a:t>
            </a:r>
            <a:r>
              <a:rPr lang="ru-RU" sz="1700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- это обстоятельства, при которых возникает серьезная угроза здоровью или жизни человека, состоянию окружающей среды или имущества. Они могут произойти внезапно и требуют незамедлительной реакции.</a:t>
            </a:r>
          </a:p>
          <a:p>
            <a:pPr marL="85725" lvl="0" indent="23813" algn="just">
              <a:spcBef>
                <a:spcPct val="20000"/>
              </a:spcBef>
            </a:pPr>
            <a:endParaRPr lang="ru-RU" sz="1700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85725" lvl="0" indent="23813" algn="just">
              <a:spcBef>
                <a:spcPct val="20000"/>
              </a:spcBef>
            </a:pPr>
            <a:endParaRPr lang="ru-RU" sz="1700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85725" lvl="0" indent="23813" algn="just">
              <a:spcBef>
                <a:spcPct val="20000"/>
              </a:spcBef>
            </a:pPr>
            <a:endParaRPr lang="ru-RU" sz="1700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85725" lvl="0" indent="23813" algn="just">
              <a:spcBef>
                <a:spcPct val="20000"/>
              </a:spcBef>
            </a:pPr>
            <a:endParaRPr lang="ru-RU" sz="1700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85725" lvl="0" indent="23813" algn="just">
              <a:spcBef>
                <a:spcPct val="20000"/>
              </a:spcBef>
            </a:pPr>
            <a:r>
              <a:rPr lang="ru-RU" sz="1400" i="1" dirty="0" smtClean="0">
                <a:solidFill>
                  <a:schemeClr val="bg1">
                    <a:lumMod val="95000"/>
                  </a:schemeClr>
                </a:solidFill>
              </a:rPr>
              <a:t>Таблица 1. Количество ЧС в 2003 году в Российской Федерации.</a:t>
            </a:r>
            <a:r>
              <a:rPr lang="ru-RU" sz="1700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85725" lvl="0" indent="23813" algn="just">
              <a:spcBef>
                <a:spcPct val="20000"/>
              </a:spcBef>
            </a:pPr>
            <a:endParaRPr kumimoji="0" lang="ru-RU" sz="1700" b="0" i="1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1142976" y="3071810"/>
          <a:ext cx="5024458" cy="20164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7287"/>
                <a:gridCol w="993439"/>
                <a:gridCol w="894072"/>
                <a:gridCol w="1059660"/>
              </a:tblGrid>
              <a:tr h="371371">
                <a:tc>
                  <a:txBody>
                    <a:bodyPr/>
                    <a:lstStyle/>
                    <a:p>
                      <a:pPr algn="ctr"/>
                      <a:r>
                        <a:rPr lang="ru-RU" sz="1000" baseline="0" dirty="0" smtClean="0">
                          <a:latin typeface="Futuris"/>
                        </a:rPr>
                        <a:t>Наименование ЧС.</a:t>
                      </a:r>
                      <a:endParaRPr lang="ru-RU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aseline="0" dirty="0" smtClean="0">
                          <a:latin typeface="Futuris"/>
                        </a:rPr>
                        <a:t>Количество.</a:t>
                      </a:r>
                      <a:endParaRPr lang="ru-RU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aseline="0" dirty="0" smtClean="0">
                          <a:latin typeface="Futuris"/>
                        </a:rPr>
                        <a:t>Количество</a:t>
                      </a:r>
                    </a:p>
                    <a:p>
                      <a:pPr algn="ctr"/>
                      <a:r>
                        <a:rPr lang="ru-RU" sz="1000" baseline="0" dirty="0" smtClean="0">
                          <a:latin typeface="Futuris"/>
                        </a:rPr>
                        <a:t>Пострадавших.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aseline="0" dirty="0" smtClean="0">
                          <a:latin typeface="Futuris"/>
                        </a:rPr>
                        <a:t>Количество погибших.</a:t>
                      </a:r>
                      <a:endParaRPr lang="ru-RU" sz="1800" dirty="0"/>
                    </a:p>
                  </a:txBody>
                  <a:tcPr marT="45727" marB="45727"/>
                </a:tc>
              </a:tr>
              <a:tr h="185690">
                <a:tc>
                  <a:txBody>
                    <a:bodyPr/>
                    <a:lstStyle/>
                    <a:p>
                      <a:r>
                        <a:rPr kumimoji="0"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Техногенные ЧС</a:t>
                      </a:r>
                      <a:endParaRPr lang="ru-RU" sz="12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294</a:t>
                      </a:r>
                      <a:endParaRPr lang="ru-RU" sz="12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4948</a:t>
                      </a:r>
                      <a:endParaRPr lang="ru-RU" sz="12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891</a:t>
                      </a:r>
                      <a:endParaRPr lang="ru-RU" sz="1200" dirty="0"/>
                    </a:p>
                  </a:txBody>
                  <a:tcPr marT="45727" marB="45727"/>
                </a:tc>
              </a:tr>
              <a:tr h="433264">
                <a:tc>
                  <a:txBody>
                    <a:bodyPr/>
                    <a:lstStyle/>
                    <a:p>
                      <a:r>
                        <a:rPr kumimoji="0"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Природные (стихийные бедствия)</a:t>
                      </a:r>
                      <a:endParaRPr lang="ru-RU" sz="12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286</a:t>
                      </a:r>
                      <a:endParaRPr lang="ru-RU" sz="12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8971</a:t>
                      </a:r>
                      <a:endParaRPr lang="ru-RU" sz="12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18</a:t>
                      </a:r>
                      <a:endParaRPr lang="ru-RU" sz="1200" dirty="0"/>
                    </a:p>
                  </a:txBody>
                  <a:tcPr marT="45727" marB="45727"/>
                </a:tc>
              </a:tr>
              <a:tr h="185690">
                <a:tc>
                  <a:txBody>
                    <a:bodyPr/>
                    <a:lstStyle/>
                    <a:p>
                      <a:r>
                        <a:rPr kumimoji="0"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Социальные</a:t>
                      </a:r>
                      <a:endParaRPr lang="ru-RU" sz="12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15</a:t>
                      </a:r>
                      <a:endParaRPr lang="ru-RU" sz="12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796</a:t>
                      </a:r>
                      <a:endParaRPr lang="ru-RU" sz="12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0</a:t>
                      </a:r>
                      <a:endParaRPr lang="ru-RU" sz="1200" dirty="0"/>
                    </a:p>
                  </a:txBody>
                  <a:tcPr marT="45727" marB="45727"/>
                </a:tc>
              </a:tr>
              <a:tr h="309477">
                <a:tc>
                  <a:txBody>
                    <a:bodyPr/>
                    <a:lstStyle/>
                    <a:p>
                      <a:r>
                        <a:rPr kumimoji="0"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Террористические акции</a:t>
                      </a:r>
                      <a:endParaRPr lang="ru-RU" sz="12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19</a:t>
                      </a:r>
                      <a:endParaRPr lang="ru-RU" sz="12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926</a:t>
                      </a:r>
                      <a:endParaRPr lang="ru-RU" sz="12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252</a:t>
                      </a:r>
                      <a:endParaRPr lang="ru-RU" sz="1200" dirty="0"/>
                    </a:p>
                  </a:txBody>
                  <a:tcPr marT="45727" marB="45727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70" decel="100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770" decel="100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4" dur="77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6" dur="77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7" descr="fonstola.ru-538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Содержимое 3" descr="hdoboi.org-427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Содержимое 1"/>
          <p:cNvSpPr txBox="1">
            <a:spLocks/>
          </p:cNvSpPr>
          <p:nvPr/>
        </p:nvSpPr>
        <p:spPr>
          <a:xfrm>
            <a:off x="457200" y="214313"/>
            <a:ext cx="8229600" cy="57927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1095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Важное место в жизни современного общества занимают ЧС социального характера: войны, террористические акты, захват заложников, кражи, мошенничество, азартные игры, изнасилования, вредные и опасные привычки, массовые скопления людей, неформальные объединения. </a:t>
            </a:r>
          </a:p>
          <a:p>
            <a:pPr marL="0" marR="0" lvl="0" indent="1095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1095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ru-RU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1095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1095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ru-RU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1095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1095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1095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ru-RU" dirty="0" smtClean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1095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1095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Их общее количество, разновидность, масштабы последствий постоянно растут.</a:t>
            </a:r>
          </a:p>
          <a:p>
            <a:pPr marL="0" marR="0" lvl="0" indent="1095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1095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Специфическая особенность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социальных ЧС заключается в том, что все они возникают в сфере взаимоотношений между людьми и зависят от человека. ЧС социального характера сознательно планируются, готовятся, проводятся людьми. </a:t>
            </a:r>
          </a:p>
        </p:txBody>
      </p:sp>
      <p:pic>
        <p:nvPicPr>
          <p:cNvPr id="7" name="Picture 2" descr="C:\Documents and Settings\Пользователь\Рабочий стол\БЖД\beslan-0060_view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488" y="1500174"/>
            <a:ext cx="3042041" cy="24336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7" descr="fonstola.ru-538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Содержимое 3" descr="hdoboi.org-427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Заголовок 2"/>
          <p:cNvSpPr txBox="1">
            <a:spLocks/>
          </p:cNvSpPr>
          <p:nvPr/>
        </p:nvSpPr>
        <p:spPr>
          <a:xfrm>
            <a:off x="0" y="0"/>
            <a:ext cx="9144000" cy="8572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Источники возникновения ЧС социального характера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Содержимое 1"/>
          <p:cNvSpPr txBox="1">
            <a:spLocks/>
          </p:cNvSpPr>
          <p:nvPr/>
        </p:nvSpPr>
        <p:spPr>
          <a:xfrm>
            <a:off x="0" y="714375"/>
            <a:ext cx="9144000" cy="5357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180975" marR="0" lvl="0" indent="-714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0975" marR="0" lvl="0" indent="-714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Важнейшей причиной возникновения ЧС социального происхождения является </a:t>
            </a:r>
            <a:r>
              <a:rPr kumimoji="0" lang="ru-RU" sz="18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действие факторов риска.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 их основе лежит накопление и последующее высвобождение негативной социальной энергии (социально-экономических, политических, межнациональных, межконфессиональных и иных противоречий, их перерастание в кризисные ситуации, носящие чрезвычайный характер).</a:t>
            </a:r>
          </a:p>
          <a:p>
            <a:pPr marL="180975" marR="0" lvl="0" indent="-714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180975" marR="0" lvl="0" indent="-714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Выделяют 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четыре стадии действия факторов риска:</a:t>
            </a:r>
          </a:p>
          <a:p>
            <a:pPr marL="180975" marR="0" lvl="0" indent="-714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1. </a:t>
            </a:r>
            <a:r>
              <a:rPr kumimoji="0" lang="ru-RU" sz="1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Накопление факторов риска.</a:t>
            </a:r>
          </a:p>
          <a:p>
            <a:pPr marL="180975" marR="0" lvl="0" indent="-714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2. </a:t>
            </a:r>
            <a:r>
              <a:rPr kumimoji="0" lang="ru-RU" sz="1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Инициирование чрезвычайного события</a:t>
            </a:r>
          </a:p>
          <a:p>
            <a:pPr marL="180975" marR="0" lvl="0" indent="-714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3. </a:t>
            </a:r>
            <a:r>
              <a:rPr kumimoji="0" lang="ru-RU" sz="1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Процесс самого чрезвычайного события. </a:t>
            </a:r>
          </a:p>
          <a:p>
            <a:pPr marL="180975" marR="0" lvl="0" indent="-714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4. </a:t>
            </a:r>
            <a:r>
              <a:rPr kumimoji="0" lang="ru-RU" sz="1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Стадия затухания.</a:t>
            </a: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4" descr="C:\Documents and Settings\Пользователь\Рабочий стол\БЖД\aaf9501e5f0b10a1ae003e24f00b935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5050" y="2571744"/>
            <a:ext cx="3028950" cy="2057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5" descr="C:\Documents and Settings\Пользователь\Рабочий стол\БЖД\korrupciy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50" y="4500570"/>
            <a:ext cx="3157537" cy="211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7" descr="fonstola.ru-538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Содержимое 3" descr="hdoboi.org-427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Содержимое 1"/>
          <p:cNvSpPr txBox="1">
            <a:spLocks/>
          </p:cNvSpPr>
          <p:nvPr/>
        </p:nvSpPr>
        <p:spPr>
          <a:xfrm>
            <a:off x="3857625" y="142852"/>
            <a:ext cx="5286375" cy="464343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85725" marR="0" lvl="0" indent="238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Существует также 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географическое разделение территории,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подвергшейся воздействию чрезвычайного события:</a:t>
            </a:r>
          </a:p>
          <a:p>
            <a:pPr marL="85725" marR="0" lvl="0" indent="238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85725" marR="0" lvl="0" indent="238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• </a:t>
            </a:r>
            <a:r>
              <a:rPr kumimoji="0" lang="ru-RU" sz="1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зона удара –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место, в котором находятся жертвы ЧС;</a:t>
            </a:r>
          </a:p>
          <a:p>
            <a:pPr marL="85725" marR="0" lvl="0" indent="238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85725" marR="0" lvl="0" indent="238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• </a:t>
            </a:r>
            <a:r>
              <a:rPr kumimoji="0" lang="ru-RU" sz="1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зона «фильтрации»,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расположенная вокруг зоны удара, где в первую очередь становится известно о происшедших событиях и откуда сразу же поступает помощь без какого-либо формального оповещения;</a:t>
            </a:r>
          </a:p>
          <a:p>
            <a:pPr marL="85725" marR="0" lvl="0" indent="238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85725" marR="0" lvl="0" indent="238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• </a:t>
            </a:r>
            <a:r>
              <a:rPr kumimoji="0" lang="ru-RU" sz="1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зона оказания общественной помощи –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 ней сосредоточены силы и средства для оказания полномасштабной помощи.</a:t>
            </a:r>
          </a:p>
          <a:p>
            <a:pPr marL="85725" marR="0" lvl="0" indent="238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2" descr="C:\Documents and Settings\Пользователь\Рабочий стол\БЖД\ne__42f67c7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571480"/>
            <a:ext cx="3365500" cy="4191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doboi.org-4271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428596" y="0"/>
            <a:ext cx="8229600" cy="7254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Классификации ЧС социального характера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Содержимое 1"/>
          <p:cNvSpPr txBox="1">
            <a:spLocks/>
          </p:cNvSpPr>
          <p:nvPr/>
        </p:nvSpPr>
        <p:spPr>
          <a:xfrm>
            <a:off x="214313" y="642938"/>
            <a:ext cx="8786812" cy="53641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ЧС социального характера классифицируются по следующим признакам: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 причинам возникновения 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непреднамеренные,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вызванные случайными обстоятельствами, не зависящими от действий конкретных людей или общественных сил (чаще всего связаны со стихийными бедствиями, неурожаями, эпидемиями и пр.);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преднамеренные,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спровоцированные действиями людей и общественными группировками (межнациональные и политические конфликты, войны и т. п.);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 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 продолжительности действия: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кратковременные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(террористический акт, покушение, бандитский налет и т. д.);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долговременные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(инфляция, безработица, межэтнический конфликт, война и т. п.);</a:t>
            </a:r>
          </a:p>
          <a:p>
            <a:pPr marL="85725" marR="0" lvl="0" indent="238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hdoboi.org-427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Заголовок 2"/>
          <p:cNvSpPr txBox="1">
            <a:spLocks/>
          </p:cNvSpPr>
          <p:nvPr/>
        </p:nvSpPr>
        <p:spPr>
          <a:xfrm>
            <a:off x="428596" y="0"/>
            <a:ext cx="8229600" cy="7254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Классификации ЧС социального характера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Содержимое 1"/>
          <p:cNvSpPr txBox="1">
            <a:spLocks/>
          </p:cNvSpPr>
          <p:nvPr/>
        </p:nvSpPr>
        <p:spPr>
          <a:xfrm>
            <a:off x="285750" y="714375"/>
            <a:ext cx="8643938" cy="5292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 скорости распространения 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взрывные, стремительные, быстро распространяющиеся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(политические и военные конфликты);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умеренные, плавно распространяющиеся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(предпосылки социальной революции или войны);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 масштабам распространения </a:t>
            </a:r>
            <a:endParaRPr kumimoji="0" lang="ru-RU" sz="2000" b="0" i="1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локальные, объектовые, местные,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охватывающие небольшой населенный пункт, объект городского хозяйства, городской квартал, район (забастовки, демонстрации протеста, массовые беспорядки на объектах культуры, спорта и т. д.);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</a:t>
            </a: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региональные, национальные, глобальные,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распространяющиеся на огромные территории (экономические кризисы, межнациональные и военные конфликты, войны и т. д.);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doboi.org-427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Заголовок 2"/>
          <p:cNvSpPr txBox="1">
            <a:spLocks/>
          </p:cNvSpPr>
          <p:nvPr/>
        </p:nvSpPr>
        <p:spPr>
          <a:xfrm>
            <a:off x="428596" y="0"/>
            <a:ext cx="8229600" cy="7254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Классификации ЧС социального характера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Содержимое 1"/>
          <p:cNvSpPr txBox="1">
            <a:spLocks/>
          </p:cNvSpPr>
          <p:nvPr/>
        </p:nvSpPr>
        <p:spPr>
          <a:xfrm>
            <a:off x="142875" y="571500"/>
            <a:ext cx="8543925" cy="5435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180975" marR="0" lvl="0" indent="-746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</a:t>
            </a:r>
          </a:p>
          <a:p>
            <a:pPr marL="180975" marR="0" lvl="0" indent="-746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 возможности предотвращения:</a:t>
            </a:r>
          </a:p>
          <a:p>
            <a:pPr marL="180975" marR="0" lvl="0" indent="-746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неизбежные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(как правило, стихийные бедствия и эпидемии);</a:t>
            </a:r>
          </a:p>
          <a:p>
            <a:pPr marL="180975" marR="0" lvl="0" indent="-746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предотвращаемые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(социально-политические и военные конфликты, крупномасштабные войны и пр.);</a:t>
            </a:r>
          </a:p>
          <a:p>
            <a:pPr marL="180975" marR="0" lvl="0" indent="-746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180975" marR="0" lvl="0" indent="-746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Существует классификация ЧС социального характера, в основе которой лежит их 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конфликтная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взаимосвязь с деятельностью человека. </a:t>
            </a:r>
          </a:p>
          <a:p>
            <a:pPr marL="180975" marR="0" lvl="0" indent="-746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180975" marR="0" lvl="0" indent="-746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В соответствии с этой классификацией различают следующие основные виды ЧС: экономические кризисы, разгул уголовной преступности, широкомасштабная коррупция, социальные взрывы, экстремистская политическая борьба, национальные и религиозные конфликты, терроризм, противостояние разведок, военные столкновения.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doboi.org-427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428596" y="0"/>
            <a:ext cx="8229600" cy="7254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Классификации ЧС социального характера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pSp>
        <p:nvGrpSpPr>
          <p:cNvPr id="6" name="Группа 59"/>
          <p:cNvGrpSpPr>
            <a:grpSpLocks/>
          </p:cNvGrpSpPr>
          <p:nvPr/>
        </p:nvGrpSpPr>
        <p:grpSpPr bwMode="auto">
          <a:xfrm>
            <a:off x="357158" y="1428736"/>
            <a:ext cx="8501064" cy="3714776"/>
            <a:chOff x="285720" y="642918"/>
            <a:chExt cx="8286808" cy="3214710"/>
          </a:xfrm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2928927" y="642918"/>
              <a:ext cx="3000396" cy="500066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1200" dirty="0"/>
                <a:t>ЧС социально-психологического характера.</a:t>
              </a:r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>
              <a:off x="285720" y="1571612"/>
              <a:ext cx="2214579" cy="571504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1200" dirty="0"/>
                <a:t>ЧС, связанные с воздействием человека.</a:t>
              </a:r>
            </a:p>
          </p:txBody>
        </p:sp>
        <p:sp>
          <p:nvSpPr>
            <p:cNvPr id="9" name="Скругленный прямоугольник 8"/>
            <p:cNvSpPr/>
            <p:nvPr/>
          </p:nvSpPr>
          <p:spPr>
            <a:xfrm>
              <a:off x="3286116" y="1571612"/>
              <a:ext cx="2214579" cy="571504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1200" dirty="0"/>
                <a:t>ЧС, связанные с нарушением здоровья.</a:t>
              </a:r>
            </a:p>
          </p:txBody>
        </p:sp>
        <p:sp>
          <p:nvSpPr>
            <p:cNvPr id="10" name="Скругленный прямоугольник 9"/>
            <p:cNvSpPr/>
            <p:nvPr/>
          </p:nvSpPr>
          <p:spPr>
            <a:xfrm>
              <a:off x="6286512" y="1571612"/>
              <a:ext cx="2214579" cy="571504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1200" dirty="0"/>
                <a:t>ЧС, связанные с воздействием на группы людей.</a:t>
              </a:r>
            </a:p>
          </p:txBody>
        </p:sp>
        <p:sp>
          <p:nvSpPr>
            <p:cNvPr id="11" name="Скругленный прямоугольник 10"/>
            <p:cNvSpPr/>
            <p:nvPr/>
          </p:nvSpPr>
          <p:spPr>
            <a:xfrm>
              <a:off x="571472" y="2500306"/>
              <a:ext cx="571504" cy="1357322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anchor="ctr"/>
            <a:lstStyle/>
            <a:p>
              <a:pPr algn="ctr">
                <a:defRPr/>
              </a:pPr>
              <a:r>
                <a:rPr lang="ru-RU" sz="1200" dirty="0"/>
                <a:t>Психические воздействия</a:t>
              </a:r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1714480" y="2500306"/>
              <a:ext cx="571504" cy="1357322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anchor="ctr"/>
            <a:lstStyle/>
            <a:p>
              <a:pPr algn="ctr">
                <a:defRPr/>
              </a:pPr>
              <a:r>
                <a:rPr lang="ru-RU" sz="1200" dirty="0"/>
                <a:t>Физические воздействия</a:t>
              </a:r>
            </a:p>
          </p:txBody>
        </p:sp>
        <p:sp>
          <p:nvSpPr>
            <p:cNvPr id="13" name="Скругленный прямоугольник 12"/>
            <p:cNvSpPr/>
            <p:nvPr/>
          </p:nvSpPr>
          <p:spPr>
            <a:xfrm>
              <a:off x="2786050" y="2500306"/>
              <a:ext cx="785818" cy="1357322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anchor="ctr"/>
            <a:lstStyle/>
            <a:p>
              <a:pPr algn="ctr">
                <a:defRPr/>
              </a:pPr>
              <a:r>
                <a:rPr lang="ru-RU" sz="1200" dirty="0"/>
                <a:t>Употребление средств, разрушающих организм</a:t>
              </a:r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3929058" y="2500306"/>
              <a:ext cx="571504" cy="1357322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anchor="ctr"/>
            <a:lstStyle/>
            <a:p>
              <a:pPr algn="ctr">
                <a:defRPr/>
              </a:pPr>
              <a:r>
                <a:rPr lang="ru-RU" sz="1200" dirty="0"/>
                <a:t>Социальные болезни</a:t>
              </a:r>
            </a:p>
          </p:txBody>
        </p:sp>
        <p:sp>
          <p:nvSpPr>
            <p:cNvPr id="15" name="Скругленный прямоугольник 14"/>
            <p:cNvSpPr/>
            <p:nvPr/>
          </p:nvSpPr>
          <p:spPr>
            <a:xfrm>
              <a:off x="4857752" y="2500306"/>
              <a:ext cx="571504" cy="1357322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anchor="ctr"/>
            <a:lstStyle/>
            <a:p>
              <a:pPr algn="ctr">
                <a:defRPr/>
              </a:pPr>
              <a:r>
                <a:rPr lang="ru-RU" sz="1200" dirty="0"/>
                <a:t>Нарушение психики</a:t>
              </a:r>
            </a:p>
          </p:txBody>
        </p:sp>
        <p:sp>
          <p:nvSpPr>
            <p:cNvPr id="16" name="Скругленный прямоугольник 15"/>
            <p:cNvSpPr/>
            <p:nvPr/>
          </p:nvSpPr>
          <p:spPr>
            <a:xfrm>
              <a:off x="6143636" y="2500306"/>
              <a:ext cx="571504" cy="1357322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anchor="ctr"/>
            <a:lstStyle/>
            <a:p>
              <a:pPr algn="ctr">
                <a:defRPr/>
              </a:pPr>
              <a:r>
                <a:rPr lang="ru-RU" sz="1200" dirty="0"/>
                <a:t>Экономико-социальные конфликты</a:t>
              </a: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7072330" y="2500306"/>
              <a:ext cx="571504" cy="1357322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anchor="ctr"/>
            <a:lstStyle/>
            <a:p>
              <a:pPr algn="ctr">
                <a:defRPr/>
              </a:pPr>
              <a:r>
                <a:rPr lang="ru-RU" sz="1200" dirty="0"/>
                <a:t>Политико-социальные конфликты</a:t>
              </a:r>
            </a:p>
          </p:txBody>
        </p:sp>
        <p:sp>
          <p:nvSpPr>
            <p:cNvPr id="18" name="Скругленный прямоугольник 17"/>
            <p:cNvSpPr/>
            <p:nvPr/>
          </p:nvSpPr>
          <p:spPr>
            <a:xfrm>
              <a:off x="8001024" y="2500306"/>
              <a:ext cx="571504" cy="1357322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vert="vert270" anchor="ctr"/>
            <a:lstStyle/>
            <a:p>
              <a:pPr algn="ctr">
                <a:defRPr/>
              </a:pPr>
              <a:r>
                <a:rPr lang="ru-RU" sz="1200" dirty="0" err="1"/>
                <a:t>Демографико-социальные</a:t>
              </a:r>
              <a:r>
                <a:rPr lang="ru-RU" sz="1200" dirty="0"/>
                <a:t> конфликты</a:t>
              </a:r>
            </a:p>
          </p:txBody>
        </p:sp>
        <p:cxnSp>
          <p:nvCxnSpPr>
            <p:cNvPr id="19" name="Прямая соединительная линия 18"/>
            <p:cNvCxnSpPr/>
            <p:nvPr/>
          </p:nvCxnSpPr>
          <p:spPr>
            <a:xfrm rot="5400000" flipH="1" flipV="1">
              <a:off x="4929191" y="1857364"/>
              <a:ext cx="71437" cy="71437"/>
            </a:xfrm>
            <a:prstGeom prst="lin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20" name="Прямая соединительная линия 19"/>
            <p:cNvCxnSpPr>
              <a:stCxn id="7" idx="2"/>
              <a:endCxn id="7" idx="2"/>
            </p:cNvCxnSpPr>
            <p:nvPr/>
          </p:nvCxnSpPr>
          <p:spPr>
            <a:xfrm rot="5400000">
              <a:off x="4429124" y="1142984"/>
              <a:ext cx="1587" cy="1588"/>
            </a:xfrm>
            <a:prstGeom prst="lin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21" name="Прямая соединительная линия 20"/>
            <p:cNvCxnSpPr>
              <a:stCxn id="7" idx="2"/>
              <a:endCxn id="9" idx="0"/>
            </p:cNvCxnSpPr>
            <p:nvPr/>
          </p:nvCxnSpPr>
          <p:spPr>
            <a:xfrm rot="5400000">
              <a:off x="4197347" y="1339836"/>
              <a:ext cx="428628" cy="34925"/>
            </a:xfrm>
            <a:prstGeom prst="line">
              <a:avLst/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22" name="Прямая соединительная линия 21"/>
            <p:cNvCxnSpPr>
              <a:stCxn id="7" idx="2"/>
              <a:endCxn id="8" idx="0"/>
            </p:cNvCxnSpPr>
            <p:nvPr/>
          </p:nvCxnSpPr>
          <p:spPr>
            <a:xfrm rot="5400000">
              <a:off x="2697149" y="-160362"/>
              <a:ext cx="428628" cy="3035321"/>
            </a:xfrm>
            <a:prstGeom prst="line">
              <a:avLst/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23" name="Прямая соединительная линия 22"/>
            <p:cNvCxnSpPr>
              <a:stCxn id="7" idx="2"/>
              <a:endCxn id="10" idx="0"/>
            </p:cNvCxnSpPr>
            <p:nvPr/>
          </p:nvCxnSpPr>
          <p:spPr>
            <a:xfrm rot="16200000" flipH="1">
              <a:off x="5696752" y="-124643"/>
              <a:ext cx="428628" cy="2963884"/>
            </a:xfrm>
            <a:prstGeom prst="line">
              <a:avLst/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24" name="Прямая соединительная линия 23"/>
            <p:cNvCxnSpPr>
              <a:stCxn id="8" idx="2"/>
            </p:cNvCxnSpPr>
            <p:nvPr/>
          </p:nvCxnSpPr>
          <p:spPr>
            <a:xfrm rot="5400000">
              <a:off x="946919" y="2053422"/>
              <a:ext cx="357189" cy="536579"/>
            </a:xfrm>
            <a:prstGeom prst="line">
              <a:avLst/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25" name="Прямая соединительная линия 24"/>
            <p:cNvCxnSpPr>
              <a:stCxn id="12" idx="0"/>
              <a:endCxn id="8" idx="2"/>
            </p:cNvCxnSpPr>
            <p:nvPr/>
          </p:nvCxnSpPr>
          <p:spPr>
            <a:xfrm rot="16200000" flipV="1">
              <a:off x="1518423" y="2018496"/>
              <a:ext cx="357189" cy="606429"/>
            </a:xfrm>
            <a:prstGeom prst="line">
              <a:avLst/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26" name="Прямая соединительная линия 25"/>
            <p:cNvCxnSpPr>
              <a:stCxn id="9" idx="2"/>
              <a:endCxn id="14" idx="0"/>
            </p:cNvCxnSpPr>
            <p:nvPr/>
          </p:nvCxnSpPr>
          <p:spPr>
            <a:xfrm rot="5400000">
              <a:off x="4125910" y="2232017"/>
              <a:ext cx="357189" cy="179388"/>
            </a:xfrm>
            <a:prstGeom prst="line">
              <a:avLst/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27" name="Прямая соединительная линия 26"/>
            <p:cNvCxnSpPr>
              <a:stCxn id="9" idx="2"/>
              <a:endCxn id="15" idx="0"/>
            </p:cNvCxnSpPr>
            <p:nvPr/>
          </p:nvCxnSpPr>
          <p:spPr>
            <a:xfrm rot="16200000" flipH="1">
              <a:off x="4589463" y="1946265"/>
              <a:ext cx="357189" cy="750892"/>
            </a:xfrm>
            <a:prstGeom prst="line">
              <a:avLst/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28" name="Прямая соединительная линия 27"/>
            <p:cNvCxnSpPr>
              <a:stCxn id="9" idx="2"/>
              <a:endCxn id="13" idx="0"/>
            </p:cNvCxnSpPr>
            <p:nvPr/>
          </p:nvCxnSpPr>
          <p:spPr>
            <a:xfrm rot="5400000">
              <a:off x="3608381" y="1714488"/>
              <a:ext cx="357189" cy="1214445"/>
            </a:xfrm>
            <a:prstGeom prst="line">
              <a:avLst/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29" name="Прямая соединительная линия 28"/>
            <p:cNvCxnSpPr>
              <a:stCxn id="10" idx="2"/>
              <a:endCxn id="16" idx="0"/>
            </p:cNvCxnSpPr>
            <p:nvPr/>
          </p:nvCxnSpPr>
          <p:spPr>
            <a:xfrm rot="5400000">
              <a:off x="6733396" y="1839108"/>
              <a:ext cx="357189" cy="965207"/>
            </a:xfrm>
            <a:prstGeom prst="line">
              <a:avLst/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30" name="Прямая соединительная линия 29"/>
            <p:cNvCxnSpPr>
              <a:stCxn id="10" idx="2"/>
              <a:endCxn id="17" idx="0"/>
            </p:cNvCxnSpPr>
            <p:nvPr/>
          </p:nvCxnSpPr>
          <p:spPr>
            <a:xfrm rot="5400000">
              <a:off x="7197743" y="2303455"/>
              <a:ext cx="357189" cy="36512"/>
            </a:xfrm>
            <a:prstGeom prst="line">
              <a:avLst/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31" name="Прямая соединительная линия 30"/>
            <p:cNvCxnSpPr>
              <a:stCxn id="10" idx="2"/>
              <a:endCxn id="18" idx="0"/>
            </p:cNvCxnSpPr>
            <p:nvPr/>
          </p:nvCxnSpPr>
          <p:spPr>
            <a:xfrm rot="16200000" flipH="1">
              <a:off x="7661297" y="1874827"/>
              <a:ext cx="357189" cy="893768"/>
            </a:xfrm>
            <a:prstGeom prst="line">
              <a:avLst/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doboi.org-427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4"/>
            <a:ext cx="9144000" cy="6858000"/>
          </a:xfrm>
          <a:prstGeom prst="rect">
            <a:avLst/>
          </a:prstGeom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500034" y="0"/>
            <a:ext cx="8229600" cy="9397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ЧС, связанные с воздействием человека. </a:t>
            </a:r>
            <a:b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Психические воздействия. 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Содержимое 1"/>
          <p:cNvSpPr txBox="1">
            <a:spLocks/>
          </p:cNvSpPr>
          <p:nvPr/>
        </p:nvSpPr>
        <p:spPr>
          <a:xfrm>
            <a:off x="214313" y="785813"/>
            <a:ext cx="8472487" cy="52212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Психические воздействия включают в себя: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Шантаж;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Мошенничество;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Воровство. </a:t>
            </a:r>
          </a:p>
        </p:txBody>
      </p:sp>
      <p:pic>
        <p:nvPicPr>
          <p:cNvPr id="7" name="Picture 2" descr="C:\Documents and Settings\Пользователь\Рабочий стол\БЖД\xak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4929174"/>
            <a:ext cx="2924654" cy="19288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2" descr="C:\Documents and Settings\Пользователь\Рабочий стол\БЖД\dengi21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810111"/>
            <a:ext cx="3071834" cy="20478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3" descr="C:\Documents and Settings\Пользователь\Рабочий стол\БЖД\1253443820_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71802" y="3286124"/>
            <a:ext cx="2928938" cy="35718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doboi.org-427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428596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ЧС, связанные с воздействием человека. </a:t>
            </a:r>
            <a:b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Физические воздействия.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Содержимое 1"/>
          <p:cNvSpPr txBox="1">
            <a:spLocks/>
          </p:cNvSpPr>
          <p:nvPr/>
        </p:nvSpPr>
        <p:spPr>
          <a:xfrm>
            <a:off x="0" y="1000125"/>
            <a:ext cx="9144000" cy="51435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Физические воздействия включают в себя: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Террор;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Разбой;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Бандитизм;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Изнасилование;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Заложничество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7" name="Picture 3" descr="C:\Documents and Settings\Пользователь\Рабочий стол\БЖД\cv_kidnapping_020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500546"/>
            <a:ext cx="3143272" cy="23574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2" descr="C:\Documents and Settings\Пользователь\Рабочий стол\БЖД\43d125fee2ade7.3164685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1214422"/>
            <a:ext cx="3238500" cy="21621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2" descr="C:\Documents and Settings\Пользователь\Рабочий стол\БЖД\bandy-tsentralnoj-ameriki-ms-i-mara-foto-tekst_45681_s__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3786190"/>
            <a:ext cx="3915440" cy="25955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70" decel="100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770" decel="100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6" dur="77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8" dur="77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doboi.org-427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571472" y="21429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ЧС, связанные с нарушением здоровья. Употребление веществ, разрушающих организм. </a:t>
            </a:r>
            <a:endParaRPr kumimoji="0" lang="ru-RU" sz="3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Содержимое 1"/>
          <p:cNvSpPr txBox="1">
            <a:spLocks/>
          </p:cNvSpPr>
          <p:nvPr/>
        </p:nvSpPr>
        <p:spPr>
          <a:xfrm>
            <a:off x="0" y="1214422"/>
            <a:ext cx="8229600" cy="4709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 данной группе относится: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Табакокурение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Алкоголизм;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Наркомания.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2" descr="http://capu.pl/up/rosja_narkotykow/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3714752"/>
            <a:ext cx="4095744" cy="2748245"/>
          </a:xfrm>
          <a:prstGeom prst="rect">
            <a:avLst/>
          </a:prstGeom>
          <a:noFill/>
        </p:spPr>
      </p:pic>
      <p:pic>
        <p:nvPicPr>
          <p:cNvPr id="8" name="Picture 2" descr="C:\Documents and Settings\Пользователь\Рабочий стол\БЖД\4449-300x28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0" y="1357298"/>
            <a:ext cx="2857500" cy="27241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2" descr="http://bloknot-volgodonsk.ru/thumb/573x0xcut/upload/iblock/ee0/alk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29249" y="3589164"/>
            <a:ext cx="3814751" cy="32688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doboi.org-427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ЧС, связанные с нарушением здоровья. Социальные болезни.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7" name="Содержимое 1"/>
          <p:cNvSpPr txBox="1">
            <a:spLocks/>
          </p:cNvSpPr>
          <p:nvPr/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 социальным болезням относится: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СПИД;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Венерические заболевания;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Туберкулез. </a:t>
            </a:r>
          </a:p>
        </p:txBody>
      </p:sp>
      <p:pic>
        <p:nvPicPr>
          <p:cNvPr id="8" name="Picture 2" descr="C:\Documents and Settings\Пользователь\Рабочий стол\БЖД\120px-Red_Ribbon.sv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2071678"/>
            <a:ext cx="1714504" cy="25574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TextBox 4"/>
          <p:cNvSpPr txBox="1">
            <a:spLocks noChangeArrowheads="1"/>
          </p:cNvSpPr>
          <p:nvPr/>
        </p:nvSpPr>
        <p:spPr bwMode="auto">
          <a:xfrm>
            <a:off x="6500826" y="4786322"/>
            <a:ext cx="235743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ru-RU" sz="1200" b="1" dirty="0">
                <a:solidFill>
                  <a:schemeClr val="bg1">
                    <a:lumMod val="95000"/>
                  </a:schemeClr>
                </a:solidFill>
              </a:rPr>
              <a:t>Красная ленточка</a:t>
            </a:r>
            <a:r>
              <a:rPr lang="ru-RU" sz="1200" dirty="0">
                <a:solidFill>
                  <a:schemeClr val="bg1">
                    <a:lumMod val="95000"/>
                  </a:schemeClr>
                </a:solidFill>
              </a:rPr>
              <a:t> — символ солидарности с </a:t>
            </a:r>
            <a:r>
              <a:rPr lang="ru-RU" sz="1200" dirty="0" err="1">
                <a:solidFill>
                  <a:schemeClr val="bg1">
                    <a:lumMod val="95000"/>
                  </a:schemeClr>
                </a:solidFill>
              </a:rPr>
              <a:t>ВИЧ-положительными</a:t>
            </a:r>
            <a:r>
              <a:rPr lang="ru-RU" sz="1200" dirty="0">
                <a:solidFill>
                  <a:schemeClr val="bg1">
                    <a:lumMod val="95000"/>
                  </a:schemeClr>
                </a:solidFill>
              </a:rPr>
              <a:t> и пациентами, у которых развился СПИД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doboi.org-427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428596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ЧС, связанные с нарушением здоровья. Нарушение психики.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Содержимое 1"/>
          <p:cNvSpPr txBox="1">
            <a:spLocks/>
          </p:cNvSpPr>
          <p:nvPr/>
        </p:nvSpPr>
        <p:spPr>
          <a:xfrm>
            <a:off x="142875" y="1071563"/>
            <a:ext cx="8543925" cy="49355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 нарушениям в психики можно отнести: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Суицид;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Зомбирование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Аномальные психические повреждения. </a:t>
            </a:r>
          </a:p>
        </p:txBody>
      </p:sp>
      <p:pic>
        <p:nvPicPr>
          <p:cNvPr id="7" name="Picture 2" descr="C:\Documents and Settings\Пользователь\Рабочий стол\БЖД\zombi-240x24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2285992"/>
            <a:ext cx="3000396" cy="30003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doboi.org-427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428596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ЧС, связанные с воздействие на группы людей. Экономико-социальные конфликты.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Содержимое 1"/>
          <p:cNvSpPr txBox="1">
            <a:spLocks/>
          </p:cNvSpPr>
          <p:nvPr/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180975" marR="0" lvl="0" indent="-714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 экономико-социальным конфликтам можно отнести: </a:t>
            </a:r>
          </a:p>
          <a:p>
            <a:pPr marL="180975" marR="0" lvl="0" indent="-714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Низкая занятость;</a:t>
            </a:r>
          </a:p>
          <a:p>
            <a:pPr marL="180975" marR="0" lvl="0" indent="-714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Высокий процент безработных;</a:t>
            </a:r>
          </a:p>
          <a:p>
            <a:pPr marL="180975" marR="0" lvl="0" indent="-714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Нехватка продовольствия. </a:t>
            </a:r>
          </a:p>
        </p:txBody>
      </p:sp>
      <p:pic>
        <p:nvPicPr>
          <p:cNvPr id="7" name="Picture 3" descr="C:\Documents and Settings\Пользователь\Рабочий стол\БЖД\0a0784c388a44db54af9935a6227f5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3429000"/>
            <a:ext cx="3668639" cy="24288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2" descr="C:\Documents and Settings\Пользователь\Рабочий стол\БЖД\wpid-Jizn-bez-edyi-chelovechestvo-stradaet-ot-nehvatki-prodovolstviya-0.jpg"/>
          <p:cNvPicPr>
            <a:picLocks noChangeAspect="1" noChangeArrowheads="1"/>
          </p:cNvPicPr>
          <p:nvPr/>
        </p:nvPicPr>
        <p:blipFill>
          <a:blip r:embed="rId4"/>
          <a:srcRect b="6804"/>
          <a:stretch>
            <a:fillRect/>
          </a:stretch>
        </p:blipFill>
        <p:spPr bwMode="auto">
          <a:xfrm>
            <a:off x="5316990" y="3429000"/>
            <a:ext cx="3469821" cy="24288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doboi.org-427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428596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ЧС, связанные с воздействие на группы людей. Политико-социальные конфликты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Содержимое 1"/>
          <p:cNvSpPr txBox="1">
            <a:spLocks/>
          </p:cNvSpPr>
          <p:nvPr/>
        </p:nvSpPr>
        <p:spPr>
          <a:xfrm>
            <a:off x="500034" y="1142984"/>
            <a:ext cx="8229600" cy="4709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Политико-социальные конфликты включают в себя: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Этнические конфликты;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Религиозные конфликты;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Экономические конфликты.</a:t>
            </a:r>
          </a:p>
        </p:txBody>
      </p:sp>
      <p:pic>
        <p:nvPicPr>
          <p:cNvPr id="7" name="Picture 3" descr="C:\Documents and Settings\Пользователь\Рабочий стол\БЖД\470277cdd538f6.4417483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500438"/>
            <a:ext cx="4290533" cy="27241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2" descr="C:\Documents and Settings\Пользователь\Рабочий стол\БЖД\110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3500438"/>
            <a:ext cx="3563934" cy="26395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doboi.org-427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428596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ЧС, связанные с воздействие на группы людей. </a:t>
            </a:r>
            <a:r>
              <a:rPr kumimoji="0" lang="ru-RU" sz="29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Демографико-социальные</a:t>
            </a:r>
            <a:r>
              <a:rPr kumimoji="0" lang="ru-RU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конфликты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Содержимое 1"/>
          <p:cNvSpPr txBox="1">
            <a:spLocks/>
          </p:cNvSpPr>
          <p:nvPr/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180975" marR="0" lvl="0" indent="-714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Демографико-социальные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конфликты включают в себя:</a:t>
            </a:r>
          </a:p>
          <a:p>
            <a:pPr marL="180975" marR="0" lvl="0" indent="-714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Конфликты, связанные с изменением границ;</a:t>
            </a:r>
          </a:p>
          <a:p>
            <a:pPr marL="180975" marR="0" lvl="0" indent="-714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Конфликты, связанные с изменением природных условий.</a:t>
            </a:r>
          </a:p>
          <a:p>
            <a:pPr marL="180975" marR="0" lvl="0" indent="-714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Конфликты, связанные  с существенным нарушением воспроизводства населения.</a:t>
            </a:r>
          </a:p>
        </p:txBody>
      </p:sp>
      <p:pic>
        <p:nvPicPr>
          <p:cNvPr id="7" name="Picture 3" descr="C:\Documents and Settings\Пользователь\Рабочий стол\БЖД\img12416_1-13_Polsko-germanskaya_granits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3929066"/>
            <a:ext cx="3357586" cy="25181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2" descr="C:\Documents and Settings\Пользователь\Рабочий стол\БЖД\1311317762_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6" y="3929066"/>
            <a:ext cx="3390900" cy="25336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doboi.org-427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428596" y="285728"/>
            <a:ext cx="8229600" cy="7254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Социальные опасности.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7" name="Содержимое 1"/>
          <p:cNvSpPr txBox="1">
            <a:spLocks/>
          </p:cNvSpPr>
          <p:nvPr/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85725" marR="0" lvl="0" indent="2381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Социальные опасности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– это опасности, получившие широкое распространение в обществе и угрожающие жизни и здоровью людей. </a:t>
            </a:r>
          </a:p>
          <a:p>
            <a:pPr marL="85725" marR="0" lvl="0" indent="2381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85725" marR="0" lvl="0" indent="2381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Носителями социальных опасностей являются люди, образующие определенные социальные группы.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85725" marR="0" lvl="0" indent="2381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85725" marR="0" lvl="0" indent="23813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Особенность социальных опасностей состоит в том, что они угрожают большому числу людей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8" name="Picture 2" descr="C:\Documents and Settings\Пользователь\Рабочий стол\БЖД\images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4071942"/>
            <a:ext cx="2466975" cy="18478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doboi.org-427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457200" y="0"/>
            <a:ext cx="8229600" cy="7143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Классификации социальных опасностей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 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Содержимое 1"/>
          <p:cNvSpPr txBox="1">
            <a:spLocks/>
          </p:cNvSpPr>
          <p:nvPr/>
        </p:nvSpPr>
        <p:spPr>
          <a:xfrm>
            <a:off x="214313" y="642938"/>
            <a:ext cx="8472487" cy="58578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85725" marR="0" lvl="0" indent="238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 качестве примера приведем</a:t>
            </a:r>
            <a:r>
              <a:rPr kumimoji="0" lang="ru-RU" sz="2400" b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классификацию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 которой социальные опасности группируются по следующим признакам: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• </a:t>
            </a: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 объектам воздействия </a:t>
            </a:r>
            <a:r>
              <a:rPr kumimoji="0" lang="ru-RU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–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человек, общество, государство, а также среда обитания социума;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• </a:t>
            </a: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 отношению к объектам воздействия </a:t>
            </a:r>
            <a:r>
              <a:rPr kumimoji="0" lang="ru-RU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–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внутренние и внешние;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•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 </a:t>
            </a: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 направлениям (сферам) </a:t>
            </a:r>
            <a:r>
              <a:rPr kumimoji="0" lang="ru-RU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человеческой деятельности –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экономические, социальные, политические, военные, культурологические, информационные, экологические и т. д.;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• </a:t>
            </a: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 масштабам </a:t>
            </a:r>
            <a:r>
              <a:rPr kumimoji="0" lang="ru-RU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–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глобальные, региональные, национальные, локальные, местные и т. д.;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• </a:t>
            </a: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 способам и формам проявления </a:t>
            </a:r>
            <a:r>
              <a:rPr kumimoji="0" lang="ru-RU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–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заявления, конкретные действия, совокупность обстоятельств, которые могут породить опасность в перспективе и требуют защитного реагирования и пр.;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• </a:t>
            </a: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 источникам и движущим силам (по происхождению) </a:t>
            </a:r>
            <a:r>
              <a:rPr kumimoji="0" lang="ru-RU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–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природные, обусловленные деятельностью людей (техногенные, социальные);</a:t>
            </a:r>
          </a:p>
          <a:p>
            <a:pPr marL="85725" marR="0" lvl="0" indent="238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doboi.org-427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457200" y="0"/>
            <a:ext cx="8229600" cy="7143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Классификации ЧС социального характера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Содержимое 1"/>
          <p:cNvSpPr txBox="1">
            <a:spLocks/>
          </p:cNvSpPr>
          <p:nvPr/>
        </p:nvSpPr>
        <p:spPr>
          <a:xfrm>
            <a:off x="142875" y="642938"/>
            <a:ext cx="8543925" cy="592933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•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 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 ожиданию воздействия на объект </a:t>
            </a: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–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внезапные, неожиданные; ожидаемые с малым временем задержки или с большим временем задержки;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• 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 умыслу </a:t>
            </a: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–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правомерные, вытекающие из реализации правовых норм; противоправные; внеправовые;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• 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 форме </a:t>
            </a: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–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прямые, косвенные, завуалированные, латентные, несформировавшиеся;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• 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 времени </a:t>
            </a: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–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мгновенные, длительные, дискретные;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• 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 последствиям –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необратимые, обратимые, мутагенные, доминантные, катализирующие;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• 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 значению </a:t>
            </a: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–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допустимые, недопустимые;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• 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 составу </a:t>
            </a: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–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разовые, бинарные, кумулятивные, диффузные;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• 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 актуализации </a:t>
            </a: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–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вероятные (весьма вероятные, маловероятные), потенциальные, реальные, осуществленные;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• 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 причинам появления </a:t>
            </a: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–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закономерные, случайные, стихийные, преднамеренные;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• 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 ущербу </a:t>
            </a: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–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материальный, моральный;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• 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 величине ущерба </a:t>
            </a: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– 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предельный, значительный, незначительный;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doboi.org-427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457200" y="0"/>
            <a:ext cx="8229600" cy="7143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Классификации социальных опасностей.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Содержимое 1"/>
          <p:cNvSpPr txBox="1">
            <a:spLocks/>
          </p:cNvSpPr>
          <p:nvPr/>
        </p:nvSpPr>
        <p:spPr>
          <a:xfrm>
            <a:off x="142875" y="571480"/>
            <a:ext cx="9001125" cy="53641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Социальные опасности в рассматриваемом контексте могут быть также классифицированы по определенным признакам.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ru-RU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57250" y="2428875"/>
            <a:ext cx="1357313" cy="64293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i="1" dirty="0"/>
              <a:t>По природе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572125" y="2357438"/>
            <a:ext cx="1357313" cy="64293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i="1" dirty="0"/>
              <a:t>По масштабам событий</a:t>
            </a:r>
            <a:endParaRPr lang="ru-RU" sz="12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357563" y="2357438"/>
            <a:ext cx="1500187" cy="64293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i="1" dirty="0"/>
              <a:t>По организации</a:t>
            </a:r>
            <a:endParaRPr lang="ru-RU" sz="1200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85786" y="3714752"/>
            <a:ext cx="571504" cy="178595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270" anchor="ctr"/>
          <a:lstStyle/>
          <a:p>
            <a:pPr algn="ctr">
              <a:defRPr/>
            </a:pPr>
            <a:r>
              <a:rPr lang="ru-RU" sz="1000" dirty="0"/>
              <a:t>с физическим насилием 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42844" y="3714752"/>
            <a:ext cx="571504" cy="178595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270" anchor="ctr"/>
          <a:lstStyle/>
          <a:p>
            <a:pPr algn="ctr">
              <a:defRPr/>
            </a:pPr>
            <a:r>
              <a:rPr lang="ru-RU" sz="1000" dirty="0"/>
              <a:t>с психическим воздействием на человека 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000760" y="3714752"/>
            <a:ext cx="571504" cy="178595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270" anchor="ctr"/>
          <a:lstStyle/>
          <a:p>
            <a:pPr algn="ctr">
              <a:defRPr/>
            </a:pPr>
            <a:r>
              <a:rPr lang="ru-RU" sz="1000" dirty="0"/>
              <a:t>региональные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214810" y="3714752"/>
            <a:ext cx="571504" cy="178595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270" anchor="ctr"/>
          <a:lstStyle/>
          <a:p>
            <a:pPr algn="ctr">
              <a:defRPr/>
            </a:pPr>
            <a:r>
              <a:rPr lang="ru-RU" sz="1000" dirty="0"/>
              <a:t>преднамеренные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071670" y="3714752"/>
            <a:ext cx="571504" cy="178595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270" anchor="ctr"/>
          <a:lstStyle/>
          <a:p>
            <a:pPr algn="ctr">
              <a:defRPr/>
            </a:pPr>
            <a:r>
              <a:rPr lang="ru-RU" sz="1000" dirty="0"/>
              <a:t>с массовыми заболеваниями 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714612" y="3714752"/>
            <a:ext cx="571504" cy="178595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270" anchor="ctr"/>
          <a:lstStyle/>
          <a:p>
            <a:pPr algn="ctr">
              <a:defRPr/>
            </a:pPr>
            <a:r>
              <a:rPr lang="ru-RU" sz="1000" dirty="0"/>
              <a:t>с суицидами.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571868" y="3714752"/>
            <a:ext cx="571504" cy="178595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270" anchor="ctr"/>
          <a:lstStyle/>
          <a:p>
            <a:pPr algn="ctr">
              <a:defRPr/>
            </a:pPr>
            <a:r>
              <a:rPr lang="ru-RU" sz="1000" dirty="0"/>
              <a:t>случайные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428728" y="3714752"/>
            <a:ext cx="571504" cy="178595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270" anchor="ctr"/>
          <a:lstStyle/>
          <a:p>
            <a:pPr algn="ctr">
              <a:defRPr/>
            </a:pPr>
            <a:r>
              <a:rPr lang="ru-RU" sz="1000" dirty="0"/>
              <a:t> с употреблением веществ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357818" y="3714752"/>
            <a:ext cx="571504" cy="178595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270" anchor="ctr"/>
          <a:lstStyle/>
          <a:p>
            <a:pPr algn="ctr">
              <a:defRPr/>
            </a:pPr>
            <a:r>
              <a:rPr lang="ru-RU" sz="1000" dirty="0"/>
              <a:t>локальные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643702" y="3714752"/>
            <a:ext cx="571504" cy="178595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270" anchor="ctr"/>
          <a:lstStyle/>
          <a:p>
            <a:pPr algn="ctr">
              <a:defRPr/>
            </a:pPr>
            <a:r>
              <a:rPr lang="ru-RU" sz="1000" dirty="0"/>
              <a:t>национальные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7286644" y="3714752"/>
            <a:ext cx="571504" cy="178595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270" anchor="ctr"/>
          <a:lstStyle/>
          <a:p>
            <a:pPr algn="ctr">
              <a:defRPr/>
            </a:pPr>
            <a:r>
              <a:rPr lang="ru-RU" sz="1000" dirty="0"/>
              <a:t>глобальные</a:t>
            </a:r>
          </a:p>
        </p:txBody>
      </p:sp>
      <p:cxnSp>
        <p:nvCxnSpPr>
          <p:cNvPr id="21" name="Прямая соединительная линия 20"/>
          <p:cNvCxnSpPr>
            <a:endCxn id="9" idx="0"/>
          </p:cNvCxnSpPr>
          <p:nvPr/>
        </p:nvCxnSpPr>
        <p:spPr>
          <a:xfrm rot="16200000" flipH="1">
            <a:off x="3929055" y="2178835"/>
            <a:ext cx="357199" cy="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>
            <a:endCxn id="7" idx="0"/>
          </p:cNvCxnSpPr>
          <p:nvPr/>
        </p:nvCxnSpPr>
        <p:spPr>
          <a:xfrm rot="5400000">
            <a:off x="2607462" y="928685"/>
            <a:ext cx="428636" cy="25717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>
            <a:endCxn id="8" idx="0"/>
          </p:cNvCxnSpPr>
          <p:nvPr/>
        </p:nvCxnSpPr>
        <p:spPr>
          <a:xfrm rot="16200000" flipH="1">
            <a:off x="5000618" y="1107273"/>
            <a:ext cx="357199" cy="21431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rot="16200000" flipH="1">
            <a:off x="6018602" y="89289"/>
            <a:ext cx="357199" cy="41790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>
            <a:stCxn id="7" idx="2"/>
            <a:endCxn id="11" idx="0"/>
          </p:cNvCxnSpPr>
          <p:nvPr/>
        </p:nvCxnSpPr>
        <p:spPr>
          <a:xfrm rot="5400000">
            <a:off x="660400" y="2840038"/>
            <a:ext cx="642937" cy="11064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stCxn id="7" idx="2"/>
            <a:endCxn id="10" idx="0"/>
          </p:cNvCxnSpPr>
          <p:nvPr/>
        </p:nvCxnSpPr>
        <p:spPr>
          <a:xfrm rot="5400000">
            <a:off x="981869" y="3161507"/>
            <a:ext cx="642937" cy="4635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>
            <a:stCxn id="7" idx="2"/>
            <a:endCxn id="17" idx="0"/>
          </p:cNvCxnSpPr>
          <p:nvPr/>
        </p:nvCxnSpPr>
        <p:spPr>
          <a:xfrm rot="16200000" flipH="1">
            <a:off x="1303338" y="3303588"/>
            <a:ext cx="642937" cy="1793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>
            <a:stCxn id="7" idx="2"/>
            <a:endCxn id="14" idx="0"/>
          </p:cNvCxnSpPr>
          <p:nvPr/>
        </p:nvCxnSpPr>
        <p:spPr>
          <a:xfrm rot="16200000" flipH="1">
            <a:off x="1624807" y="2982119"/>
            <a:ext cx="642937" cy="8223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>
            <a:stCxn id="7" idx="2"/>
            <a:endCxn id="15" idx="0"/>
          </p:cNvCxnSpPr>
          <p:nvPr/>
        </p:nvCxnSpPr>
        <p:spPr>
          <a:xfrm rot="16200000" flipH="1">
            <a:off x="1946275" y="2660651"/>
            <a:ext cx="642937" cy="14652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>
            <a:stCxn id="9" idx="2"/>
            <a:endCxn id="16" idx="0"/>
          </p:cNvCxnSpPr>
          <p:nvPr/>
        </p:nvCxnSpPr>
        <p:spPr>
          <a:xfrm rot="5400000">
            <a:off x="3625056" y="3232944"/>
            <a:ext cx="714375" cy="2492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>
            <a:stCxn id="9" idx="2"/>
            <a:endCxn id="13" idx="0"/>
          </p:cNvCxnSpPr>
          <p:nvPr/>
        </p:nvCxnSpPr>
        <p:spPr>
          <a:xfrm rot="16200000" flipH="1">
            <a:off x="3946525" y="3160713"/>
            <a:ext cx="714375" cy="3937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>
            <a:stCxn id="8" idx="2"/>
            <a:endCxn id="18" idx="0"/>
          </p:cNvCxnSpPr>
          <p:nvPr/>
        </p:nvCxnSpPr>
        <p:spPr>
          <a:xfrm rot="5400000">
            <a:off x="5590381" y="3053557"/>
            <a:ext cx="714375" cy="6080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>
            <a:stCxn id="8" idx="2"/>
            <a:endCxn id="12" idx="0"/>
          </p:cNvCxnSpPr>
          <p:nvPr/>
        </p:nvCxnSpPr>
        <p:spPr>
          <a:xfrm rot="16200000" flipH="1">
            <a:off x="5911850" y="3340100"/>
            <a:ext cx="714375" cy="349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>
            <a:stCxn id="8" idx="2"/>
            <a:endCxn id="19" idx="0"/>
          </p:cNvCxnSpPr>
          <p:nvPr/>
        </p:nvCxnSpPr>
        <p:spPr>
          <a:xfrm rot="16200000" flipH="1">
            <a:off x="6233319" y="3018631"/>
            <a:ext cx="714375" cy="6778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>
            <a:stCxn id="8" idx="2"/>
            <a:endCxn id="20" idx="0"/>
          </p:cNvCxnSpPr>
          <p:nvPr/>
        </p:nvCxnSpPr>
        <p:spPr>
          <a:xfrm rot="16200000" flipH="1">
            <a:off x="6554787" y="2697163"/>
            <a:ext cx="714375" cy="1320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Скругленный прямоугольник 35"/>
          <p:cNvSpPr/>
          <p:nvPr/>
        </p:nvSpPr>
        <p:spPr>
          <a:xfrm>
            <a:off x="3357554" y="1285874"/>
            <a:ext cx="1500196" cy="71436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1000" dirty="0"/>
          </a:p>
          <a:p>
            <a:pPr algn="ctr">
              <a:defRPr/>
            </a:pPr>
            <a:r>
              <a:rPr lang="ru-RU" sz="1000" dirty="0"/>
              <a:t>Социальные опасности.</a:t>
            </a:r>
          </a:p>
          <a:p>
            <a:pPr algn="ctr">
              <a:defRPr/>
            </a:pPr>
            <a:endParaRPr lang="ru-RU" sz="1000" dirty="0"/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7500958" y="2357438"/>
            <a:ext cx="1500167" cy="64293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i="1" dirty="0"/>
              <a:t>По </a:t>
            </a:r>
            <a:r>
              <a:rPr lang="ru-RU" sz="1200" i="1" dirty="0" smtClean="0"/>
              <a:t>половозрастному </a:t>
            </a:r>
            <a:r>
              <a:rPr lang="ru-RU" sz="1200" i="1" dirty="0"/>
              <a:t>признаку</a:t>
            </a:r>
            <a:endParaRPr lang="ru-RU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8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8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80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800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80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80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36" grpId="0" animBg="1"/>
      <p:bldP spid="3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doboi.org-427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428596" y="0"/>
            <a:ext cx="8115328" cy="7969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Борьба с ЧС социального характера.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Содержимое 1"/>
          <p:cNvSpPr txBox="1">
            <a:spLocks/>
          </p:cNvSpPr>
          <p:nvPr/>
        </p:nvSpPr>
        <p:spPr>
          <a:xfrm>
            <a:off x="214313" y="785813"/>
            <a:ext cx="8472487" cy="52212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180975" marR="0" lvl="0" indent="-714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На борьбу с ЧС социального характера направлена деятельность мирового сообщества, государств, правительств, специальных служб. Важное место в общей системе противодействия социальным ЧС принадлежит населению, каждому из нас. Своими умениями, </a:t>
            </a:r>
            <a:r>
              <a:rPr kumimoji="0" lang="ru-RU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знаниями,правильными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и своевременными действиями можно предотвратить многие ЧС социального характера, смягчить тяжесть их последствий.</a:t>
            </a:r>
          </a:p>
          <a:p>
            <a:pPr marL="180975" marR="0" lvl="0" indent="-714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180975" marR="0" lvl="0" indent="-714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Сам по себе этот процесс может остановиться только тогда, когда все будет уничтожено. Поэтому для его локализации необходимы совместные активные действия всех здоровых сил общества. Однако в условиях дестабилизации, вызванной ЧС социального характера, их не так уж и много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180975" marR="0" lvl="0" indent="-7143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doboi.org-427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Заголовок 2"/>
          <p:cNvSpPr txBox="1">
            <a:spLocks/>
          </p:cNvSpPr>
          <p:nvPr/>
        </p:nvSpPr>
        <p:spPr>
          <a:xfrm>
            <a:off x="571472" y="0"/>
            <a:ext cx="8086724" cy="8572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Литература: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Содержимое 1"/>
          <p:cNvSpPr txBox="1">
            <a:spLocks/>
          </p:cNvSpPr>
          <p:nvPr/>
        </p:nvSpPr>
        <p:spPr>
          <a:xfrm>
            <a:off x="214313" y="857250"/>
            <a:ext cx="8472487" cy="51498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5085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AutoNum type="arabicPeriod"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В. М. Губанов, Л. А. Михайлов, В. П. Соломин «Чрезвычайные ситуации социального характера и защита от них». </a:t>
            </a:r>
          </a:p>
          <a:p>
            <a:pPr marL="45085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AutoNum type="arabicPeriod"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Ю.Н.Сычев «БЖД. Безопасность жизнедеятельности в чрезвычайных ситуациях».</a:t>
            </a:r>
          </a:p>
          <a:p>
            <a:pPr marL="45085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AutoNum type="arabicPeriod"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Материалы с виртуальной энциклопедии «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Википедия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45085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AutoNum type="arabicPeriod"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Электронная российская энциклопедия. Кирилл и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Мефодий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, 2002. </a:t>
            </a:r>
          </a:p>
          <a:p>
            <a:pPr marL="45085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AutoNum type="arabicPeriod"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Безопасность жизнедеятельности.  </a:t>
            </a:r>
            <a:r>
              <a:rPr kumimoji="0" lang="ru-RU" sz="18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Гриценко</a:t>
            </a:r>
            <a:r>
              <a:rPr kumimoji="0" lang="ru-RU" sz="1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В.С. </a:t>
            </a:r>
          </a:p>
          <a:p>
            <a:pPr marL="45085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AutoNum type="arabicPeriod"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Безопасность жизнедеятельности. Учебник. Под ред. Э.А. 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Арустамова</a:t>
            </a:r>
            <a:r>
              <a:rPr kumimoji="0" lang="ru-RU" sz="1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</a:t>
            </a: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45085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AutoNum type="arabicPeriod"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085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3" pitchFamily="18" charset="2"/>
              <a:buAutoNum type="arabicPeriod"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983</Words>
  <Application>Microsoft Office PowerPoint</Application>
  <PresentationFormat>Экран (4:3)</PresentationFormat>
  <Paragraphs>206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9" baseType="lpstr">
      <vt:lpstr>Arial</vt:lpstr>
      <vt:lpstr>Calibri</vt:lpstr>
      <vt:lpstr>Futuris</vt:lpstr>
      <vt:lpstr>Times New Roman</vt:lpstr>
      <vt:lpstr>Wingdings 3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777</dc:creator>
  <cp:lastModifiedBy>User</cp:lastModifiedBy>
  <cp:revision>29</cp:revision>
  <dcterms:created xsi:type="dcterms:W3CDTF">2016-04-02T13:33:47Z</dcterms:created>
  <dcterms:modified xsi:type="dcterms:W3CDTF">2020-04-10T18:00:20Z</dcterms:modified>
</cp:coreProperties>
</file>