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0" r:id="rId3"/>
    <p:sldId id="257" r:id="rId4"/>
    <p:sldId id="258" r:id="rId5"/>
    <p:sldId id="268" r:id="rId6"/>
    <p:sldId id="269" r:id="rId7"/>
    <p:sldId id="259" r:id="rId8"/>
    <p:sldId id="261" r:id="rId9"/>
    <p:sldId id="270" r:id="rId10"/>
    <p:sldId id="262" r:id="rId11"/>
    <p:sldId id="264" r:id="rId12"/>
    <p:sldId id="265" r:id="rId13"/>
    <p:sldId id="271" r:id="rId14"/>
    <p:sldId id="266" r:id="rId15"/>
    <p:sldId id="272" r:id="rId16"/>
    <p:sldId id="273" r:id="rId17"/>
    <p:sldId id="26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412777"/>
            <a:ext cx="8229600" cy="1368152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Правила безопасного  поведения при захвате в качестве заложника, обнаружении взрывного устройства, химической и радиационной атаках.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24128" y="4365104"/>
            <a:ext cx="3275856" cy="15696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Исполнитель:</a:t>
            </a:r>
          </a:p>
          <a:p>
            <a:pPr algn="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Лавор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Мария Эдуардовна, группа ЕН-ФББ-412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1560" y="764704"/>
            <a:ext cx="7772400" cy="561662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b="1" i="1" dirty="0" smtClean="0"/>
              <a:t>	</a:t>
            </a:r>
            <a:r>
              <a:rPr lang="ru-RU" sz="2800" b="1" i="1" dirty="0" smtClean="0"/>
              <a:t>	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88640"/>
            <a:ext cx="813690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Правила поведения при захвате в заложники</a:t>
            </a:r>
          </a:p>
          <a:p>
            <a:r>
              <a:rPr lang="ru-RU" dirty="0" smtClean="0"/>
              <a:t>Любой человек по стечению обстоятельств может оказаться в качестве заложника у преступников. При этом они могут добиваться достижения политических целей, получения выкупа и т.п.</a:t>
            </a:r>
          </a:p>
          <a:p>
            <a:r>
              <a:rPr lang="ru-RU" dirty="0" smtClean="0"/>
              <a:t>Во всех случаях, Ваша жизнь становиться предметом торга для террористов.</a:t>
            </a:r>
          </a:p>
          <a:p>
            <a:r>
              <a:rPr lang="ru-RU" dirty="0" smtClean="0"/>
              <a:t>Захват может произойти в транспорте, в организации, на улице, в квартире.</a:t>
            </a:r>
          </a:p>
          <a:p>
            <a:r>
              <a:rPr lang="ru-RU" dirty="0" smtClean="0"/>
              <a:t>Если Вы оказались в заложниках, рекомендуем придерживаться следующих правил поведения:</a:t>
            </a:r>
          </a:p>
          <a:p>
            <a:r>
              <a:rPr lang="ru-RU" dirty="0" smtClean="0"/>
              <a:t>• основное правило – не допускайте действия, которые могут спровоцировать нападающих к применению оружия и привести к человеческим жертвам;</a:t>
            </a:r>
          </a:p>
          <a:p>
            <a:r>
              <a:rPr lang="ru-RU" dirty="0" smtClean="0"/>
              <a:t>• переносите лишения, оскорбления и унижения. Не смотрите в глаза преступникам, не ведите себя вызывающе;</a:t>
            </a:r>
          </a:p>
          <a:p>
            <a:r>
              <a:rPr lang="ru-RU" dirty="0" smtClean="0"/>
              <a:t>• при необходимости выполняйте требования преступников, не противоречьте им, не рискуйте жизнью окружающих и своей собственной. Старайтесь не допускать истерик и паники;</a:t>
            </a:r>
          </a:p>
          <a:p>
            <a:r>
              <a:rPr lang="ru-RU" dirty="0" smtClean="0"/>
              <a:t>• на совершение любых действий (сесть, встать, попить, сходить в туалет) спрашивайте разрешение;</a:t>
            </a:r>
          </a:p>
          <a:p>
            <a:r>
              <a:rPr lang="ru-RU" dirty="0" smtClean="0"/>
              <a:t>• если Вы ранены, постарайтесь не двигаться, этим Вы сократите потерю крови.</a:t>
            </a:r>
          </a:p>
          <a:p>
            <a:r>
              <a:rPr lang="ru-RU" b="1" dirty="0" smtClean="0"/>
              <a:t>Помните – Ваша цель остаться в живых.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Рецензия на сериал «Заложники: Сезон 1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38335" cy="71734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332656"/>
            <a:ext cx="5688632" cy="11430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Важно!!!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Будьте внимательны, постарайтесь запомнить приметы преступников, отличительные черты их лиц, одежду, имена, клички, возможные шрамы и татуировки, особенности речи и манеры поведения, тематику разговоров и т.д.</a:t>
            </a:r>
          </a:p>
          <a:p>
            <a:pPr>
              <a:buNone/>
            </a:pPr>
            <a:r>
              <a:rPr lang="ru-RU" dirty="0" smtClean="0"/>
              <a:t>Помните, что получив сообщение о Вашем захвате, спецслужбы уже начали действовать и предпримут все необходимые действия по Вашему освобождению.</a:t>
            </a:r>
          </a:p>
          <a:p>
            <a:r>
              <a:rPr lang="ru-RU" dirty="0" smtClean="0"/>
              <a:t>Во время проведения спецслужбами операции по Вашему освобождению неукоснительно соблюдайте следующие требования:</a:t>
            </a:r>
          </a:p>
          <a:p>
            <a:r>
              <a:rPr lang="ru-RU" dirty="0" smtClean="0"/>
              <a:t>лежите по полу лицом вниз, голову закройте руками и не двигайтесь;</a:t>
            </a:r>
          </a:p>
          <a:p>
            <a:r>
              <a:rPr lang="ru-RU" dirty="0" smtClean="0"/>
              <a:t>ни в коем случае не бегите навстречу сотрудникам спецслужб или от них, так как они могут принять Вас за преступника;</a:t>
            </a:r>
          </a:p>
          <a:p>
            <a:r>
              <a:rPr lang="ru-RU" dirty="0" smtClean="0"/>
              <a:t>если есть возможность, держитесь подальше от проемов дверей и окон.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260648"/>
            <a:ext cx="8892480" cy="6336704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sz="5600" b="1" dirty="0" smtClean="0"/>
              <a:t>Меры безопасности при угрозе проведения террористических актов</a:t>
            </a:r>
            <a:endParaRPr lang="ru-RU" sz="5600" dirty="0" smtClean="0"/>
          </a:p>
          <a:p>
            <a:pPr>
              <a:buNone/>
            </a:pPr>
            <a:r>
              <a:rPr lang="ru-RU" sz="5600" dirty="0" smtClean="0"/>
              <a:t> </a:t>
            </a:r>
          </a:p>
          <a:p>
            <a:pPr>
              <a:buNone/>
            </a:pPr>
            <a:r>
              <a:rPr lang="ru-RU" sz="5600" dirty="0" smtClean="0"/>
              <a:t>Будьте предельно внимательны к окружающим Вас подозрительным предметам. Не прикасайтесь к ним. О данных предметах сообщите компетентным органам.</a:t>
            </a:r>
          </a:p>
          <a:p>
            <a:pPr>
              <a:buNone/>
            </a:pPr>
            <a:r>
              <a:rPr lang="ru-RU" sz="5600" dirty="0" smtClean="0">
                <a:cs typeface="Times New Roman" pitchFamily="18" charset="0"/>
              </a:rPr>
              <a:t>Если Вы обнаружили забытую или бесхозную вещь в общественном транспорте, опросите окружающих людей. Постарайтесь установить, чья она или кто ее оставил. Если хозяин не установлен, немедленно сообщите о находке водителю (машинисту).</a:t>
            </a:r>
          </a:p>
          <a:p>
            <a:pPr>
              <a:buNone/>
            </a:pPr>
            <a:r>
              <a:rPr lang="ru-RU" sz="5600" dirty="0" smtClean="0">
                <a:cs typeface="Times New Roman" pitchFamily="18" charset="0"/>
              </a:rPr>
              <a:t>Если Вы обнаружили подозрительный предмет в подъезде своего дома – опросите соседей, возможно от принадлежит им. Если владелец не установлен- немедленно сообщите о находке в Ваше отделение полиции.</a:t>
            </a:r>
          </a:p>
          <a:p>
            <a:pPr>
              <a:buNone/>
            </a:pPr>
            <a:r>
              <a:rPr lang="ru-RU" sz="5600" dirty="0" smtClean="0">
                <a:cs typeface="Times New Roman" pitchFamily="18" charset="0"/>
              </a:rPr>
              <a:t>Если Вы обнаружили подозрительный предмет в учреждении, немедленно сообщите о находке администрации.</a:t>
            </a:r>
          </a:p>
          <a:p>
            <a:pPr>
              <a:buNone/>
            </a:pPr>
            <a:r>
              <a:rPr lang="ru-RU" sz="5600" dirty="0" smtClean="0">
                <a:cs typeface="Times New Roman" pitchFamily="18" charset="0"/>
              </a:rPr>
              <a:t>Во всех перечисленных случаях:</a:t>
            </a:r>
          </a:p>
          <a:p>
            <a:pPr>
              <a:buNone/>
            </a:pPr>
            <a:r>
              <a:rPr lang="ru-RU" sz="5600" dirty="0" smtClean="0">
                <a:cs typeface="Times New Roman" pitchFamily="18" charset="0"/>
              </a:rPr>
              <a:t>• не трогайте, не вскрывайте и не передвигайте находку;</a:t>
            </a:r>
          </a:p>
          <a:p>
            <a:pPr>
              <a:buNone/>
            </a:pPr>
            <a:r>
              <a:rPr lang="ru-RU" sz="5600" dirty="0" smtClean="0">
                <a:cs typeface="Times New Roman" pitchFamily="18" charset="0"/>
              </a:rPr>
              <a:t>• зафиксируйте время обнаружения находки;</a:t>
            </a:r>
          </a:p>
          <a:p>
            <a:pPr>
              <a:buNone/>
            </a:pPr>
            <a:r>
              <a:rPr lang="ru-RU" sz="5600" dirty="0" smtClean="0">
                <a:cs typeface="Times New Roman" pitchFamily="18" charset="0"/>
              </a:rPr>
              <a:t>• сделайте так, чтобы люди отошли как можно дальше от опасной находки;</a:t>
            </a:r>
          </a:p>
          <a:p>
            <a:pPr>
              <a:buNone/>
            </a:pPr>
            <a:r>
              <a:rPr lang="ru-RU" sz="5600" dirty="0" smtClean="0">
                <a:cs typeface="Times New Roman" pitchFamily="18" charset="0"/>
              </a:rPr>
              <a:t>• обязательно дождитесь прибытия оперативно-следственной группы.</a:t>
            </a:r>
          </a:p>
          <a:p>
            <a:pPr>
              <a:buNone/>
            </a:pPr>
            <a:r>
              <a:rPr lang="ru-RU" sz="5600" dirty="0" smtClean="0">
                <a:cs typeface="Times New Roman" pitchFamily="18" charset="0"/>
              </a:rPr>
              <a:t>Помните, внешний вид предмета может скрывать его настоящее назначение. В качестве камуфляжа для взрывных устройств используются обычные бытовые предметы: сумки, пакеты, свертки, коробки, игрушки и т.п.</a:t>
            </a:r>
          </a:p>
          <a:p>
            <a:pPr>
              <a:buNone/>
            </a:pPr>
            <a:r>
              <a:rPr lang="ru-RU" sz="5600" dirty="0" smtClean="0">
                <a:cs typeface="Times New Roman" pitchFamily="18" charset="0"/>
              </a:rPr>
              <a:t>Объясните детям, что предмет, найденный на улице или в подъезде может быть опасен.</a:t>
            </a:r>
          </a:p>
          <a:p>
            <a:pPr>
              <a:buNone/>
            </a:pPr>
            <a:r>
              <a:rPr lang="ru-RU" sz="5600" dirty="0" smtClean="0">
                <a:cs typeface="Times New Roman" pitchFamily="18" charset="0"/>
              </a:rPr>
              <a:t>При получении информации об угрозе террористического акта обезопасьте жилище:</a:t>
            </a:r>
          </a:p>
          <a:p>
            <a:pPr>
              <a:buNone/>
            </a:pPr>
            <a:r>
              <a:rPr lang="ru-RU" sz="5600" dirty="0" smtClean="0">
                <a:cs typeface="Times New Roman" pitchFamily="18" charset="0"/>
              </a:rPr>
              <a:t>• уберите пожароопасные предметы – старые запасы красок, лаков, бензина и т.п.;</a:t>
            </a:r>
          </a:p>
          <a:p>
            <a:pPr>
              <a:buNone/>
            </a:pPr>
            <a:r>
              <a:rPr lang="ru-RU" sz="5600" dirty="0" smtClean="0">
                <a:cs typeface="Times New Roman" pitchFamily="18" charset="0"/>
              </a:rPr>
              <a:t>• уберите с окон горшки с цветами (поставьте их на пол);</a:t>
            </a:r>
          </a:p>
          <a:p>
            <a:pPr>
              <a:buNone/>
            </a:pPr>
            <a:r>
              <a:rPr lang="ru-RU" sz="5600" dirty="0" smtClean="0">
                <a:cs typeface="Times New Roman" pitchFamily="18" charset="0"/>
              </a:rPr>
              <a:t>• выключите газ, потушите огонь в печках, каминах;</a:t>
            </a:r>
          </a:p>
          <a:p>
            <a:pPr>
              <a:buNone/>
            </a:pPr>
            <a:r>
              <a:rPr lang="ru-RU" sz="5600" dirty="0" smtClean="0">
                <a:cs typeface="Times New Roman" pitchFamily="18" charset="0"/>
              </a:rPr>
              <a:t>• подготовьте аварийные источники освещения (фонари и т.п.);</a:t>
            </a:r>
          </a:p>
          <a:p>
            <a:pPr>
              <a:buNone/>
            </a:pPr>
            <a:r>
              <a:rPr lang="ru-RU" sz="5600" dirty="0" smtClean="0">
                <a:cs typeface="Times New Roman" pitchFamily="18" charset="0"/>
              </a:rPr>
              <a:t>• создайте запас медикаментов и 2-3 суточный запас питьевой воды и питания;</a:t>
            </a:r>
          </a:p>
          <a:p>
            <a:pPr>
              <a:buNone/>
            </a:pPr>
            <a:r>
              <a:rPr lang="ru-RU" sz="5600" dirty="0" smtClean="0">
                <a:cs typeface="Times New Roman" pitchFamily="18" charset="0"/>
              </a:rPr>
              <a:t>• задерните шторы на окнах - это защита Вас от повреждения осколками стекла.</a:t>
            </a:r>
          </a:p>
          <a:p>
            <a:pPr>
              <a:buNone/>
            </a:pPr>
            <a:r>
              <a:rPr lang="ru-RU" sz="5600" dirty="0" smtClean="0"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sz="2800" dirty="0" smtClean="0">
                <a:cs typeface="Times New Roman" pitchFamily="18" charset="0"/>
              </a:rPr>
              <a:t>Получив сообщение от представителей властей или правоохранительных органов о начале эвакуации, соблюдайте спокойствие и четко выполняйте их команды.</a:t>
            </a:r>
          </a:p>
          <a:p>
            <a:pPr>
              <a:buNone/>
            </a:pPr>
            <a:r>
              <a:rPr lang="ru-RU" sz="2800" dirty="0" smtClean="0">
                <a:cs typeface="Times New Roman" pitchFamily="18" charset="0"/>
              </a:rPr>
              <a:t>Если Вы находитесь в квартире, выполните следующие действия:</a:t>
            </a:r>
          </a:p>
          <a:p>
            <a:pPr>
              <a:buNone/>
            </a:pPr>
            <a:r>
              <a:rPr lang="ru-RU" sz="2800" dirty="0" smtClean="0">
                <a:cs typeface="Times New Roman" pitchFamily="18" charset="0"/>
              </a:rPr>
              <a:t>• возьмите личные документы, деньги и ценности;</a:t>
            </a:r>
          </a:p>
          <a:p>
            <a:pPr>
              <a:buNone/>
            </a:pPr>
            <a:r>
              <a:rPr lang="ru-RU" sz="2800" dirty="0" smtClean="0">
                <a:cs typeface="Times New Roman" pitchFamily="18" charset="0"/>
              </a:rPr>
              <a:t>• отключите электричество, воду, газ;</a:t>
            </a:r>
          </a:p>
          <a:p>
            <a:pPr>
              <a:buNone/>
            </a:pPr>
            <a:r>
              <a:rPr lang="ru-RU" sz="2800" dirty="0" smtClean="0">
                <a:cs typeface="Times New Roman" pitchFamily="18" charset="0"/>
              </a:rPr>
              <a:t>• окажите помощь в эвакуации пожилых и тяжело больных людей;</a:t>
            </a:r>
          </a:p>
          <a:p>
            <a:pPr>
              <a:buNone/>
            </a:pPr>
            <a:r>
              <a:rPr lang="ru-RU" sz="2800" dirty="0" smtClean="0">
                <a:cs typeface="Times New Roman" pitchFamily="18" charset="0"/>
              </a:rPr>
              <a:t>• обязательно закройте входную дверь на замок – это защитит квартиру от возможного проникновения мародеров.</a:t>
            </a:r>
          </a:p>
          <a:p>
            <a:pPr>
              <a:buNone/>
            </a:pPr>
            <a:r>
              <a:rPr lang="ru-RU" sz="2800" dirty="0" smtClean="0">
                <a:cs typeface="Times New Roman" pitchFamily="18" charset="0"/>
              </a:rPr>
              <a:t>Не допускайте паники, истерик и спешки. Помещение покидайте организованно.</a:t>
            </a:r>
          </a:p>
          <a:p>
            <a:pPr>
              <a:buNone/>
            </a:pPr>
            <a:r>
              <a:rPr lang="ru-RU" sz="2800" dirty="0" smtClean="0">
                <a:cs typeface="Times New Roman" pitchFamily="18" charset="0"/>
              </a:rPr>
              <a:t>Возвращайтесь в покинутое помещение только после разрешения ответственных лиц. Помните, что от согласованности и четкости Ваших действий будет зависеть жизнь и здоровье многих людей.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55576" y="522784"/>
            <a:ext cx="7772400" cy="6335216"/>
          </a:xfrm>
        </p:spPr>
        <p:txBody>
          <a:bodyPr>
            <a:normAutofit/>
          </a:bodyPr>
          <a:lstStyle/>
          <a:p>
            <a:pPr fontAlgn="base">
              <a:buNone/>
            </a:pPr>
            <a:r>
              <a:rPr lang="ru-RU" b="1" dirty="0" smtClean="0"/>
              <a:t>        Порядок действий при обнаружении подозрительного предмета, который может оказаться взрывным устройством.</a:t>
            </a:r>
          </a:p>
          <a:p>
            <a:pPr fontAlgn="base">
              <a:buNone/>
            </a:pPr>
            <a:r>
              <a:rPr lang="ru-RU" dirty="0" smtClean="0"/>
              <a:t>    — Категорически запрещается трогать, вскрывать, передвигать или предпринимать какие-либо иные действия с обнаруженным предметом.</a:t>
            </a:r>
            <a:br>
              <a:rPr lang="ru-RU" dirty="0" smtClean="0"/>
            </a:br>
            <a:r>
              <a:rPr lang="ru-RU" dirty="0" smtClean="0"/>
              <a:t>— Не рекомендуется использовать мобильные телефоны и другие средства радиосвязи вблизи такого предмета.</a:t>
            </a:r>
            <a:br>
              <a:rPr lang="ru-RU" dirty="0" smtClean="0"/>
            </a:br>
            <a:r>
              <a:rPr lang="ru-RU" dirty="0" smtClean="0"/>
              <a:t>— Необходимо немедленно сообщить об обнаружении подозрительного предмета в полицию или иные компетентные органы.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332656"/>
            <a:ext cx="7402016" cy="3853408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    В общественном транспорте: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Если вы обнаружили забытую или бесхозную вещь в общественном транспорте:</a:t>
            </a:r>
            <a:br>
              <a:rPr lang="ru-RU" dirty="0" smtClean="0"/>
            </a:br>
            <a:r>
              <a:rPr lang="ru-RU" dirty="0" smtClean="0"/>
              <a:t>1. Опросите людей, находящихся рядом. Постарайтесь установить, чья она и кто ее мог оставить.</a:t>
            </a:r>
            <a:br>
              <a:rPr lang="ru-RU" dirty="0" smtClean="0"/>
            </a:br>
            <a:r>
              <a:rPr lang="ru-RU" dirty="0" smtClean="0"/>
              <a:t>2. Если её хозяин не установлен, немедленно сообщите о находке водителю.</a:t>
            </a:r>
            <a:endParaRPr lang="ru-RU" dirty="0"/>
          </a:p>
        </p:txBody>
      </p:sp>
      <p:pic>
        <p:nvPicPr>
          <p:cNvPr id="3074" name="Picture 2" descr="Первый захват заложников в Казахстане в феврале 1992-го: как это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3789040"/>
            <a:ext cx="4504556" cy="2619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1560" y="332656"/>
            <a:ext cx="3888432" cy="6525344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ru-RU" b="1" dirty="0" smtClean="0"/>
              <a:t>Взрывоопасные предметы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Об опасности взрыва можно судить по следующим признакам:</a:t>
            </a:r>
          </a:p>
          <a:p>
            <a:pPr>
              <a:buNone/>
            </a:pPr>
            <a:r>
              <a:rPr lang="ru-RU" dirty="0" smtClean="0"/>
              <a:t>• наличие неизвестного свертка или какой-либо детали в машине, на лестнице, в квартире и т.д.;</a:t>
            </a:r>
          </a:p>
          <a:p>
            <a:pPr>
              <a:buNone/>
            </a:pPr>
            <a:r>
              <a:rPr lang="ru-RU" dirty="0" smtClean="0"/>
              <a:t>• натянутая проволока, шнур;</a:t>
            </a:r>
          </a:p>
          <a:p>
            <a:pPr>
              <a:buNone/>
            </a:pPr>
            <a:r>
              <a:rPr lang="ru-RU" dirty="0" smtClean="0"/>
              <a:t>• провода или изоляционная лента, свисающая из-под машины;</a:t>
            </a:r>
          </a:p>
          <a:p>
            <a:pPr>
              <a:buNone/>
            </a:pPr>
            <a:r>
              <a:rPr lang="ru-RU" dirty="0" smtClean="0"/>
              <a:t>• чужая сумка, портфель, коробка, какой-либо предмет, обнаруженный в машине, у дверей квартиры, в метро, в поезде.</a:t>
            </a:r>
          </a:p>
          <a:p>
            <a:pPr>
              <a:buNone/>
            </a:pPr>
            <a:r>
              <a:rPr lang="ru-RU" dirty="0" smtClean="0"/>
              <a:t>Заметив взрывоопасный предмет (самодельное взрывное устройство, гранату, снаряд, бомбу и т.п.), не подходите близко к нему, немедленно сообщите о находке в милицию, не позволяйте случайным людям прикасаться к опасному предмету и обезвреживать его.</a:t>
            </a:r>
          </a:p>
          <a:p>
            <a:pPr>
              <a:buNone/>
            </a:pPr>
            <a:r>
              <a:rPr lang="ru-RU" dirty="0" smtClean="0"/>
              <a:t>Совершая поездки в общественном транспорте (особенно в поезде), обращайте внимание на оставленные сумки, портфели, свертки и другие бесхозные предметы, в которых могут находиться самодельные взрывные устройства. Немедленно сообщите об этом водителю, машинисту поезда, любому работнику полиции. Не открывайте их, не трогайте руками, предупредите стоящих рядом людей о возможной опасности.</a:t>
            </a:r>
          </a:p>
          <a:p>
            <a:endParaRPr lang="ru-RU" dirty="0"/>
          </a:p>
        </p:txBody>
      </p:sp>
      <p:pic>
        <p:nvPicPr>
          <p:cNvPr id="1026" name="Picture 2" descr="Табл. Взрывоопасные предметы | Таблицы | Учебно-лабораторное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908720"/>
            <a:ext cx="4010025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80728" y="1674912"/>
            <a:ext cx="8363272" cy="51830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    В подъезде жилого дома: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Если вы обнаружили неизвестный предмет в подъезде своего дома:</a:t>
            </a:r>
            <a:br>
              <a:rPr lang="ru-RU" dirty="0" smtClean="0"/>
            </a:br>
            <a:r>
              <a:rPr lang="ru-RU" dirty="0" smtClean="0"/>
              <a:t>1. Спросите у соседей. Возможно, он принадлежит им.</a:t>
            </a:r>
            <a:br>
              <a:rPr lang="ru-RU" dirty="0" smtClean="0"/>
            </a:br>
            <a:r>
              <a:rPr lang="ru-RU" dirty="0" smtClean="0"/>
              <a:t>2. Если владелец предмета не установлен – немедленно сообщите о находке в компетентные органы.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476672"/>
            <a:ext cx="8219256" cy="6381328"/>
          </a:xfrm>
        </p:spPr>
        <p:txBody>
          <a:bodyPr>
            <a:normAutofit fontScale="70000" lnSpcReduction="20000"/>
          </a:bodyPr>
          <a:lstStyle/>
          <a:p>
            <a:pPr fontAlgn="base"/>
            <a:r>
              <a:rPr lang="ru-RU" b="1" dirty="0" smtClean="0"/>
              <a:t>В учреждении: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Если вы обнаружили неизвестный предмет в учреждении, организации:</a:t>
            </a:r>
            <a:br>
              <a:rPr lang="ru-RU" dirty="0" smtClean="0"/>
            </a:br>
            <a:r>
              <a:rPr lang="ru-RU" dirty="0" smtClean="0"/>
              <a:t>1. Немедленно сообщите о находке администрации или охране учреждения.</a:t>
            </a:r>
            <a:br>
              <a:rPr lang="ru-RU" dirty="0" smtClean="0"/>
            </a:br>
            <a:r>
              <a:rPr lang="ru-RU" dirty="0" smtClean="0"/>
              <a:t>2. Зафиксируйте время и место обнаружения неизвестного предмета.</a:t>
            </a:r>
            <a:br>
              <a:rPr lang="ru-RU" dirty="0" smtClean="0"/>
            </a:br>
            <a:r>
              <a:rPr lang="ru-RU" dirty="0" smtClean="0"/>
              <a:t>3. Предпримите меры к тому, чтобы люди отошли как можно дальше от подозрительного предмета и опасной зоны.</a:t>
            </a:r>
            <a:br>
              <a:rPr lang="ru-RU" dirty="0" smtClean="0"/>
            </a:br>
            <a:r>
              <a:rPr lang="ru-RU" dirty="0" smtClean="0"/>
              <a:t>4. Дождитесь прибытия представителей компетентных органов, укажите место расположения подозрительного предмета, время и обстоятельства его обнаружения.</a:t>
            </a:r>
            <a:br>
              <a:rPr lang="ru-RU" dirty="0" smtClean="0"/>
            </a:br>
            <a:r>
              <a:rPr lang="ru-RU" dirty="0" smtClean="0"/>
              <a:t>5. Не паникуйте. О возможной угрозе взрыва сообщите только тем, кому необходимо знать о случившемся.</a:t>
            </a:r>
            <a:br>
              <a:rPr lang="ru-RU" dirty="0" smtClean="0"/>
            </a:br>
            <a:r>
              <a:rPr lang="ru-RU" dirty="0" smtClean="0"/>
              <a:t>Также необходимо помнить, что внешний вид предмета может скрывать его настоящее назначение. На наличие взрывного устройства, других опасных предметов могут указывать следующие признаки:</a:t>
            </a:r>
          </a:p>
          <a:p>
            <a:pPr fontAlgn="base"/>
            <a:r>
              <a:rPr lang="ru-RU" b="1" dirty="0" smtClean="0"/>
              <a:t>Признаки взрывного устройства: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— Присутствие проводов, небольших антенн, </a:t>
            </a:r>
            <a:r>
              <a:rPr lang="ru-RU" dirty="0" err="1" smtClean="0"/>
              <a:t>изоленты</a:t>
            </a:r>
            <a:r>
              <a:rPr lang="ru-RU" dirty="0" smtClean="0"/>
              <a:t>, шпагата, веревки, скотча в пакете, либо торчащие из пакета.</a:t>
            </a:r>
            <a:br>
              <a:rPr lang="ru-RU" dirty="0" smtClean="0"/>
            </a:br>
            <a:r>
              <a:rPr lang="ru-RU" dirty="0" smtClean="0"/>
              <a:t>— Шум из обнаруженных подозрительных предметов (пакетов, сумок и др.). Это может быть тиканье часов, щелчки и т.п.</a:t>
            </a:r>
            <a:br>
              <a:rPr lang="ru-RU" dirty="0" smtClean="0"/>
            </a:br>
            <a:r>
              <a:rPr lang="ru-RU" dirty="0" smtClean="0"/>
              <a:t>— Наличие на найденном подозрительном предмете элементов питания (батареек).</a:t>
            </a:r>
            <a:br>
              <a:rPr lang="ru-RU" dirty="0" smtClean="0"/>
            </a:br>
            <a:r>
              <a:rPr lang="ru-RU" dirty="0" smtClean="0"/>
              <a:t>— Растяжки из проволоки, веревок, шпагата, лески;</a:t>
            </a:r>
            <a:br>
              <a:rPr lang="ru-RU" dirty="0" smtClean="0"/>
            </a:br>
            <a:r>
              <a:rPr lang="ru-RU" dirty="0" smtClean="0"/>
              <a:t>— Необычное размещение предмета;</a:t>
            </a:r>
            <a:br>
              <a:rPr lang="ru-RU" dirty="0" smtClean="0"/>
            </a:br>
            <a:r>
              <a:rPr lang="ru-RU" dirty="0" smtClean="0"/>
              <a:t>— Наличие предмета, несвойственного для данной местности;</a:t>
            </a:r>
            <a:br>
              <a:rPr lang="ru-RU" dirty="0" smtClean="0"/>
            </a:br>
            <a:r>
              <a:rPr lang="ru-RU" dirty="0" smtClean="0"/>
              <a:t>— Специфический запах, несвойственный для данной местности.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          Порядок действий при химической атаке, увеличивающий вероятность выживания людей, находящихся в зоне поражения разработан в прошлом веке. Но общий алгоритм действует и сейчас. При объявлении тревоги требуется соблюдать правила поведения при химической и радиационной атаках.</a:t>
            </a:r>
          </a:p>
          <a:p>
            <a:pPr>
              <a:buNone/>
            </a:pPr>
            <a:r>
              <a:rPr lang="ru-RU" dirty="0" smtClean="0"/>
              <a:t>          Среди них: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Не допускать паники.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Применение защитных средств.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Перемещение на безопасные участки местности.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Изоляция помещения от воздействия газа.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Тщательная подготовка к эвакуации.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Часто при применении химического оружия средства оповещения не работают. Тогда можно самостоятельно определить факт поражения местности.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0"/>
            <a:ext cx="8496944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/>
              <a:t>Если </a:t>
            </a:r>
            <a:r>
              <a:rPr lang="ru-RU" sz="1600" b="1" dirty="0" smtClean="0"/>
              <a:t>взрыв рядом</a:t>
            </a:r>
            <a:endParaRPr lang="ru-RU" sz="1600" dirty="0" smtClean="0"/>
          </a:p>
          <a:p>
            <a:pPr algn="ctr"/>
            <a:r>
              <a:rPr lang="ru-RU" sz="1600" b="1" dirty="0" smtClean="0"/>
              <a:t>Действия население, если взрыв произошел рядом с Вашим домом.</a:t>
            </a:r>
            <a:endParaRPr lang="ru-RU" sz="1600" dirty="0" smtClean="0"/>
          </a:p>
          <a:p>
            <a:r>
              <a:rPr lang="ru-RU" sz="1600" dirty="0" smtClean="0"/>
              <a:t> </a:t>
            </a:r>
          </a:p>
          <a:p>
            <a:r>
              <a:rPr lang="ru-RU" sz="1600" dirty="0" smtClean="0"/>
              <a:t>а) Успокойтесь и успокойте Ваших близких. Позвоните в милицию и уточните обстановку.</a:t>
            </a:r>
          </a:p>
          <a:p>
            <a:r>
              <a:rPr lang="ru-RU" sz="1600" dirty="0" smtClean="0"/>
              <a:t>б) В случае необходимой эвакуации возьмите документы и предметы первой необходимости.</a:t>
            </a:r>
          </a:p>
          <a:p>
            <a:r>
              <a:rPr lang="ru-RU" sz="1600" dirty="0" smtClean="0"/>
              <a:t>в) Продвигайтесь осторожно, не трогайте поврежденные конструкции и оголившиеся провода.</a:t>
            </a:r>
          </a:p>
          <a:p>
            <a:r>
              <a:rPr lang="ru-RU" sz="1600" dirty="0" smtClean="0"/>
              <a:t>г) В разрушенном или поврежденном помещении из-за опасности взрыва скопившихся газов не пользуйтесь открытым пламенем (спичками, свечами, факелами и т.п.).</a:t>
            </a:r>
          </a:p>
          <a:p>
            <a:r>
              <a:rPr lang="ru-RU" sz="1600" dirty="0" err="1" smtClean="0"/>
              <a:t>д</a:t>
            </a:r>
            <a:r>
              <a:rPr lang="ru-RU" sz="1600" dirty="0" smtClean="0"/>
              <a:t>) Увидев человека в горящей одежде, набросьте на него пальто, плащ или какое-нибудь покрывало. На место ожогов наложите повязки и отправьте пострадавшего в ближайший медицинский пункт.</a:t>
            </a:r>
          </a:p>
          <a:p>
            <a:r>
              <a:rPr lang="ru-RU" sz="1600" dirty="0" smtClean="0"/>
              <a:t>е) Если в поврежденном здании лестница задымлена, надо открыть находящиеся на лестничной клетке окна, либо выбить стекла, чтобы выпустить дым и дать приток свежего воздуха, а двери помещений, откуда проникает на лестницу дым, плотно прикрыть. Не пытайтесь выйти через задымленный коридор или лестницу (дым очень токсичен), горячие газы могут обжечь легкие. В этом случае следует выйти на балкон или подойти к окну и подавать сигналы о помощи, предварительно как можно сильнее уплотнить дверь, через которую возможно проникновение дыма, мокрой тканью. Спасание следует выполнять по балконам, наружным стационарным, приставным и выдвижным лестницам. Спускаться по водопроводным трубам и стоякам, а также с помощью связанных простыней крайне опасно и эти приемы возможны лишь в исключительных случаях. Недопустимо прыгать из окон здания, начиная с третьего этажа, т.к. неизбежны травмы.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Химическая атака: что делать, если вы находитесь дома | Новости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8876" cy="7029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b="1" dirty="0" smtClean="0"/>
              <a:t>       РЕКОМЕНДУЕМЫЕ </a:t>
            </a:r>
            <a:r>
              <a:rPr lang="ru-RU" b="1" dirty="0" smtClean="0"/>
              <a:t>ЗОНЫ ЭВАКУАЦИИ И ОЦЕПЛЕНИЯ ПРИ ОБНАРУЖЕНИИ ВЗРЫВНОГО УСТРОЙСТВА ИЛИ ПРЕДМЕТА, ПОДОЗРИТЕЛЬНОГО НА ВЗРЫВНОЕ УСТРОЙСТВО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1</a:t>
            </a:r>
            <a:r>
              <a:rPr lang="ru-RU" dirty="0" smtClean="0"/>
              <a:t>. Граната РГД-5                                           не менее 50 метров</a:t>
            </a:r>
          </a:p>
          <a:p>
            <a:pPr>
              <a:buNone/>
            </a:pPr>
            <a:r>
              <a:rPr lang="ru-RU" dirty="0" smtClean="0"/>
              <a:t>2. Граната Ф-1                                             не менее 200 метров</a:t>
            </a:r>
          </a:p>
          <a:p>
            <a:pPr>
              <a:buNone/>
            </a:pPr>
            <a:r>
              <a:rPr lang="ru-RU" dirty="0" smtClean="0"/>
              <a:t>3. Тротиловая шашка массой 200 граммов               45 метров</a:t>
            </a:r>
          </a:p>
          <a:p>
            <a:pPr>
              <a:buNone/>
            </a:pPr>
            <a:r>
              <a:rPr lang="ru-RU" dirty="0" smtClean="0"/>
              <a:t>4</a:t>
            </a:r>
            <a:r>
              <a:rPr lang="ru-RU" dirty="0" smtClean="0"/>
              <a:t>. Тротиловая шашка массой 400 граммов               55 метров</a:t>
            </a:r>
          </a:p>
          <a:p>
            <a:pPr>
              <a:buNone/>
            </a:pPr>
            <a:r>
              <a:rPr lang="ru-RU" dirty="0" smtClean="0"/>
              <a:t>5. Пивная банка 0,33 литра                                         60 метров</a:t>
            </a:r>
          </a:p>
          <a:p>
            <a:pPr>
              <a:buNone/>
            </a:pPr>
            <a:r>
              <a:rPr lang="ru-RU" dirty="0" smtClean="0"/>
              <a:t>6. Мина МОН-50                                                          85 метров</a:t>
            </a:r>
          </a:p>
          <a:p>
            <a:pPr>
              <a:buNone/>
            </a:pPr>
            <a:r>
              <a:rPr lang="ru-RU" dirty="0" smtClean="0"/>
              <a:t>7. Чемодан (кейс)                                                        230 метров</a:t>
            </a:r>
          </a:p>
          <a:p>
            <a:pPr>
              <a:buNone/>
            </a:pPr>
            <a:r>
              <a:rPr lang="ru-RU" dirty="0" smtClean="0"/>
              <a:t>8. Дорожный чемодан                                                350 метров</a:t>
            </a:r>
          </a:p>
          <a:p>
            <a:pPr>
              <a:buNone/>
            </a:pPr>
            <a:r>
              <a:rPr lang="ru-RU" dirty="0" smtClean="0"/>
              <a:t>9. Автомобиль типа «Жигули»                                 460 метров</a:t>
            </a:r>
          </a:p>
          <a:p>
            <a:pPr>
              <a:buNone/>
            </a:pPr>
            <a:r>
              <a:rPr lang="ru-RU" dirty="0" smtClean="0"/>
              <a:t>10. Автомобиль типа «Волга»                                   580 метров</a:t>
            </a:r>
          </a:p>
          <a:p>
            <a:pPr>
              <a:buNone/>
            </a:pPr>
            <a:r>
              <a:rPr lang="ru-RU" dirty="0" smtClean="0"/>
              <a:t>11. Микроавтобус                                                       920 метров</a:t>
            </a:r>
          </a:p>
          <a:p>
            <a:pPr>
              <a:buNone/>
            </a:pPr>
            <a:r>
              <a:rPr lang="ru-RU" dirty="0" smtClean="0"/>
              <a:t>12. Грузовая автомашина (фургон)                           1240 метров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59024" y="404664"/>
            <a:ext cx="8784976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	Радиационная </a:t>
            </a:r>
            <a:r>
              <a:rPr lang="ru-RU" sz="1600" dirty="0" smtClean="0"/>
              <a:t>и химическая защита населения включает в себя:</a:t>
            </a:r>
          </a:p>
          <a:p>
            <a:r>
              <a:rPr lang="ru-RU" sz="1600" dirty="0" smtClean="0"/>
              <a:t>организацию непрерывного контроля, выявление и оценку радиационной и химической обстановки в районах размещения </a:t>
            </a:r>
            <a:r>
              <a:rPr lang="ru-RU" sz="1600" dirty="0" err="1" smtClean="0"/>
              <a:t>радиационно</a:t>
            </a:r>
            <a:r>
              <a:rPr lang="ru-RU" sz="1600" dirty="0" smtClean="0"/>
              <a:t> и химически опасных объектов;</a:t>
            </a:r>
          </a:p>
          <a:p>
            <a:r>
              <a:rPr lang="ru-RU" sz="1600" dirty="0" smtClean="0"/>
              <a:t>заблаговременное накопление, поддержание в готовности и использование при необходимости средств индивидуальной защиты, приборов радиационной и химической разведки и контроля;</a:t>
            </a:r>
          </a:p>
          <a:p>
            <a:r>
              <a:rPr lang="ru-RU" sz="1600" dirty="0" smtClean="0"/>
              <a:t>создание, производство и применение унифицированных средств защиты, приборов и комплектов радиационной и химической разведки и дозиметрического контроля;</a:t>
            </a:r>
          </a:p>
          <a:p>
            <a:r>
              <a:rPr lang="ru-RU" sz="1600" dirty="0" smtClean="0"/>
              <a:t>приобретение населением в установленном порядке в личное пользование средств индивидуальной защиты и контроля за использованием их по назначению;</a:t>
            </a:r>
          </a:p>
          <a:p>
            <a:r>
              <a:rPr lang="ru-RU" sz="1600" dirty="0" smtClean="0"/>
              <a:t>своевременное внедрение и применение средств и методов выявления и оценки масштабов и последствий аварий на </a:t>
            </a:r>
            <a:r>
              <a:rPr lang="ru-RU" sz="1600" dirty="0" err="1" smtClean="0"/>
              <a:t>радиационно</a:t>
            </a:r>
            <a:r>
              <a:rPr lang="ru-RU" sz="1600" dirty="0" smtClean="0"/>
              <a:t> и химически опасных объектах;</a:t>
            </a:r>
          </a:p>
          <a:p>
            <a:r>
              <a:rPr lang="ru-RU" sz="1600" dirty="0" smtClean="0"/>
              <a:t>создание и использование на </a:t>
            </a:r>
            <a:r>
              <a:rPr lang="ru-RU" sz="1600" dirty="0" err="1" smtClean="0"/>
              <a:t>радиационно</a:t>
            </a:r>
            <a:r>
              <a:rPr lang="ru-RU" sz="1600" dirty="0" smtClean="0"/>
              <a:t> и химически опасных объектах систем (преимущественно автоматизированных) контроля обстановки и локальных систем оповещения;</a:t>
            </a:r>
          </a:p>
          <a:p>
            <a:r>
              <a:rPr lang="ru-RU" sz="1600" dirty="0" smtClean="0"/>
              <a:t>разработку и применение при необходимости режимов радиационной и химической защиты населения и функционирования объектов экономики и инфраструктуры в условиях загрязненности (зараженности) местности;</a:t>
            </a:r>
          </a:p>
          <a:p>
            <a:r>
              <a:rPr lang="ru-RU" sz="1600" dirty="0" smtClean="0"/>
              <a:t>заблаговременное приспособление объектов коммунально-бытового обслуживания и транспортных предприятий для проведения специальной обработки одежды, имущества и транспорта, проведение этой обработки в условиях аварий;</a:t>
            </a:r>
          </a:p>
          <a:p>
            <a:r>
              <a:rPr lang="ru-RU" sz="1600" dirty="0" smtClean="0"/>
              <a:t>обучение населения использованию средств индивидуальной защиты и правилам поведения на загрязненной (зараженной) территории.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1556792"/>
            <a:ext cx="7885384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Берегите себя и своих близкий! Спасибо за внимание!</a:t>
            </a:r>
            <a:endParaRPr lang="ru-RU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104</TotalTime>
  <Words>797</Words>
  <Application>Microsoft Office PowerPoint</Application>
  <PresentationFormat>Экран (4:3)</PresentationFormat>
  <Paragraphs>107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Справедливость</vt:lpstr>
      <vt:lpstr>Правила безопасного  поведения при захвате в качестве заложника, обнаружении взрывного устройства, химической и радиационной атаках.</vt:lpstr>
      <vt:lpstr>Слайд 2</vt:lpstr>
      <vt:lpstr>Слайд 3</vt:lpstr>
      <vt:lpstr>Важно!!!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Мария</dc:creator>
  <cp:lastModifiedBy>Михаил</cp:lastModifiedBy>
  <cp:revision>13</cp:revision>
  <dcterms:created xsi:type="dcterms:W3CDTF">2019-12-16T21:53:56Z</dcterms:created>
  <dcterms:modified xsi:type="dcterms:W3CDTF">2020-04-07T11:05:30Z</dcterms:modified>
</cp:coreProperties>
</file>