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57" r:id="rId3"/>
    <p:sldId id="273" r:id="rId4"/>
    <p:sldId id="258" r:id="rId5"/>
    <p:sldId id="259" r:id="rId6"/>
    <p:sldId id="274" r:id="rId7"/>
    <p:sldId id="260" r:id="rId8"/>
    <p:sldId id="268" r:id="rId9"/>
    <p:sldId id="269" r:id="rId10"/>
    <p:sldId id="27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7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8" autoAdjust="0"/>
    <p:restoredTop sz="94705" autoAdjust="0"/>
  </p:normalViewPr>
  <p:slideViewPr>
    <p:cSldViewPr>
      <p:cViewPr varScale="1">
        <p:scale>
          <a:sx n="66" d="100"/>
          <a:sy n="66" d="100"/>
        </p:scale>
        <p:origin x="-102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34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39DD4-8577-4B78-AD21-A83BCE59D2A7}" type="datetimeFigureOut">
              <a:rPr lang="ru-RU" smtClean="0"/>
              <a:t>10.04.2016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B0CF98-1A53-4305-973B-5641C1AF1FE1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F239DD4-8577-4B78-AD21-A83BCE59D2A7}" type="datetimeFigureOut">
              <a:rPr lang="ru-RU" smtClean="0"/>
              <a:t>10.04.2016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E6B0CF98-1A53-4305-973B-5641C1AF1FE1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39DD4-8577-4B78-AD21-A83BCE59D2A7}" type="datetimeFigureOut">
              <a:rPr lang="ru-RU" smtClean="0"/>
              <a:t>10.04.2016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0CF98-1A53-4305-973B-5641C1AF1FE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39DD4-8577-4B78-AD21-A83BCE59D2A7}" type="datetimeFigureOut">
              <a:rPr lang="ru-RU" smtClean="0"/>
              <a:t>10.04.2016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0CF98-1A53-4305-973B-5641C1AF1FE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0CF98-1A53-4305-973B-5641C1AF1FE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39DD4-8577-4B78-AD21-A83BCE59D2A7}" type="datetimeFigureOut">
              <a:rPr lang="ru-RU" smtClean="0"/>
              <a:t>10.04.2016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39DD4-8577-4B78-AD21-A83BCE59D2A7}" type="datetimeFigureOut">
              <a:rPr lang="ru-RU" smtClean="0"/>
              <a:t>10.04.2016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0CF98-1A53-4305-973B-5641C1AF1FE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39DD4-8577-4B78-AD21-A83BCE59D2A7}" type="datetimeFigureOut">
              <a:rPr lang="ru-RU" smtClean="0"/>
              <a:t>10.04.2016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0CF98-1A53-4305-973B-5641C1AF1FE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F239DD4-8577-4B78-AD21-A83BCE59D2A7}" type="datetimeFigureOut">
              <a:rPr lang="ru-RU" smtClean="0"/>
              <a:t>10.04.2016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6B0CF98-1A53-4305-973B-5641C1AF1FE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39DD4-8577-4B78-AD21-A83BCE59D2A7}" type="datetimeFigureOut">
              <a:rPr lang="ru-RU" smtClean="0"/>
              <a:t>10.04.2016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B0CF98-1A53-4305-973B-5641C1AF1FE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39DD4-8577-4B78-AD21-A83BCE59D2A7}" type="datetimeFigureOut">
              <a:rPr lang="ru-RU" smtClean="0"/>
              <a:t>10.04.2016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0CF98-1A53-4305-973B-5641C1AF1FE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39DD4-8577-4B78-AD21-A83BCE59D2A7}" type="datetimeFigureOut">
              <a:rPr lang="ru-RU" smtClean="0"/>
              <a:t>10.04.2016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0CF98-1A53-4305-973B-5641C1AF1FE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F239DD4-8577-4B78-AD21-A83BCE59D2A7}" type="datetimeFigureOut">
              <a:rPr lang="ru-RU" smtClean="0"/>
              <a:t>10.04.2016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E6B0CF98-1A53-4305-973B-5641C1AF1FE1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290" y="4000504"/>
            <a:ext cx="7406640" cy="17526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1571612"/>
            <a:ext cx="7772400" cy="2814656"/>
          </a:xfrm>
        </p:spPr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chemeClr val="accent5">
                    <a:lumMod val="75000"/>
                  </a:schemeClr>
                </a:solidFill>
              </a:rPr>
              <a:t>Межэтнические конфликты</a:t>
            </a:r>
            <a:br>
              <a:rPr lang="ru-RU" sz="440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ru-RU" sz="4400" dirty="0" smtClean="0">
                <a:solidFill>
                  <a:schemeClr val="accent5">
                    <a:lumMod val="75000"/>
                  </a:schemeClr>
                </a:solidFill>
              </a:rPr>
              <a:t> Экстремистские движения </a:t>
            </a:r>
            <a:r>
              <a:rPr lang="ru-RU" sz="4400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ru-RU" sz="440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ru-RU" sz="4400" dirty="0" smtClean="0">
                <a:solidFill>
                  <a:schemeClr val="accent5">
                    <a:lumMod val="75000"/>
                  </a:schemeClr>
                </a:solidFill>
              </a:rPr>
              <a:t>Религиозный экстремизм</a:t>
            </a:r>
            <a:br>
              <a:rPr lang="ru-RU" sz="440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ru-RU" sz="4400" dirty="0" smtClean="0">
                <a:solidFill>
                  <a:schemeClr val="accent5">
                    <a:lumMod val="75000"/>
                  </a:schemeClr>
                </a:solidFill>
              </a:rPr>
              <a:t>Религиозные  секты в России</a:t>
            </a:r>
            <a:r>
              <a:rPr lang="ru-RU" sz="4000" dirty="0" smtClean="0">
                <a:solidFill>
                  <a:schemeClr val="tx1"/>
                </a:solidFill>
              </a:rPr>
              <a:t/>
            </a:r>
            <a:br>
              <a:rPr lang="ru-RU" sz="4000" dirty="0" smtClean="0">
                <a:solidFill>
                  <a:schemeClr val="tx1"/>
                </a:solidFill>
              </a:rPr>
            </a:br>
            <a:r>
              <a:rPr lang="ru-RU" sz="4400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ru-RU" sz="4400" dirty="0" smtClean="0">
                <a:solidFill>
                  <a:schemeClr val="accent5">
                    <a:lumMod val="75000"/>
                  </a:schemeClr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b="1" dirty="0" smtClean="0"/>
          </a:p>
          <a:p>
            <a:r>
              <a:rPr lang="ru-RU" b="1" dirty="0" smtClean="0"/>
              <a:t>Межэтнический </a:t>
            </a:r>
            <a:r>
              <a:rPr lang="ru-RU" b="1" dirty="0" smtClean="0"/>
              <a:t>конфликт </a:t>
            </a:r>
            <a:r>
              <a:rPr lang="ru-RU" dirty="0" smtClean="0"/>
              <a:t>– форма межгруппового конфликта, в котором группы с противоположными интересами различаются по этническому признаку. </a:t>
            </a:r>
          </a:p>
          <a:p>
            <a:pPr>
              <a:buNone/>
            </a:pPr>
            <a:r>
              <a:rPr lang="ru-RU" b="1" dirty="0" smtClean="0"/>
              <a:t>    </a:t>
            </a:r>
          </a:p>
          <a:p>
            <a:pPr>
              <a:buNone/>
            </a:pPr>
            <a:r>
              <a:rPr lang="ru-RU" b="1" dirty="0" smtClean="0"/>
              <a:t> </a:t>
            </a:r>
            <a:r>
              <a:rPr lang="ru-RU" b="1" dirty="0" smtClean="0"/>
              <a:t>   2 подхода:</a:t>
            </a:r>
          </a:p>
          <a:p>
            <a:r>
              <a:rPr lang="ru-RU" b="1" dirty="0" smtClean="0"/>
              <a:t>Сущностный</a:t>
            </a:r>
            <a:r>
              <a:rPr lang="ru-RU" b="1" dirty="0" smtClean="0"/>
              <a:t>. </a:t>
            </a:r>
            <a:endParaRPr lang="ru-RU" dirty="0" smtClean="0"/>
          </a:p>
          <a:p>
            <a:r>
              <a:rPr lang="ru-RU" b="1" dirty="0" smtClean="0"/>
              <a:t>Функциональный</a:t>
            </a:r>
            <a:r>
              <a:rPr lang="ru-RU" b="1" dirty="0" smtClean="0"/>
              <a:t>. 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21920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ru-RU" sz="3100" b="1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ru-RU" sz="3100" b="1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ru-RU" sz="3100" b="1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ru-RU" sz="3100" b="1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ru-RU" sz="3100" b="1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ru-RU" sz="3100" b="1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ru-RU" sz="3100" b="1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ru-RU" sz="3100" b="1" dirty="0" smtClean="0">
                <a:solidFill>
                  <a:schemeClr val="accent5">
                    <a:lumMod val="75000"/>
                  </a:schemeClr>
                </a:solidFill>
              </a:rPr>
              <a:t>Понятие </a:t>
            </a:r>
            <a:r>
              <a:rPr lang="ru-RU" sz="3100" b="1" dirty="0" smtClean="0">
                <a:solidFill>
                  <a:schemeClr val="accent5">
                    <a:lumMod val="75000"/>
                  </a:schemeClr>
                </a:solidFill>
              </a:rPr>
              <a:t>конфликта и конфликтной ситуации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/>
              <a:t>Вооруженные конфликты (насильственные):</a:t>
            </a:r>
            <a:endParaRPr lang="ru-RU" sz="2400" dirty="0" smtClean="0"/>
          </a:p>
          <a:p>
            <a:r>
              <a:rPr lang="ru-RU" sz="2400" dirty="0" smtClean="0"/>
              <a:t>региональные войны</a:t>
            </a:r>
            <a:endParaRPr lang="ru-RU" sz="2400" dirty="0" smtClean="0"/>
          </a:p>
          <a:p>
            <a:r>
              <a:rPr lang="ru-RU" sz="2400" dirty="0" smtClean="0"/>
              <a:t>краткосрочные </a:t>
            </a:r>
            <a:r>
              <a:rPr lang="ru-RU" sz="2400" dirty="0" smtClean="0"/>
              <a:t>вооруженные </a:t>
            </a:r>
            <a:r>
              <a:rPr lang="ru-RU" sz="2400" dirty="0" smtClean="0"/>
              <a:t> столкновения</a:t>
            </a:r>
            <a:r>
              <a:rPr lang="ru-RU" sz="2400" dirty="0" smtClean="0"/>
              <a:t> </a:t>
            </a:r>
          </a:p>
          <a:p>
            <a:pPr>
              <a:buNone/>
            </a:pPr>
            <a:r>
              <a:rPr lang="ru-RU" sz="2400" b="1" dirty="0" smtClean="0"/>
              <a:t>Невооруженные конфликты</a:t>
            </a:r>
            <a:endParaRPr lang="ru-RU" sz="2400" dirty="0" smtClean="0"/>
          </a:p>
          <a:p>
            <a:r>
              <a:rPr lang="ru-RU" sz="2400" dirty="0" smtClean="0"/>
              <a:t>институциональные</a:t>
            </a:r>
            <a:endParaRPr lang="ru-RU" sz="2400" dirty="0" smtClean="0"/>
          </a:p>
          <a:p>
            <a:r>
              <a:rPr lang="ru-RU" sz="2400" dirty="0" smtClean="0"/>
              <a:t>манифестирующие</a:t>
            </a:r>
            <a:r>
              <a:rPr lang="ru-RU" sz="2400" dirty="0" smtClean="0"/>
              <a:t> </a:t>
            </a:r>
          </a:p>
          <a:p>
            <a:r>
              <a:rPr lang="ru-RU" sz="2400" dirty="0" smtClean="0"/>
              <a:t>идеологические</a:t>
            </a:r>
            <a:r>
              <a:rPr lang="ru-RU" sz="2400" dirty="0" smtClean="0"/>
              <a:t> </a:t>
            </a:r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219200"/>
          </a:xfrm>
        </p:spPr>
        <p:txBody>
          <a:bodyPr>
            <a:normAutofit/>
          </a:bodyPr>
          <a:lstStyle/>
          <a:p>
            <a:r>
              <a:rPr lang="ru-RU" sz="3100" b="1" dirty="0" smtClean="0">
                <a:solidFill>
                  <a:schemeClr val="accent2"/>
                </a:solidFill>
              </a:rPr>
              <a:t>Формы межэтнических конфликтов.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30723" name="Picture 3" descr="C:\Users\Home\Desktop\шл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3000372"/>
            <a:ext cx="3286148" cy="32750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189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half" idx="1"/>
          </p:nvPr>
        </p:nvSpPr>
        <p:spPr>
          <a:xfrm>
            <a:off x="457200" y="500042"/>
            <a:ext cx="4059936" cy="5595958"/>
          </a:xfrm>
        </p:spPr>
        <p:txBody>
          <a:bodyPr>
            <a:normAutofit/>
          </a:bodyPr>
          <a:lstStyle/>
          <a:p>
            <a:r>
              <a:rPr lang="ru-RU" b="1" dirty="0" smtClean="0"/>
              <a:t>Межэтнический конфликт </a:t>
            </a:r>
            <a:r>
              <a:rPr lang="ru-RU" dirty="0" smtClean="0"/>
              <a:t>– любая форма гражданского, политического или вооруженного противоборства, в котором стороны, или одна из сторон, мобилизуются, действуют или страдают по принципу этнических различий (В.А. </a:t>
            </a:r>
            <a:r>
              <a:rPr lang="ru-RU" dirty="0" err="1" smtClean="0"/>
              <a:t>Тишков</a:t>
            </a:r>
            <a:r>
              <a:rPr lang="ru-RU" dirty="0" smtClean="0"/>
              <a:t>).</a:t>
            </a:r>
          </a:p>
          <a:p>
            <a:endParaRPr lang="ru-RU" dirty="0"/>
          </a:p>
        </p:txBody>
      </p:sp>
      <p:pic>
        <p:nvPicPr>
          <p:cNvPr id="1027" name="Picture 3" descr="C:\Users\Home\Desktop\20434_big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43438" y="642918"/>
            <a:ext cx="4059238" cy="2523310"/>
          </a:xfrm>
          <a:prstGeom prst="rect">
            <a:avLst/>
          </a:prstGeom>
          <a:noFill/>
        </p:spPr>
      </p:pic>
      <p:pic>
        <p:nvPicPr>
          <p:cNvPr id="1028" name="Picture 4" descr="C:\Users\Home\Desktop\DC6A9B98-C511-421E-9303-C6C392590535_w640_r1_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3620926"/>
            <a:ext cx="4071966" cy="21662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ru-RU" dirty="0" smtClean="0"/>
              <a:t>усматривается </a:t>
            </a:r>
            <a:r>
              <a:rPr lang="ru-RU" dirty="0" smtClean="0"/>
              <a:t>разделение по этническому признаку;</a:t>
            </a:r>
          </a:p>
          <a:p>
            <a:pPr lvl="0"/>
            <a:r>
              <a:rPr lang="ru-RU" dirty="0" smtClean="0"/>
              <a:t>стороны ищут поддержки в этнически родственной </a:t>
            </a:r>
            <a:r>
              <a:rPr lang="ru-RU" dirty="0" smtClean="0"/>
              <a:t>среде</a:t>
            </a:r>
            <a:r>
              <a:rPr lang="ru-RU" dirty="0" smtClean="0"/>
              <a:t>;</a:t>
            </a:r>
          </a:p>
          <a:p>
            <a:pPr lvl="0"/>
            <a:r>
              <a:rPr lang="ru-RU" dirty="0" smtClean="0"/>
              <a:t>в отдельных видах </a:t>
            </a:r>
            <a:r>
              <a:rPr lang="ru-RU" dirty="0" smtClean="0"/>
              <a:t>конфликтов </a:t>
            </a:r>
            <a:r>
              <a:rPr lang="ru-RU" dirty="0" smtClean="0"/>
              <a:t>этнический фактор стремится к политизации;</a:t>
            </a:r>
          </a:p>
          <a:p>
            <a:pPr lvl="0"/>
            <a:r>
              <a:rPr lang="ru-RU" dirty="0" smtClean="0"/>
              <a:t>новые участники солидаризируются с одной из сторон конфликта исходя из общей этнической </a:t>
            </a:r>
            <a:r>
              <a:rPr lang="ru-RU" dirty="0" smtClean="0"/>
              <a:t>идентичности;</a:t>
            </a:r>
            <a:endParaRPr lang="ru-RU" dirty="0" smtClean="0"/>
          </a:p>
          <a:p>
            <a:pPr lvl="0"/>
            <a:r>
              <a:rPr lang="ru-RU" dirty="0" err="1" smtClean="0"/>
              <a:t>этноконфликты</a:t>
            </a:r>
            <a:r>
              <a:rPr lang="ru-RU" dirty="0" smtClean="0"/>
              <a:t> чаще всего не являются ценностными и происходят вокруг тех или иных объектов и интересов групп</a:t>
            </a:r>
            <a:r>
              <a:rPr lang="ru-RU" dirty="0" smtClean="0"/>
              <a:t>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-214338"/>
            <a:ext cx="8229600" cy="12192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Особенности:</a:t>
            </a:r>
            <a:endParaRPr lang="ru-RU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 err="1" smtClean="0"/>
              <a:t>Деконсолидация</a:t>
            </a:r>
            <a:r>
              <a:rPr lang="ru-RU" sz="2400" b="1" dirty="0" smtClean="0"/>
              <a:t> </a:t>
            </a:r>
            <a:r>
              <a:rPr lang="ru-RU" sz="2400" b="1" dirty="0" smtClean="0"/>
              <a:t>сил </a:t>
            </a:r>
            <a:endParaRPr lang="ru-RU" sz="2400" dirty="0" smtClean="0"/>
          </a:p>
          <a:p>
            <a:r>
              <a:rPr lang="ru-RU" sz="2400" b="1" dirty="0" smtClean="0"/>
              <a:t>Применение широкого спектра </a:t>
            </a:r>
            <a:r>
              <a:rPr lang="ru-RU" sz="2400" b="1" dirty="0" smtClean="0"/>
              <a:t>санкций</a:t>
            </a:r>
            <a:endParaRPr lang="ru-RU" sz="2400" dirty="0" smtClean="0"/>
          </a:p>
          <a:p>
            <a:r>
              <a:rPr lang="ru-RU" sz="2400" b="1" dirty="0" smtClean="0"/>
              <a:t>Перерыв конфликта </a:t>
            </a:r>
            <a:endParaRPr lang="ru-RU" sz="2400" dirty="0" smtClean="0"/>
          </a:p>
          <a:p>
            <a:r>
              <a:rPr lang="ru-RU" sz="2400" b="1" dirty="0" err="1" smtClean="0"/>
              <a:t>Прагматизация</a:t>
            </a:r>
            <a:r>
              <a:rPr lang="ru-RU" sz="2400" b="1" dirty="0" smtClean="0"/>
              <a:t> переговорного процесса </a:t>
            </a:r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2192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</a:rPr>
              <a:t>Профилактика и урегулирование межэтнических конфликтов</a:t>
            </a:r>
            <a:r>
              <a:rPr lang="ru-RU" sz="2800" b="1" i="1" dirty="0" smtClean="0">
                <a:solidFill>
                  <a:schemeClr val="accent2"/>
                </a:solidFill>
              </a:rPr>
              <a:t/>
            </a:r>
            <a:br>
              <a:rPr lang="ru-RU" sz="2800" b="1" i="1" dirty="0" smtClean="0">
                <a:solidFill>
                  <a:schemeClr val="accent2"/>
                </a:solidFill>
              </a:rPr>
            </a:br>
            <a:endParaRPr lang="ru-RU" sz="2800" dirty="0">
              <a:solidFill>
                <a:schemeClr val="accent2"/>
              </a:solidFill>
            </a:endParaRPr>
          </a:p>
        </p:txBody>
      </p:sp>
      <p:pic>
        <p:nvPicPr>
          <p:cNvPr id="31747" name="Picture 3" descr="C:\Users\Home\Desktop\3f8d06f5b3559d7c30104da6a035012d_typ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3643314"/>
            <a:ext cx="4095742" cy="2442552"/>
          </a:xfrm>
          <a:prstGeom prst="rect">
            <a:avLst/>
          </a:prstGeom>
          <a:noFill/>
        </p:spPr>
      </p:pic>
      <p:pic>
        <p:nvPicPr>
          <p:cNvPr id="31748" name="Picture 4" descr="C:\Users\Home\Desktop\article_big_1054138245473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3643314"/>
            <a:ext cx="3214692" cy="24110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/>
              <a:t> </a:t>
            </a:r>
            <a:r>
              <a:rPr lang="ru-RU" sz="2400" dirty="0" smtClean="0"/>
              <a:t>    Киргизия</a:t>
            </a:r>
            <a:r>
              <a:rPr lang="ru-RU" sz="2400" dirty="0" smtClean="0"/>
              <a:t> (киргизы против узбеков)</a:t>
            </a:r>
          </a:p>
          <a:p>
            <a:r>
              <a:rPr lang="ru-RU" sz="2400" dirty="0" smtClean="0"/>
              <a:t> </a:t>
            </a:r>
            <a:r>
              <a:rPr lang="ru-RU" sz="2400" dirty="0" smtClean="0"/>
              <a:t>    Шри-Ланка</a:t>
            </a:r>
            <a:r>
              <a:rPr lang="ru-RU" sz="2400" dirty="0" smtClean="0"/>
              <a:t> (</a:t>
            </a:r>
            <a:r>
              <a:rPr lang="ru-RU" sz="2400" dirty="0" err="1" smtClean="0"/>
              <a:t>сингалы</a:t>
            </a:r>
            <a:r>
              <a:rPr lang="ru-RU" sz="2400" dirty="0" smtClean="0"/>
              <a:t> против тамилов)</a:t>
            </a:r>
          </a:p>
          <a:p>
            <a:r>
              <a:rPr lang="ru-RU" sz="2400" dirty="0" smtClean="0"/>
              <a:t> </a:t>
            </a:r>
            <a:r>
              <a:rPr lang="ru-RU" sz="2400" dirty="0" smtClean="0"/>
              <a:t>    Судан</a:t>
            </a:r>
            <a:r>
              <a:rPr lang="ru-RU" sz="2400" dirty="0" smtClean="0"/>
              <a:t> (арабы против фор, </a:t>
            </a:r>
            <a:r>
              <a:rPr lang="ru-RU" sz="2400" dirty="0" err="1" smtClean="0"/>
              <a:t>загава</a:t>
            </a:r>
            <a:r>
              <a:rPr lang="ru-RU" sz="2400" dirty="0" smtClean="0"/>
              <a:t> и </a:t>
            </a:r>
            <a:r>
              <a:rPr lang="ru-RU" sz="2400" dirty="0" err="1" smtClean="0"/>
              <a:t>масалитов</a:t>
            </a:r>
            <a:r>
              <a:rPr lang="ru-RU" sz="2400" dirty="0" smtClean="0"/>
              <a:t>)</a:t>
            </a:r>
          </a:p>
          <a:p>
            <a:r>
              <a:rPr lang="ru-RU" sz="2400" dirty="0" smtClean="0"/>
              <a:t> </a:t>
            </a:r>
            <a:r>
              <a:rPr lang="ru-RU" sz="2400" dirty="0" smtClean="0"/>
              <a:t>    Мьянма</a:t>
            </a:r>
            <a:r>
              <a:rPr lang="ru-RU" sz="2400" dirty="0" smtClean="0"/>
              <a:t> (бирманцы против </a:t>
            </a:r>
            <a:r>
              <a:rPr lang="ru-RU" sz="2400" dirty="0" err="1" smtClean="0"/>
              <a:t>шанов</a:t>
            </a:r>
            <a:r>
              <a:rPr lang="ru-RU" sz="2400" dirty="0" smtClean="0"/>
              <a:t>)</a:t>
            </a:r>
          </a:p>
          <a:p>
            <a:r>
              <a:rPr lang="ru-RU" sz="2400" dirty="0" smtClean="0"/>
              <a:t> </a:t>
            </a:r>
            <a:r>
              <a:rPr lang="ru-RU" sz="2400" dirty="0" smtClean="0"/>
              <a:t>    Сомали</a:t>
            </a:r>
            <a:r>
              <a:rPr lang="ru-RU" sz="2400" dirty="0" smtClean="0"/>
              <a:t> (между </a:t>
            </a:r>
            <a:r>
              <a:rPr lang="ru-RU" sz="2400" dirty="0" smtClean="0"/>
              <a:t>племенами)</a:t>
            </a:r>
            <a:endParaRPr lang="ru-RU" sz="2400" dirty="0" smtClean="0"/>
          </a:p>
          <a:p>
            <a:r>
              <a:rPr lang="ru-RU" sz="2400" dirty="0" smtClean="0"/>
              <a:t> </a:t>
            </a:r>
            <a:r>
              <a:rPr lang="ru-RU" sz="2400" dirty="0" smtClean="0"/>
              <a:t>    Либерия</a:t>
            </a:r>
            <a:r>
              <a:rPr lang="ru-RU" sz="2400" dirty="0" smtClean="0"/>
              <a:t> (между </a:t>
            </a:r>
            <a:r>
              <a:rPr lang="ru-RU" sz="2400" dirty="0" smtClean="0"/>
              <a:t>народностями)</a:t>
            </a:r>
            <a:endParaRPr lang="ru-RU" sz="2400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-214338"/>
            <a:ext cx="8229600" cy="12192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Примеры :</a:t>
            </a:r>
            <a:endParaRPr lang="ru-RU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051" name="Picture 3" descr="C:\Users\Home\Desktop\Flag_of_Kyrgyzstan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643050"/>
            <a:ext cx="476253" cy="285752"/>
          </a:xfrm>
          <a:prstGeom prst="rect">
            <a:avLst/>
          </a:prstGeom>
          <a:noFill/>
        </p:spPr>
      </p:pic>
      <p:pic>
        <p:nvPicPr>
          <p:cNvPr id="2053" name="Picture 5" descr="C:\Users\Home\Desktop\Flag_of_Sri_Lanka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2107396"/>
            <a:ext cx="500066" cy="250033"/>
          </a:xfrm>
          <a:prstGeom prst="rect">
            <a:avLst/>
          </a:prstGeom>
          <a:noFill/>
        </p:spPr>
      </p:pic>
      <p:pic>
        <p:nvPicPr>
          <p:cNvPr id="2054" name="Picture 6" descr="C:\Users\Home\Desktop\Flag_of_Sudan.svg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2500306"/>
            <a:ext cx="500066" cy="250033"/>
          </a:xfrm>
          <a:prstGeom prst="rect">
            <a:avLst/>
          </a:prstGeom>
          <a:noFill/>
        </p:spPr>
      </p:pic>
      <p:pic>
        <p:nvPicPr>
          <p:cNvPr id="2055" name="Picture 7" descr="C:\Users\Home\Desktop\Flag_of_Myanmar.sv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2928934"/>
            <a:ext cx="428628" cy="285892"/>
          </a:xfrm>
          <a:prstGeom prst="rect">
            <a:avLst/>
          </a:prstGeom>
          <a:noFill/>
        </p:spPr>
      </p:pic>
      <p:pic>
        <p:nvPicPr>
          <p:cNvPr id="2056" name="Picture 8" descr="C:\Users\Home\Desktop\Flag_of_Somalia.svg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472" y="3357562"/>
            <a:ext cx="500066" cy="333377"/>
          </a:xfrm>
          <a:prstGeom prst="rect">
            <a:avLst/>
          </a:prstGeom>
          <a:noFill/>
        </p:spPr>
      </p:pic>
      <p:pic>
        <p:nvPicPr>
          <p:cNvPr id="2057" name="Picture 9" descr="C:\Users\Home\Desktop\1140px-Flag_of_Liberia.svg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1472" y="3857628"/>
            <a:ext cx="507172" cy="266933"/>
          </a:xfrm>
          <a:prstGeom prst="rect">
            <a:avLst/>
          </a:prstGeom>
          <a:noFill/>
        </p:spPr>
      </p:pic>
      <p:pic>
        <p:nvPicPr>
          <p:cNvPr id="12" name="Picture 2" descr="C:\Users\Home\Desktop\meznacср_konf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14876" y="4071942"/>
            <a:ext cx="3929090" cy="23770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14422"/>
            <a:ext cx="82296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/>
              <a:t>    Экстремизм</a:t>
            </a:r>
            <a:r>
              <a:rPr lang="ru-RU" sz="2400" dirty="0" smtClean="0"/>
              <a:t> — приверженность крайним взглядам, методам </a:t>
            </a:r>
            <a:r>
              <a:rPr lang="ru-RU" sz="2400" dirty="0" smtClean="0"/>
              <a:t>действий. Экстремизму </a:t>
            </a:r>
            <a:r>
              <a:rPr lang="ru-RU" sz="2400" dirty="0" smtClean="0"/>
              <a:t>подвержены как отдельные люди, так и организации, преимущественно политические. Среди политических экстремистских действий можно отметить провокацию беспорядков, террористические акции, ведение партизанской войны. 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-285776"/>
            <a:ext cx="8229600" cy="12192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Экстремистские </a:t>
            </a: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движения</a:t>
            </a:r>
            <a:endParaRPr lang="ru-RU" sz="2800" b="1" dirty="0"/>
          </a:p>
        </p:txBody>
      </p:sp>
      <p:pic>
        <p:nvPicPr>
          <p:cNvPr id="19457" name="Picture 1" descr="C:\Users\Home\Desktop\51109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4000504"/>
            <a:ext cx="4643470" cy="22810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</a:rPr>
              <a:t>Направления </a:t>
            </a:r>
            <a:r>
              <a:rPr lang="ru-RU" sz="2800" b="1" dirty="0" smtClean="0">
                <a:solidFill>
                  <a:schemeClr val="accent2"/>
                </a:solidFill>
              </a:rPr>
              <a:t>в современном </a:t>
            </a:r>
            <a:r>
              <a:rPr lang="ru-RU" sz="2800" b="1" dirty="0" smtClean="0">
                <a:solidFill>
                  <a:schemeClr val="accent2"/>
                </a:solidFill>
              </a:rPr>
              <a:t>терроризме:</a:t>
            </a:r>
            <a:endParaRPr lang="ru-RU" sz="2800" b="1" dirty="0">
              <a:solidFill>
                <a:schemeClr val="accent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57158" y="1571612"/>
            <a:ext cx="4857784" cy="4572000"/>
          </a:xfrm>
        </p:spPr>
        <p:txBody>
          <a:bodyPr>
            <a:normAutofit fontScale="92500"/>
          </a:bodyPr>
          <a:lstStyle/>
          <a:p>
            <a:r>
              <a:rPr lang="ru-RU" sz="2400" dirty="0" smtClean="0"/>
              <a:t> </a:t>
            </a:r>
            <a:r>
              <a:rPr lang="ru-RU" sz="2400" dirty="0" smtClean="0"/>
              <a:t>Социальный терроризм</a:t>
            </a:r>
            <a:endParaRPr lang="ru-RU" sz="2400" dirty="0" smtClean="0"/>
          </a:p>
          <a:p>
            <a:r>
              <a:rPr lang="ru-RU" sz="2400" dirty="0" smtClean="0"/>
              <a:t> </a:t>
            </a:r>
            <a:r>
              <a:rPr lang="ru-RU" sz="2400" dirty="0" smtClean="0"/>
              <a:t>Националистический</a:t>
            </a:r>
            <a:r>
              <a:rPr lang="ru-RU" sz="2400" dirty="0" smtClean="0"/>
              <a:t> </a:t>
            </a:r>
            <a:r>
              <a:rPr lang="ru-RU" sz="2400" dirty="0" smtClean="0"/>
              <a:t>терроризм</a:t>
            </a:r>
          </a:p>
          <a:p>
            <a:r>
              <a:rPr lang="ru-RU" sz="2400" dirty="0" smtClean="0"/>
              <a:t> Т</a:t>
            </a:r>
            <a:r>
              <a:rPr lang="ru-RU" sz="2400" dirty="0" smtClean="0"/>
              <a:t>ерроризм религиозный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 </a:t>
            </a:r>
            <a:r>
              <a:rPr lang="ru-RU" sz="2400" dirty="0" smtClean="0"/>
              <a:t>   Реальную </a:t>
            </a:r>
            <a:r>
              <a:rPr lang="ru-RU" sz="2400" dirty="0" smtClean="0"/>
              <a:t>опасность представляют в настоящее время две тесно связанные между собой общности, принадлежащие к правой части политического спектра. Это </a:t>
            </a:r>
            <a:r>
              <a:rPr lang="ru-RU" sz="2400" b="1" dirty="0" smtClean="0"/>
              <a:t>скинхеды</a:t>
            </a:r>
            <a:r>
              <a:rPr lang="ru-RU" sz="2400" dirty="0" smtClean="0"/>
              <a:t> и </a:t>
            </a:r>
            <a:r>
              <a:rPr lang="ru-RU" sz="2400" b="1" dirty="0" smtClean="0"/>
              <a:t>спортивные хулиганы</a:t>
            </a:r>
            <a:r>
              <a:rPr lang="ru-RU" sz="2400" dirty="0" smtClean="0"/>
              <a:t> (или «фанаты</a:t>
            </a:r>
            <a:r>
              <a:rPr lang="ru-RU" sz="2400" dirty="0" smtClean="0"/>
              <a:t>»).</a:t>
            </a:r>
            <a:endParaRPr lang="ru-RU" sz="24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endParaRPr lang="ru-RU" dirty="0"/>
          </a:p>
        </p:txBody>
      </p:sp>
      <p:pic>
        <p:nvPicPr>
          <p:cNvPr id="18434" name="Picture 2" descr="C:\Users\Home\Desktop\extremis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1500174"/>
            <a:ext cx="3275008" cy="2143140"/>
          </a:xfrm>
          <a:prstGeom prst="rect">
            <a:avLst/>
          </a:prstGeom>
          <a:noFill/>
        </p:spPr>
      </p:pic>
      <p:pic>
        <p:nvPicPr>
          <p:cNvPr id="18435" name="Picture 3" descr="C:\Users\Home\Desktop\a0cac109e269257d5d8b1f885e335c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3786190"/>
            <a:ext cx="3261999" cy="23160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85728"/>
            <a:ext cx="8229600" cy="642942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В странах СНГ действуют более 10 различных </a:t>
            </a:r>
            <a:r>
              <a:rPr lang="ru-RU" b="1" dirty="0" smtClean="0"/>
              <a:t>религиозно-политических экстремистских движений</a:t>
            </a:r>
            <a:r>
              <a:rPr lang="ru-RU" dirty="0" smtClean="0"/>
              <a:t>. Среди них наиболее активными являются следующие:</a:t>
            </a:r>
          </a:p>
          <a:p>
            <a:endParaRPr lang="ru-RU" dirty="0" smtClean="0"/>
          </a:p>
          <a:p>
            <a:r>
              <a:rPr lang="ru-RU" dirty="0" smtClean="0"/>
              <a:t>«Братья-мусульмане</a:t>
            </a:r>
            <a:r>
              <a:rPr lang="ru-RU" dirty="0" smtClean="0"/>
              <a:t>». </a:t>
            </a:r>
          </a:p>
          <a:p>
            <a:r>
              <a:rPr lang="ru-RU" dirty="0" smtClean="0"/>
              <a:t>«Комитет </a:t>
            </a:r>
            <a:r>
              <a:rPr lang="ru-RU" dirty="0" smtClean="0"/>
              <a:t>мусульман России»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Хизбут-тахрир</a:t>
            </a:r>
            <a:r>
              <a:rPr lang="ru-RU" dirty="0" smtClean="0"/>
              <a:t> </a:t>
            </a:r>
            <a:r>
              <a:rPr lang="ru-RU" dirty="0" err="1" smtClean="0"/>
              <a:t>аль-ислами</a:t>
            </a:r>
            <a:r>
              <a:rPr lang="ru-RU" dirty="0" smtClean="0"/>
              <a:t>» </a:t>
            </a:r>
          </a:p>
          <a:p>
            <a:r>
              <a:rPr lang="ru-RU" dirty="0" smtClean="0"/>
              <a:t>«XAMAC</a:t>
            </a:r>
            <a:r>
              <a:rPr lang="ru-RU" dirty="0" smtClean="0"/>
              <a:t>» </a:t>
            </a:r>
          </a:p>
          <a:p>
            <a:r>
              <a:rPr lang="ru-RU" dirty="0" smtClean="0"/>
              <a:t> </a:t>
            </a:r>
            <a:r>
              <a:rPr lang="ru-RU" dirty="0" smtClean="0"/>
              <a:t>Благотворительный </a:t>
            </a:r>
            <a:r>
              <a:rPr lang="ru-RU" dirty="0" smtClean="0"/>
              <a:t>фонд «Ибрагима </a:t>
            </a:r>
            <a:r>
              <a:rPr lang="ru-RU" dirty="0" err="1" smtClean="0"/>
              <a:t>бен</a:t>
            </a:r>
            <a:r>
              <a:rPr lang="ru-RU" dirty="0" smtClean="0"/>
              <a:t> Абдул </a:t>
            </a:r>
            <a:r>
              <a:rPr lang="ru-RU" dirty="0" err="1" smtClean="0"/>
              <a:t>Азиз</a:t>
            </a:r>
            <a:r>
              <a:rPr lang="ru-RU" dirty="0" smtClean="0"/>
              <a:t> </a:t>
            </a:r>
            <a:r>
              <a:rPr lang="ru-RU" dirty="0" err="1" smtClean="0"/>
              <a:t>Аль-Ибрагима</a:t>
            </a:r>
            <a:r>
              <a:rPr lang="ru-RU" dirty="0" smtClean="0"/>
              <a:t>» и «</a:t>
            </a:r>
            <a:r>
              <a:rPr lang="ru-RU" dirty="0" err="1" smtClean="0"/>
              <a:t>аль-Харрамин</a:t>
            </a:r>
            <a:endParaRPr lang="ru-RU" dirty="0" smtClean="0"/>
          </a:p>
          <a:p>
            <a:r>
              <a:rPr lang="ru-RU" dirty="0" smtClean="0"/>
              <a:t>«Центр </a:t>
            </a:r>
            <a:r>
              <a:rPr lang="ru-RU" dirty="0" smtClean="0"/>
              <a:t>исламского развития» 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Акромийа</a:t>
            </a:r>
            <a:r>
              <a:rPr lang="ru-RU" dirty="0" smtClean="0"/>
              <a:t>» 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Адолат</a:t>
            </a:r>
            <a:r>
              <a:rPr lang="ru-RU" dirty="0" smtClean="0"/>
              <a:t> </a:t>
            </a:r>
            <a:r>
              <a:rPr lang="ru-RU" dirty="0" err="1" smtClean="0"/>
              <a:t>уюшмаси</a:t>
            </a:r>
            <a:r>
              <a:rPr lang="ru-RU" dirty="0" smtClean="0"/>
              <a:t>» 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Ислом</a:t>
            </a:r>
            <a:r>
              <a:rPr lang="ru-RU" dirty="0" smtClean="0"/>
              <a:t> </a:t>
            </a:r>
            <a:r>
              <a:rPr lang="ru-RU" dirty="0" err="1" smtClean="0"/>
              <a:t>лашкарлари</a:t>
            </a:r>
            <a:r>
              <a:rPr lang="ru-RU" dirty="0" smtClean="0"/>
              <a:t>» 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Товба</a:t>
            </a:r>
            <a:r>
              <a:rPr lang="ru-RU" dirty="0" smtClean="0"/>
              <a:t>» </a:t>
            </a:r>
          </a:p>
          <a:p>
            <a:r>
              <a:rPr lang="ru-RU" dirty="0" smtClean="0"/>
              <a:t>«Национальный </a:t>
            </a:r>
            <a:r>
              <a:rPr lang="ru-RU" dirty="0" smtClean="0"/>
              <a:t>революционный фронт Восточного Туркестана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-1000156"/>
            <a:ext cx="8229600" cy="121920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428736"/>
            <a:ext cx="82296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    Религиозный </a:t>
            </a:r>
            <a:r>
              <a:rPr lang="ru-RU" sz="2400" dirty="0" smtClean="0"/>
              <a:t>экстремизм – отрицание </a:t>
            </a:r>
            <a:r>
              <a:rPr lang="ru-RU" sz="2400" dirty="0" smtClean="0"/>
              <a:t>системы традиционных </a:t>
            </a:r>
            <a:r>
              <a:rPr lang="ru-RU" sz="2400" dirty="0" smtClean="0"/>
              <a:t>для общества религиозных ценностей и догматических устоев, а также агрессивная пропаганда "идей", противоречащих им. </a:t>
            </a:r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229600" cy="12192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Религиозный экстремизм</a:t>
            </a:r>
            <a:endParaRPr lang="ru-RU" sz="2800" b="1" dirty="0"/>
          </a:p>
        </p:txBody>
      </p:sp>
      <p:pic>
        <p:nvPicPr>
          <p:cNvPr id="26625" name="Picture 1" descr="C:\Users\Home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3500438"/>
            <a:ext cx="2714644" cy="2439743"/>
          </a:xfrm>
          <a:prstGeom prst="rect">
            <a:avLst/>
          </a:prstGeom>
          <a:noFill/>
        </p:spPr>
      </p:pic>
      <p:pic>
        <p:nvPicPr>
          <p:cNvPr id="26626" name="Picture 2" descr="C:\Users\Home\Desktop\image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3500438"/>
            <a:ext cx="2428892" cy="24288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00034" y="-928718"/>
            <a:ext cx="8229600" cy="1219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14282" y="571480"/>
            <a:ext cx="4572032" cy="55245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   Основная </a:t>
            </a:r>
            <a:r>
              <a:rPr lang="ru-RU" sz="2400" dirty="0" smtClean="0"/>
              <a:t>цель религиозного экстремизма – признание своей религии ведущей и подавление других религиозных </a:t>
            </a:r>
            <a:r>
              <a:rPr lang="ru-RU" sz="2400" dirty="0" err="1" smtClean="0"/>
              <a:t>конфессий</a:t>
            </a:r>
            <a:r>
              <a:rPr lang="ru-RU" sz="2400" dirty="0" smtClean="0"/>
              <a:t> через их принуждение к своей системе религиозной веры. </a:t>
            </a:r>
            <a:endParaRPr lang="ru-RU" sz="2400" dirty="0"/>
          </a:p>
        </p:txBody>
      </p:sp>
      <p:pic>
        <p:nvPicPr>
          <p:cNvPr id="25603" name="Picture 3" descr="C:\Users\Home\Desktop\relig_extrim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214942" y="714356"/>
            <a:ext cx="3286148" cy="2300304"/>
          </a:xfrm>
          <a:prstGeom prst="rect">
            <a:avLst/>
          </a:prstGeom>
          <a:noFill/>
        </p:spPr>
      </p:pic>
      <p:pic>
        <p:nvPicPr>
          <p:cNvPr id="25604" name="Picture 4" descr="C:\Users\Home\Desktop\17988_bi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3786190"/>
            <a:ext cx="3286128" cy="2190752"/>
          </a:xfrm>
          <a:prstGeom prst="rect">
            <a:avLst/>
          </a:prstGeom>
          <a:noFill/>
        </p:spPr>
      </p:pic>
      <p:pic>
        <p:nvPicPr>
          <p:cNvPr id="25606" name="Picture 6" descr="C:\Users\Home\Desktop\a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3786190"/>
            <a:ext cx="2949571" cy="22145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571612"/>
            <a:ext cx="82296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 </a:t>
            </a:r>
            <a:r>
              <a:rPr lang="ru-RU" b="1" dirty="0" smtClean="0"/>
              <a:t>   </a:t>
            </a:r>
            <a:r>
              <a:rPr lang="ru-RU" sz="2400" dirty="0" smtClean="0"/>
              <a:t>Важной </a:t>
            </a:r>
            <a:r>
              <a:rPr lang="ru-RU" sz="2400" dirty="0" smtClean="0"/>
              <a:t>особенностью ряда неправительственных религиозно-политических организаций экстремистского толка является наличие в них фактически двух организаций – открытой и тайной, законспирированной, что облегчает им политическое маневрирование, помогает быстро менять методы деятельности при изменении обстановки.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219200"/>
          </a:xfrm>
        </p:spPr>
        <p:txBody>
          <a:bodyPr>
            <a:normAutofit/>
          </a:bodyPr>
          <a:lstStyle/>
          <a:p>
            <a:r>
              <a:rPr lang="ru-RU" sz="3100" b="1" dirty="0" smtClean="0">
                <a:solidFill>
                  <a:schemeClr val="accent2"/>
                </a:solidFill>
              </a:rPr>
              <a:t>Организации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100" b="1" dirty="0" smtClean="0">
                <a:solidFill>
                  <a:schemeClr val="accent5">
                    <a:lumMod val="75000"/>
                  </a:schemeClr>
                </a:solidFill>
              </a:rPr>
              <a:t>Религиозные  секты в России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57158" y="714356"/>
            <a:ext cx="3786214" cy="57150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/>
              <a:t>   Секта</a:t>
            </a:r>
            <a:r>
              <a:rPr lang="ru-RU" sz="2400" dirty="0" smtClean="0"/>
              <a:t>—</a:t>
            </a:r>
            <a:r>
              <a:rPr lang="ru-RU" sz="2400" dirty="0" smtClean="0"/>
              <a:t> понятие </a:t>
            </a:r>
            <a:r>
              <a:rPr lang="ru-RU" sz="2400" dirty="0" smtClean="0"/>
              <a:t>, которое </a:t>
            </a:r>
            <a:r>
              <a:rPr lang="ru-RU" sz="2400" dirty="0" smtClean="0"/>
              <a:t>используется для </a:t>
            </a:r>
            <a:r>
              <a:rPr lang="ru-RU" sz="2400" dirty="0" smtClean="0"/>
              <a:t>обозначения религиозной </a:t>
            </a:r>
            <a:r>
              <a:rPr lang="ru-RU" sz="2400" dirty="0" smtClean="0"/>
              <a:t>группы, отделившейся от основного религиозного направления и противостоящего ему, или указания на организованную традицию, имеющую своего основателя и особое </a:t>
            </a:r>
            <a:r>
              <a:rPr lang="ru-RU" sz="2400" dirty="0" smtClean="0"/>
              <a:t>учение. </a:t>
            </a:r>
            <a:endParaRPr lang="ru-RU" sz="2400" dirty="0"/>
          </a:p>
        </p:txBody>
      </p:sp>
      <p:pic>
        <p:nvPicPr>
          <p:cNvPr id="23554" name="Picture 2" descr="C:\Users\Home\Desktop\final_judgment-0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929058" y="1357298"/>
            <a:ext cx="4714908" cy="40939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000" dirty="0" err="1" smtClean="0"/>
              <a:t>Конфессии</a:t>
            </a:r>
            <a:r>
              <a:rPr lang="ru-RU" sz="2000" dirty="0" smtClean="0"/>
              <a:t> </a:t>
            </a:r>
            <a:r>
              <a:rPr lang="ru-RU" sz="2000" dirty="0" smtClean="0"/>
              <a:t>и секты, являющиеся относительно традиционными для России — баптисты, адвентисты, лютеране, пятидесятники. </a:t>
            </a:r>
          </a:p>
          <a:p>
            <a:r>
              <a:rPr lang="ru-RU" sz="2000" dirty="0" smtClean="0"/>
              <a:t>Тоталитарные секты </a:t>
            </a:r>
            <a:r>
              <a:rPr lang="ru-RU" sz="2000" dirty="0" err="1" smtClean="0"/>
              <a:t>псевдохристианской</a:t>
            </a:r>
            <a:r>
              <a:rPr lang="ru-RU" sz="2000" dirty="0" smtClean="0"/>
              <a:t> ориентации, такие как «Церковь Христа», «</a:t>
            </a:r>
            <a:r>
              <a:rPr lang="ru-RU" sz="2000" dirty="0" err="1" smtClean="0"/>
              <a:t>Новоапостольская</a:t>
            </a:r>
            <a:r>
              <a:rPr lang="ru-RU" sz="2000" dirty="0" smtClean="0"/>
              <a:t> </a:t>
            </a:r>
            <a:r>
              <a:rPr lang="ru-RU" sz="2000" dirty="0" smtClean="0"/>
              <a:t>церковь.</a:t>
            </a:r>
            <a:endParaRPr lang="ru-RU" sz="2000" dirty="0" smtClean="0"/>
          </a:p>
          <a:p>
            <a:r>
              <a:rPr lang="ru-RU" sz="2000" dirty="0" smtClean="0"/>
              <a:t>Секты, претендующие на обладание «новым откровением» — мормоны </a:t>
            </a:r>
            <a:r>
              <a:rPr lang="ru-RU" sz="2000" dirty="0" smtClean="0"/>
              <a:t>«</a:t>
            </a:r>
            <a:r>
              <a:rPr lang="ru-RU" sz="2000" dirty="0" smtClean="0"/>
              <a:t>Свидетели Иеговы», Белое братство, «Богородичный </a:t>
            </a:r>
            <a:r>
              <a:rPr lang="ru-RU" sz="2000" dirty="0" smtClean="0"/>
              <a:t>центр и др.</a:t>
            </a:r>
            <a:endParaRPr lang="ru-RU" sz="2000" dirty="0" smtClean="0"/>
          </a:p>
          <a:p>
            <a:r>
              <a:rPr lang="ru-RU" sz="2000" dirty="0" smtClean="0"/>
              <a:t>Учения и секты из </a:t>
            </a:r>
            <a:r>
              <a:rPr lang="ru-RU" sz="2000" dirty="0" smtClean="0"/>
              <a:t>движения«Новая</a:t>
            </a:r>
            <a:r>
              <a:rPr lang="ru-RU" sz="2000" dirty="0" smtClean="0"/>
              <a:t> эра», </a:t>
            </a:r>
            <a:r>
              <a:rPr lang="ru-RU" sz="2000" dirty="0" smtClean="0"/>
              <a:t>имеющие </a:t>
            </a:r>
            <a:r>
              <a:rPr lang="ru-RU" sz="2000" dirty="0" smtClean="0"/>
              <a:t>оккультный характер, ставящие своей задачей развитие в человеке </a:t>
            </a:r>
            <a:r>
              <a:rPr lang="ru-RU" sz="2000" dirty="0" err="1" smtClean="0"/>
              <a:t>паранормальных</a:t>
            </a:r>
            <a:r>
              <a:rPr lang="ru-RU" sz="2000" dirty="0" smtClean="0"/>
              <a:t> способностей.</a:t>
            </a:r>
            <a:endParaRPr lang="ru-RU" sz="2000" dirty="0" smtClean="0"/>
          </a:p>
          <a:p>
            <a:r>
              <a:rPr lang="ru-RU" sz="2000" dirty="0" smtClean="0"/>
              <a:t>Сатанинские культы, носящие изуверский характер и опирающиеся в основном на молодежь. </a:t>
            </a:r>
          </a:p>
          <a:p>
            <a:endParaRPr lang="ru-RU" sz="20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</a:rPr>
              <a:t>Классификация сект и культов, действующих в современной России</a:t>
            </a:r>
            <a:endParaRPr lang="ru-RU" sz="28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Религиозный маркетинг</a:t>
            </a:r>
            <a:endParaRPr lang="ru-RU" dirty="0" smtClean="0"/>
          </a:p>
          <a:p>
            <a:r>
              <a:rPr lang="ru-RU" dirty="0" smtClean="0"/>
              <a:t>Агрессивный прозелитизм и психологическое </a:t>
            </a:r>
            <a:r>
              <a:rPr lang="ru-RU" dirty="0" smtClean="0"/>
              <a:t>давление</a:t>
            </a:r>
            <a:endParaRPr lang="ru-RU" dirty="0" smtClean="0"/>
          </a:p>
          <a:p>
            <a:r>
              <a:rPr lang="ru-RU" dirty="0" smtClean="0"/>
              <a:t>Двойное </a:t>
            </a:r>
            <a:r>
              <a:rPr lang="ru-RU" dirty="0" smtClean="0"/>
              <a:t>учение</a:t>
            </a:r>
            <a:endParaRPr lang="ru-RU" dirty="0" smtClean="0"/>
          </a:p>
          <a:p>
            <a:r>
              <a:rPr lang="ru-RU" dirty="0" smtClean="0"/>
              <a:t>Иерархия</a:t>
            </a:r>
            <a:endParaRPr lang="ru-RU" dirty="0" smtClean="0"/>
          </a:p>
          <a:p>
            <a:r>
              <a:rPr lang="ru-RU" dirty="0" smtClean="0"/>
              <a:t>Непогрешимость секты и ее </a:t>
            </a:r>
            <a:r>
              <a:rPr lang="ru-RU" dirty="0" smtClean="0"/>
              <a:t>основателя</a:t>
            </a:r>
            <a:r>
              <a:rPr lang="ru-RU" dirty="0" smtClean="0"/>
              <a:t> </a:t>
            </a:r>
          </a:p>
          <a:p>
            <a:r>
              <a:rPr lang="ru-RU" dirty="0" smtClean="0"/>
              <a:t>Программирование </a:t>
            </a:r>
            <a:r>
              <a:rPr lang="ru-RU" dirty="0" smtClean="0"/>
              <a:t>сознания</a:t>
            </a:r>
            <a:endParaRPr lang="ru-RU" dirty="0" smtClean="0"/>
          </a:p>
          <a:p>
            <a:r>
              <a:rPr lang="ru-RU" dirty="0" smtClean="0"/>
              <a:t>Духовный </a:t>
            </a:r>
            <a:r>
              <a:rPr lang="ru-RU" dirty="0" err="1" smtClean="0"/>
              <a:t>элитизм</a:t>
            </a:r>
            <a:endParaRPr lang="ru-RU" dirty="0" smtClean="0"/>
          </a:p>
          <a:p>
            <a:r>
              <a:rPr lang="ru-RU" dirty="0" smtClean="0"/>
              <a:t>Контроль </a:t>
            </a:r>
            <a:r>
              <a:rPr lang="ru-RU" dirty="0" smtClean="0"/>
              <a:t>жизнедеятельности</a:t>
            </a:r>
            <a:endParaRPr lang="ru-RU" dirty="0" smtClean="0"/>
          </a:p>
          <a:p>
            <a:r>
              <a:rPr lang="ru-RU" dirty="0" smtClean="0"/>
              <a:t>Политические </a:t>
            </a:r>
            <a:r>
              <a:rPr lang="ru-RU" dirty="0" smtClean="0"/>
              <a:t>цели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-214338"/>
            <a:ext cx="8229600" cy="12192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</a:rPr>
              <a:t>Признаки  сект:</a:t>
            </a:r>
            <a:endParaRPr lang="ru-RU" sz="28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Свидетели </a:t>
            </a:r>
            <a:r>
              <a:rPr lang="ru-RU" dirty="0" smtClean="0"/>
              <a:t>Иеговы</a:t>
            </a:r>
            <a:r>
              <a:rPr lang="ru-RU" dirty="0" smtClean="0"/>
              <a:t> </a:t>
            </a:r>
          </a:p>
          <a:p>
            <a:r>
              <a:rPr lang="ru-RU" dirty="0" smtClean="0"/>
              <a:t>Баптисты</a:t>
            </a:r>
          </a:p>
          <a:p>
            <a:r>
              <a:rPr lang="ru-RU" dirty="0" smtClean="0"/>
              <a:t>Пятидесятники</a:t>
            </a:r>
            <a:endParaRPr lang="ru-RU" dirty="0" smtClean="0"/>
          </a:p>
          <a:p>
            <a:r>
              <a:rPr lang="ru-RU" dirty="0" err="1" smtClean="0"/>
              <a:t>Адвендисты</a:t>
            </a:r>
            <a:r>
              <a:rPr lang="ru-RU" dirty="0" smtClean="0"/>
              <a:t>  7-го </a:t>
            </a:r>
            <a:r>
              <a:rPr lang="ru-RU" dirty="0" smtClean="0"/>
              <a:t>дня</a:t>
            </a:r>
          </a:p>
          <a:p>
            <a:r>
              <a:rPr lang="ru-RU" dirty="0" smtClean="0"/>
              <a:t>Ересь </a:t>
            </a:r>
            <a:r>
              <a:rPr lang="ru-RU" dirty="0" smtClean="0"/>
              <a:t>Порфирия </a:t>
            </a:r>
            <a:r>
              <a:rPr lang="ru-RU" dirty="0" smtClean="0"/>
              <a:t>Иванова</a:t>
            </a:r>
          </a:p>
          <a:p>
            <a:r>
              <a:rPr lang="ru-RU" dirty="0" err="1" smtClean="0"/>
              <a:t>Саентология</a:t>
            </a:r>
            <a:endParaRPr lang="ru-RU" dirty="0" smtClean="0"/>
          </a:p>
          <a:p>
            <a:r>
              <a:rPr lang="ru-RU" dirty="0" smtClean="0"/>
              <a:t>Мормоны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</a:rPr>
              <a:t>Наиболее  распространенные  секты в современной России</a:t>
            </a:r>
            <a:endParaRPr lang="ru-RU" sz="2800" b="1" dirty="0">
              <a:solidFill>
                <a:schemeClr val="accent2"/>
              </a:solidFill>
            </a:endParaRPr>
          </a:p>
        </p:txBody>
      </p:sp>
      <p:pic>
        <p:nvPicPr>
          <p:cNvPr id="20482" name="Picture 2" descr="C:\Users\Home\Desktop\gqzXH7nA8FAво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1857364"/>
            <a:ext cx="3671887" cy="3162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000240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ru-RU" sz="3100" b="1" dirty="0" smtClean="0">
                <a:solidFill>
                  <a:schemeClr val="accent2"/>
                </a:solidFill>
              </a:rPr>
              <a:t>Спасибо за внимание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Другая 1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703203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156</TotalTime>
  <Words>229</Words>
  <Application>Microsoft Office PowerPoint</Application>
  <PresentationFormat>Экран (4:3)</PresentationFormat>
  <Paragraphs>88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Бумажная</vt:lpstr>
      <vt:lpstr>Межэтнические конфликты  Экстремистские движения  Религиозный экстремизм Религиозные  секты в России  </vt:lpstr>
      <vt:lpstr>    Понятие конфликта и конфликтной ситуации </vt:lpstr>
      <vt:lpstr>Формы межэтнических конфликтов. </vt:lpstr>
      <vt:lpstr>Слайд 4</vt:lpstr>
      <vt:lpstr>Особенности:</vt:lpstr>
      <vt:lpstr>Профилактика и урегулирование межэтнических конфликтов </vt:lpstr>
      <vt:lpstr>Примеры :</vt:lpstr>
      <vt:lpstr>Экстремистские  движения</vt:lpstr>
      <vt:lpstr>Направления в современном терроризме:</vt:lpstr>
      <vt:lpstr>Слайд 10</vt:lpstr>
      <vt:lpstr>Религиозный экстремизм</vt:lpstr>
      <vt:lpstr>Слайд 12</vt:lpstr>
      <vt:lpstr>Организации </vt:lpstr>
      <vt:lpstr>Религиозные  секты в России </vt:lpstr>
      <vt:lpstr>Классификация сект и культов, действующих в современной России</vt:lpstr>
      <vt:lpstr>Признаки  сект:</vt:lpstr>
      <vt:lpstr>Наиболее  распространенные  секты в современной России</vt:lpstr>
      <vt:lpstr>Спасибо за внимание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Межэтнические конфликты Религиозный экстремизм Экстремистские движения Религиозные секты в России</dc:title>
  <dc:creator>Home</dc:creator>
  <cp:lastModifiedBy>Home</cp:lastModifiedBy>
  <cp:revision>17</cp:revision>
  <dcterms:created xsi:type="dcterms:W3CDTF">2016-04-10T18:06:40Z</dcterms:created>
  <dcterms:modified xsi:type="dcterms:W3CDTF">2016-04-10T20:43:21Z</dcterms:modified>
</cp:coreProperties>
</file>