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9" r:id="rId11"/>
    <p:sldId id="264" r:id="rId12"/>
    <p:sldId id="265" r:id="rId13"/>
    <p:sldId id="266" r:id="rId14"/>
    <p:sldId id="268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719" autoAdjust="0"/>
    <p:restoredTop sz="93410" autoAdjust="0"/>
  </p:normalViewPr>
  <p:slideViewPr>
    <p:cSldViewPr>
      <p:cViewPr varScale="1">
        <p:scale>
          <a:sx n="54" d="100"/>
          <a:sy n="54" d="100"/>
        </p:scale>
        <p:origin x="931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35239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35240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DBAB3E2-4BC7-4AA9-BD34-760DE2D414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3AD9C-915D-456E-9B2C-20B7078D2A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A27D9-B11F-447E-8A91-56FDF48F5B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5AB1D-E816-41C0-B610-1310CDF672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7FCC30-4D2F-4777-A3CF-E40A15A23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2D75B-8144-49AF-89E1-2AB4F7DDAD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73A28-DE4B-4068-AFB1-51B54CFF1F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B9DE2-79C9-4C2C-9543-B151EB7CD8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AF656-C056-43F7-83AA-A1AD3ACFFA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234CD2-B8EB-41DD-9B9E-0FDF7E8EF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D8C3D-861E-434F-8AC1-53A1F747AC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434179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0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1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2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3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4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5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6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7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8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89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0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1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2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3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4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5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6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7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8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199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0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1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2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3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4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5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6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7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8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09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10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11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34212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34213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34214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34215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4216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421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322BCCC-BC44-40AC-A08C-151B46B1A0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8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648667"/>
            <a:ext cx="7772400" cy="1700213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Терроризм – глобальная проблема современности.</a:t>
            </a:r>
          </a:p>
        </p:txBody>
      </p:sp>
      <p:sp>
        <p:nvSpPr>
          <p:cNvPr id="4259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748464" y="4653136"/>
            <a:ext cx="64096" cy="45719"/>
          </a:xfrm>
        </p:spPr>
        <p:txBody>
          <a:bodyPr/>
          <a:lstStyle/>
          <a:p>
            <a:pPr algn="r" eaLnBrk="1" hangingPunct="1">
              <a:defRPr/>
            </a:pPr>
            <a:endParaRPr lang="ru-RU" sz="1800" dirty="0" smtClean="0"/>
          </a:p>
        </p:txBody>
      </p:sp>
      <p:pic>
        <p:nvPicPr>
          <p:cNvPr id="3076" name="Picture 4" descr="терроризм 20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2348880"/>
            <a:ext cx="4225925" cy="281940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1566862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dirty="0" smtClean="0">
                <a:latin typeface="Times New Roman" pitchFamily="18" charset="0"/>
              </a:rPr>
              <a:t>Терроризм – это  самое  злобное, самое  гнусное  преступление  на земле</a:t>
            </a:r>
            <a:endParaRPr lang="ru-RU" sz="4000" b="1" dirty="0" smtClean="0"/>
          </a:p>
        </p:txBody>
      </p:sp>
      <p:sp>
        <p:nvSpPr>
          <p:cNvPr id="436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133600"/>
            <a:ext cx="8229600" cy="47244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latin typeface="Times New Roman" pitchFamily="18" charset="0"/>
              </a:rPr>
              <a:t>Слово «террор» переводится на русский язык как «ужас», «страх».</a:t>
            </a:r>
          </a:p>
          <a:p>
            <a:pPr eaLnBrk="1" hangingPunct="1">
              <a:defRPr/>
            </a:pPr>
            <a:r>
              <a:rPr lang="ru-RU" sz="2800" b="1" dirty="0" smtClean="0">
                <a:latin typeface="Times New Roman" pitchFamily="18" charset="0"/>
              </a:rPr>
              <a:t>Действия, когда бандиты взрывают,     убивают, захватывают в заложники или запугивают мирных граждан, для  того  чтобы  достичь  преступных  целей  и нанести вред обществу и государству, называются </a:t>
            </a:r>
            <a:r>
              <a:rPr lang="ru-RU" sz="2800" dirty="0" smtClean="0">
                <a:latin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</a:rPr>
              <a:t>терроризмом</a:t>
            </a:r>
            <a:r>
              <a:rPr lang="ru-RU" sz="2800" dirty="0" smtClean="0">
                <a:latin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705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Совершая  преступления, террористы  выбирают  такие  безопасные  для  себя  места, как  больницы,  школы,  театры, концертные площадки, вокзалы, рынки.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mtClean="0"/>
          </a:p>
        </p:txBody>
      </p:sp>
      <p:pic>
        <p:nvPicPr>
          <p:cNvPr id="5123" name="Picture 4" descr="4D1CE39D-80D4-463A-974D-6229A70CA610_mw800_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36838"/>
            <a:ext cx="4165600" cy="395922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5124" name="Рисунок 1" descr="C:\Users\Самсон\Desktop\Терроризм\фото\рис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420938"/>
            <a:ext cx="4248150" cy="3671887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4787900" y="6092825"/>
            <a:ext cx="41227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/>
              <a:t>Школа, разрушенная в ходе теракта.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-main-pic" descr="&amp;Kcy;&amp;acy;&amp;rcy;&amp;tcy;&amp;icy;&amp;ncy;&amp;kcy;&amp;acy; 25 &amp;icy;&amp;zcy; 196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88913"/>
            <a:ext cx="4176712" cy="4176712"/>
          </a:xfrm>
          <a:noFill/>
          <a:ln w="19050">
            <a:solidFill>
              <a:srgbClr val="000000"/>
            </a:solidFill>
          </a:ln>
        </p:spPr>
      </p:pic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0" y="4581525"/>
            <a:ext cx="4572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Теракт на стадионе в Грозном, в результате которого погиб президент Чечни Ахмад Кадыров. </a:t>
            </a:r>
          </a:p>
        </p:txBody>
      </p:sp>
      <p:pic>
        <p:nvPicPr>
          <p:cNvPr id="6148" name="i-main-pic" descr="&amp;Kcy;&amp;acy;&amp;rcy;&amp;tcy;&amp;icy;&amp;ncy;&amp;kcy;&amp;acy; 20 &amp;icy;&amp;zcy; 19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052513"/>
            <a:ext cx="4643437" cy="482441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149" name="Rectangle 12"/>
          <p:cNvSpPr>
            <a:spLocks noChangeArrowheads="1"/>
          </p:cNvSpPr>
          <p:nvPr/>
        </p:nvSpPr>
        <p:spPr bwMode="auto">
          <a:xfrm>
            <a:off x="4500563" y="260350"/>
            <a:ext cx="46434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/>
              <a:t>Число жертв </a:t>
            </a:r>
            <a:r>
              <a:rPr lang="ru-RU" b="1"/>
              <a:t>теракта</a:t>
            </a:r>
            <a:r>
              <a:rPr lang="ru-RU"/>
              <a:t> в Грозном достигло 7 человек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-main-pic" descr="&amp;Kcy;&amp;acy;&amp;rcy;&amp;tcy;&amp;icy;&amp;ncy;&amp;kcy;&amp;acy; 42 &amp;icy;&amp;zcy; 1248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-6000"/>
          </a:blip>
          <a:srcRect/>
          <a:stretch>
            <a:fillRect/>
          </a:stretch>
        </p:blipFill>
        <p:spPr>
          <a:xfrm>
            <a:off x="250825" y="1773238"/>
            <a:ext cx="4465638" cy="3744912"/>
          </a:xfrm>
          <a:noFill/>
          <a:ln w="19050">
            <a:solidFill>
              <a:srgbClr val="000000"/>
            </a:solidFill>
          </a:ln>
        </p:spPr>
      </p:pic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323850" y="5589588"/>
            <a:ext cx="38163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b="1"/>
              <a:t>Теракт</a:t>
            </a:r>
            <a:r>
              <a:rPr lang="ru-RU"/>
              <a:t> на рынке во Владикавказе: Людей перепахало осколками.</a:t>
            </a:r>
          </a:p>
        </p:txBody>
      </p:sp>
      <p:pic>
        <p:nvPicPr>
          <p:cNvPr id="7172" name="i-main-pic" descr="&amp;Kcy;&amp;acy;&amp;rcy;&amp;tcy;&amp;icy;&amp;ncy;&amp;kcy;&amp;acy; 27 &amp;icy;&amp;zcy; 1248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125538"/>
            <a:ext cx="4176713" cy="374491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7173" name="Rectangle 8"/>
          <p:cNvSpPr>
            <a:spLocks noChangeArrowheads="1"/>
          </p:cNvSpPr>
          <p:nvPr/>
        </p:nvSpPr>
        <p:spPr bwMode="auto">
          <a:xfrm>
            <a:off x="4859338" y="4868863"/>
            <a:ext cx="41052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ru-RU" b="1">
                <a:latin typeface="Times New Roman" pitchFamily="18" charset="0"/>
              </a:rPr>
              <a:t>Теракт</a:t>
            </a:r>
            <a:r>
              <a:rPr lang="ru-RU">
                <a:latin typeface="Times New Roman" pitchFamily="18" charset="0"/>
              </a:rPr>
              <a:t> </a:t>
            </a:r>
            <a:r>
              <a:rPr lang="ru-RU" b="1">
                <a:latin typeface="Times New Roman" pitchFamily="18" charset="0"/>
              </a:rPr>
              <a:t>в</a:t>
            </a:r>
            <a:r>
              <a:rPr lang="ru-RU">
                <a:latin typeface="Times New Roman" pitchFamily="18" charset="0"/>
              </a:rPr>
              <a:t> международном терминале аэропорта "Домодедово«  произошел 24 января в 16:40. По предварительным данным следствия, бомбу привел в действие</a:t>
            </a:r>
            <a:r>
              <a:rPr lang="ru-RU"/>
              <a:t> </a:t>
            </a:r>
            <a:r>
              <a:rPr lang="ru-RU">
                <a:latin typeface="Times New Roman" pitchFamily="18" charset="0"/>
              </a:rPr>
              <a:t>террорист-смертник.</a:t>
            </a:r>
          </a:p>
          <a:p>
            <a:pPr eaLnBrk="0" hangingPunct="0"/>
            <a:endParaRPr lang="ru-RU">
              <a:latin typeface="Times New Roman" pitchFamily="18" charset="0"/>
            </a:endParaRPr>
          </a:p>
        </p:txBody>
      </p:sp>
      <p:sp>
        <p:nvSpPr>
          <p:cNvPr id="7174" name="Rectangle 9"/>
          <p:cNvSpPr>
            <a:spLocks noChangeArrowheads="1"/>
          </p:cNvSpPr>
          <p:nvPr/>
        </p:nvSpPr>
        <p:spPr bwMode="auto">
          <a:xfrm>
            <a:off x="395288" y="160338"/>
            <a:ext cx="79533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>
                <a:latin typeface="Times New Roman" pitchFamily="18" charset="0"/>
              </a:rPr>
              <a:t>Терроризм – это  самое  злобное, самое  гнусное  преступление  на  Земле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b="1" smtClean="0">
                <a:latin typeface="Times New Roman" pitchFamily="18" charset="0"/>
              </a:rPr>
              <a:t>Среди  других  преступлений терроризм отличается двумя  чертами:</a:t>
            </a:r>
          </a:p>
        </p:txBody>
      </p:sp>
      <p:sp>
        <p:nvSpPr>
          <p:cNvPr id="440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marL="609600" indent="-609600" eaLnBrk="1" hangingPunct="1">
              <a:defRPr/>
            </a:pPr>
            <a:r>
              <a:rPr lang="ru-RU" sz="2000" b="1" smtClean="0">
                <a:latin typeface="Times New Roman" pitchFamily="18" charset="0"/>
              </a:rPr>
              <a:t>применением или угрозой применения насилия (убийств, захватов  в  заложники  людей, взрывов  различных объектов и т.д.) для порождения в обществе страха, беспокойства и неудовлетворенности своей  безопасностью;</a:t>
            </a:r>
          </a:p>
          <a:p>
            <a:pPr marL="609600" indent="-609600" eaLnBrk="1" hangingPunct="1">
              <a:defRPr/>
            </a:pPr>
            <a:r>
              <a:rPr lang="ru-RU" sz="2000" b="1" smtClean="0">
                <a:latin typeface="Times New Roman" pitchFamily="18" charset="0"/>
              </a:rPr>
              <a:t>эти действия направлены на то, чтобы через  страх и  недовольство людей, влиять на принятие  политических решений представителями местной и  государственной власти.</a:t>
            </a:r>
          </a:p>
          <a:p>
            <a:pPr marL="609600" indent="-609600" eaLnBrk="1" hangingPunct="1">
              <a:defRPr/>
            </a:pPr>
            <a:r>
              <a:rPr lang="ru-RU" sz="2400" b="1" smtClean="0">
                <a:latin typeface="Times New Roman" pitchFamily="18" charset="0"/>
              </a:rPr>
              <a:t>Терроризм –  это  преступление,               направленное  на процесс принятия государственных решений,  использующее  в  качестве  главного  оружия  страх  людей,  вызываемый          взрывами,  поджогами,  убийствами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0795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2800" b="1" smtClean="0">
                <a:latin typeface="Times New Roman" pitchFamily="18" charset="0"/>
              </a:rPr>
              <a:t>      Террористические акты совершаются  в         следующих  формах:</a:t>
            </a:r>
          </a:p>
        </p:txBody>
      </p:sp>
      <p:sp>
        <p:nvSpPr>
          <p:cNvPr id="441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341438"/>
            <a:ext cx="8713787" cy="53276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b="1" smtClean="0">
                <a:latin typeface="Times New Roman" pitchFamily="18" charset="0"/>
              </a:rPr>
              <a:t>взрывы    в  жилых домах,  самолетах,   поездах,  переходах  и  электричках  в  метро,   автобусах;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smtClean="0">
                <a:latin typeface="Times New Roman" pitchFamily="18" charset="0"/>
              </a:rPr>
              <a:t>захват  людей  в  заложники  в  самолетах,   школах,  больницах,  театрах;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smtClean="0">
                <a:latin typeface="Times New Roman" pitchFamily="18" charset="0"/>
              </a:rPr>
              <a:t>убийство  политических  деятелей,  людей пользующихся  популярностью  в  обществе;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smtClean="0">
                <a:latin typeface="Times New Roman" pitchFamily="18" charset="0"/>
              </a:rPr>
              <a:t>захват  самолетов и использование  их  как  огромные  бомбы;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smtClean="0">
                <a:latin typeface="Times New Roman" pitchFamily="18" charset="0"/>
              </a:rPr>
              <a:t>поджоги  жилых  домов,  транспортных  средств;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smtClean="0">
                <a:latin typeface="Times New Roman" pitchFamily="18" charset="0"/>
              </a:rPr>
              <a:t>уничтожение имущества, ведущее к нанесению большого ущерба;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b="1" smtClean="0">
                <a:latin typeface="Times New Roman" pitchFamily="18" charset="0"/>
              </a:rPr>
              <a:t>угроза  взрывов  важных  и опасных объектов (например, атомных электростанций, плотин на             водоемах), заражения  и  отравления многих людей, способных  вызвать  экологическую  катастрофу.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/>
          <p:cNvSpPr>
            <a:spLocks noGrp="1" noChangeArrowheads="1"/>
          </p:cNvSpPr>
          <p:nvPr>
            <p:ph type="title"/>
          </p:nvPr>
        </p:nvSpPr>
        <p:spPr>
          <a:xfrm>
            <a:off x="5795963" y="260350"/>
            <a:ext cx="3348037" cy="3313113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2000" smtClean="0"/>
              <a:t>Захват заложников </a:t>
            </a:r>
            <a:br>
              <a:rPr lang="ru-RU" sz="2000" smtClean="0"/>
            </a:br>
            <a:r>
              <a:rPr lang="ru-RU" sz="1800" smtClean="0">
                <a:latin typeface="Times New Roman" pitchFamily="18" charset="0"/>
              </a:rPr>
              <a:t>1  сентября  2004 года школа в городе Беслане,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smtClean="0">
                <a:latin typeface="Times New Roman" pitchFamily="18" charset="0"/>
              </a:rPr>
              <a:t>9 мая 2002 года в г. Каспийске 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1800" smtClean="0">
                <a:latin typeface="Times New Roman" pitchFamily="18" charset="0"/>
              </a:rPr>
              <a:t>6 февраля 2004 года  преступники взорвали самодельное  взрывное  устройство  в  вагоне электрички на перегоне между станциями «Автозаводская» и «Павелецкая» </a:t>
            </a:r>
            <a:br>
              <a:rPr lang="ru-RU" sz="1800" smtClean="0">
                <a:latin typeface="Times New Roman" pitchFamily="18" charset="0"/>
              </a:rPr>
            </a:br>
            <a:r>
              <a:rPr lang="ru-RU" sz="4000" smtClean="0"/>
              <a:t> </a:t>
            </a:r>
          </a:p>
        </p:txBody>
      </p:sp>
      <p:pic>
        <p:nvPicPr>
          <p:cNvPr id="10243" name="Picture 4" descr="_96de79f81fba998d62f301ffdb23e53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5472113" cy="36004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0244" name="Picture 5" descr="1251395327_naba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3789363"/>
            <a:ext cx="5715000" cy="3068637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gall_i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5256212" cy="439261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1267" name="Picture 5" descr="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908050"/>
            <a:ext cx="3563937" cy="540067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566862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1400" smtClean="0"/>
              <a:t> 24 августа 2004 террористы взорвали  самолёты Ту-154 и Ту-134 в воздухе над Тульской и Ростовской   областями. Погибли 90 человек.</a:t>
            </a:r>
            <a:br>
              <a:rPr lang="ru-RU" sz="1400" smtClean="0"/>
            </a:br>
            <a:r>
              <a:rPr lang="ru-RU" sz="1400" smtClean="0"/>
              <a:t>11  сентября  2001 года  в  США  был  совершен  один из самых кровавых террористических актов. Преступники захватили 4  гражданских авиалайнера. Два из них они     использовали  как  огромные  ракеты, направив  их  на   наиболее  высокие  в  Нью-Йорке  здания. В этих небоскребах  работало  огромное  количество  персонала. В  результате  погибли  около       6 тыс. человек. </a:t>
            </a:r>
          </a:p>
        </p:txBody>
      </p:sp>
      <p:pic>
        <p:nvPicPr>
          <p:cNvPr id="12291" name="Рисунок 239" descr="6562581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133600"/>
            <a:ext cx="4321175" cy="4319588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2292" name="Рисунок 1" descr="C:\Users\Самсон\Desktop\Терроризм\фото\Рис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844675"/>
            <a:ext cx="4356100" cy="482441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2"/>
          <p:cNvSpPr>
            <a:spLocks noGrp="1" noChangeArrowheads="1"/>
          </p:cNvSpPr>
          <p:nvPr>
            <p:ph type="title"/>
          </p:nvPr>
        </p:nvSpPr>
        <p:spPr>
          <a:xfrm>
            <a:off x="2987675" y="277813"/>
            <a:ext cx="5905500" cy="307975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smtClean="0">
                <a:latin typeface="Times New Roman" pitchFamily="18" charset="0"/>
              </a:rPr>
              <a:t>Те, кто организуют террористические акты, чаще всего преследуют цель получить доступ к власти и богатству. Но для организации убийств и взрывов они правдами и неправдами привлекают других людей. Исполнителями терактов могут стать:</a:t>
            </a:r>
          </a:p>
        </p:txBody>
      </p:sp>
      <p:sp>
        <p:nvSpPr>
          <p:cNvPr id="443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3406775"/>
            <a:ext cx="8229600" cy="3451225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smtClean="0"/>
              <a:t>люди, мечтающие о славе, богатстве и власти, но неспособные достичь этого нормальными способами;</a:t>
            </a:r>
          </a:p>
          <a:p>
            <a:pPr eaLnBrk="1" hangingPunct="1">
              <a:defRPr/>
            </a:pPr>
            <a:r>
              <a:rPr lang="ru-RU" sz="2400" smtClean="0"/>
              <a:t>люди, искаженно понимающие религиозные заповеди;</a:t>
            </a:r>
          </a:p>
          <a:p>
            <a:pPr eaLnBrk="1" hangingPunct="1">
              <a:defRPr/>
            </a:pPr>
            <a:r>
              <a:rPr lang="ru-RU" sz="2400" smtClean="0"/>
              <a:t> люди, переживающие горе, утрату близкого человека и желающие отомстить за его смерть;</a:t>
            </a:r>
          </a:p>
          <a:p>
            <a:pPr eaLnBrk="1" hangingPunct="1">
              <a:defRPr/>
            </a:pPr>
            <a:r>
              <a:rPr lang="ru-RU" sz="2400" smtClean="0"/>
              <a:t> психически больные и больные-наркоманы</a:t>
            </a:r>
            <a:r>
              <a:rPr lang="ru-RU" smtClean="0"/>
              <a:t>.</a:t>
            </a:r>
          </a:p>
        </p:txBody>
      </p:sp>
      <p:pic>
        <p:nvPicPr>
          <p:cNvPr id="13316" name="Рисунок 9" descr="C:\Users\Самсон\Desktop\Терроризм\фото\Рис_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3059113" cy="27352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20813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smtClean="0"/>
              <a:t>Способы вовлечения в террористические организации</a:t>
            </a:r>
          </a:p>
        </p:txBody>
      </p:sp>
      <p:sp>
        <p:nvSpPr>
          <p:cNvPr id="444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642350" cy="49974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000" b="1" smtClean="0">
                <a:latin typeface="Times New Roman" pitchFamily="18" charset="0"/>
              </a:rPr>
              <a:t>Первый способ</a:t>
            </a:r>
            <a:r>
              <a:rPr lang="ru-RU" sz="2000" i="1" smtClean="0">
                <a:latin typeface="Times New Roman" pitchFamily="18" charset="0"/>
              </a:rPr>
              <a:t> – это обещание денег, роскошной жизни, материального благополучия семье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b="1" smtClean="0">
                <a:latin typeface="Times New Roman" pitchFamily="18" charset="0"/>
              </a:rPr>
              <a:t>Второй способ - </a:t>
            </a:r>
            <a:r>
              <a:rPr lang="ru-RU" sz="2000" i="1" smtClean="0">
                <a:latin typeface="Times New Roman" pitchFamily="18" charset="0"/>
              </a:rPr>
              <a:t> идеологическая обработка</a:t>
            </a:r>
            <a:r>
              <a:rPr lang="ru-RU" sz="2000" smtClean="0">
                <a:latin typeface="Times New Roman" pitchFamily="18" charset="0"/>
              </a:rPr>
              <a:t> 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smtClean="0">
              <a:latin typeface="Times New Roman" pitchFamily="18" charset="0"/>
            </a:endParaRPr>
          </a:p>
        </p:txBody>
      </p:sp>
      <p:pic>
        <p:nvPicPr>
          <p:cNvPr id="14340" name="Рисунок 5" descr="C:\Users\Самсон\Desktop\Терроризм\фото\рис_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708275"/>
            <a:ext cx="4032250" cy="32575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79388" y="5969000"/>
            <a:ext cx="85693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/>
              <a:t>К экстремизму призывают современные фашистские организации и различные секты.</a:t>
            </a:r>
          </a:p>
        </p:txBody>
      </p:sp>
      <p:pic>
        <p:nvPicPr>
          <p:cNvPr id="14342" name="i-main-pic" descr="&amp;Kcy;&amp;acy;&amp;rcy;&amp;tcy;&amp;icy;&amp;ncy;&amp;kcy;&amp;acy; 7 &amp;icy;&amp;zcy; 19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9088" y="2276475"/>
            <a:ext cx="3744912" cy="352901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444" name="Rectangle 4"/>
          <p:cNvSpPr>
            <a:spLocks noChangeArrowheads="1"/>
          </p:cNvSpPr>
          <p:nvPr/>
        </p:nvSpPr>
        <p:spPr bwMode="auto">
          <a:xfrm>
            <a:off x="323850" y="404813"/>
            <a:ext cx="835183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Третий способ – </a:t>
            </a:r>
            <a:r>
              <a:rPr lang="ru-RU" i="1">
                <a:effectLst>
                  <a:outerShdw blurRad="38100" dist="38100" dir="2700000" algn="tl">
                    <a:srgbClr val="000000"/>
                  </a:outerShdw>
                </a:effectLst>
              </a:rPr>
              <a:t>это тяга молодых людей к оружию</a:t>
            </a: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endParaRPr lang="ru-RU" sz="200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5363" name="Picture 5" descr="pi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96975"/>
            <a:ext cx="4467225" cy="44640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5364" name="Рисунок 2" descr="C:\Users\Самсон\Desktop\Терроризм\фото\рис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1052513"/>
            <a:ext cx="4032250" cy="547211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236" descr="n255_terrorist_child_ep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557338"/>
            <a:ext cx="7056438" cy="5040312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47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ru-RU" sz="1800" smtClean="0">
                <a:latin typeface="Times New Roman" pitchFamily="18" charset="0"/>
              </a:rPr>
              <a:t>Дети являются самым уязвимым и самым    привлекательным объектом для преступников. Террористы   стремятся вовлечь их в террористические акты по           нескольким причинам.</a:t>
            </a:r>
          </a:p>
        </p:txBody>
      </p:sp>
      <p:sp>
        <p:nvSpPr>
          <p:cNvPr id="447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57338"/>
            <a:ext cx="8713788" cy="49974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>
                <a:latin typeface="Times New Roman" pitchFamily="18" charset="0"/>
              </a:rPr>
              <a:t>Через  детей  можно  нанести  больше  всего горя взрослым людям,   заставить их выполнить любые требования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smtClean="0">
                <a:latin typeface="Times New Roman" pitchFamily="18" charset="0"/>
              </a:rPr>
              <a:t>Детей 7-11 лет отличает выраженное  стремление  получить  похвалу  от  взрослых, им нравится, когда взрослые люди доверяют детям выполнять серьезную, «взрослую»  работу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 smtClean="0">
                <a:latin typeface="Times New Roman" pitchFamily="18" charset="0"/>
              </a:rPr>
              <a:t>Больше других нуждаются в похвале и признании взрослых слабо  успевающие в школе дети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mtClean="0">
                <a:latin typeface="Times New Roman" pitchFamily="18" charset="0"/>
              </a:rPr>
              <a:t>Поэтому необходимо всегда помнить об ответственности за каждый свой поступок и быть бдительным.</a:t>
            </a:r>
            <a:endParaRPr lang="ru-RU" sz="240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40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sz="24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latin typeface="Times New Roman" pitchFamily="18" charset="0"/>
              </a:rPr>
              <a:t>ЗАПОМНИТЕ:</a:t>
            </a:r>
            <a:r>
              <a:rPr lang="ru-RU" b="1" smtClean="0">
                <a:latin typeface="Times New Roman" pitchFamily="18" charset="0"/>
                <a:sym typeface="Symbol" pitchFamily="18" charset="2"/>
              </a:rPr>
              <a:t/>
            </a:r>
            <a:br>
              <a:rPr lang="ru-RU" b="1" smtClean="0">
                <a:latin typeface="Times New Roman" pitchFamily="18" charset="0"/>
                <a:sym typeface="Symbol" pitchFamily="18" charset="2"/>
              </a:rPr>
            </a:br>
            <a:endParaRPr lang="ru-RU" b="1" smtClean="0">
              <a:latin typeface="Times New Roman" pitchFamily="18" charset="0"/>
              <a:sym typeface="Symbol" pitchFamily="18" charset="2"/>
            </a:endParaRPr>
          </a:p>
        </p:txBody>
      </p:sp>
      <p:sp>
        <p:nvSpPr>
          <p:cNvPr id="449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981075"/>
            <a:ext cx="8785225" cy="561657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smtClean="0">
                <a:sym typeface="Symbol" pitchFamily="18" charset="2"/>
              </a:rPr>
              <a:t></a:t>
            </a:r>
            <a:r>
              <a:rPr lang="ru-RU" sz="2800" b="1" smtClean="0"/>
              <a:t>ЧУЖИМ НЕЛЬЗЯ ОТКРЫВАТЬ ДВЕРЬ </a:t>
            </a:r>
            <a:endParaRPr lang="ru-RU" sz="2800" b="1" smtClean="0">
              <a:sym typeface="Symbol" pitchFamily="18" charset="2"/>
            </a:endParaRPr>
          </a:p>
          <a:p>
            <a:pPr eaLnBrk="1" hangingPunct="1">
              <a:defRPr/>
            </a:pPr>
            <a:r>
              <a:rPr lang="ru-RU" sz="2800" b="1" smtClean="0">
                <a:sym typeface="Symbol" pitchFamily="18" charset="2"/>
              </a:rPr>
              <a:t></a:t>
            </a:r>
            <a:r>
              <a:rPr lang="ru-RU" sz="2800" b="1" smtClean="0"/>
              <a:t>С ЧУЖИМИ НЕ О ЧЕМ РАЗГОВАРИВАТЬ (МОЖНО ЛИШЬ ОТВЕТИТЬ НА ВОПРОСЫ)</a:t>
            </a:r>
            <a:endParaRPr lang="ru-RU" sz="2800" b="1" smtClean="0">
              <a:sym typeface="Symbol" pitchFamily="18" charset="2"/>
            </a:endParaRPr>
          </a:p>
          <a:p>
            <a:pPr eaLnBrk="1" hangingPunct="1">
              <a:defRPr/>
            </a:pPr>
            <a:r>
              <a:rPr lang="ru-RU" sz="2800" b="1" smtClean="0">
                <a:sym typeface="Symbol" pitchFamily="18" charset="2"/>
              </a:rPr>
              <a:t></a:t>
            </a:r>
            <a:r>
              <a:rPr lang="ru-RU" sz="2800" b="1" smtClean="0"/>
              <a:t>БЕЗ РАЗРЕШЕНИЯ РОДИТЕЛЕЙ ОТ ЧУЖИХ НЕЛЬЗЯ ПРИНИМАТЬ ПОДАРКИ</a:t>
            </a:r>
            <a:endParaRPr lang="ru-RU" sz="2800" b="1" smtClean="0">
              <a:sym typeface="Symbol" pitchFamily="18" charset="2"/>
            </a:endParaRPr>
          </a:p>
          <a:p>
            <a:pPr eaLnBrk="1" hangingPunct="1">
              <a:defRPr/>
            </a:pPr>
            <a:r>
              <a:rPr lang="ru-RU" sz="2800" b="1" smtClean="0">
                <a:sym typeface="Symbol" pitchFamily="18" charset="2"/>
              </a:rPr>
              <a:t></a:t>
            </a:r>
            <a:r>
              <a:rPr lang="ru-RU" sz="2800" b="1" smtClean="0"/>
              <a:t>НЕЛЬЗЯ ВЫПОЛНЯТЬ ПРОСЬБЫ ЧУЖИХ И ПЕРЕДАВАТЬ КОМУ-ЛИБО ИХ ВЕЩИ </a:t>
            </a:r>
            <a:endParaRPr lang="ru-RU" sz="2800" b="1" smtClean="0">
              <a:sym typeface="Symbol" pitchFamily="18" charset="2"/>
            </a:endParaRPr>
          </a:p>
          <a:p>
            <a:pPr eaLnBrk="1" hangingPunct="1">
              <a:defRPr/>
            </a:pPr>
            <a:r>
              <a:rPr lang="ru-RU" sz="2800" b="1" smtClean="0">
                <a:sym typeface="Symbol" pitchFamily="18" charset="2"/>
              </a:rPr>
              <a:t></a:t>
            </a:r>
            <a:r>
              <a:rPr lang="ru-RU" sz="2800" b="1" smtClean="0"/>
              <a:t>С ЧУЖИМИ НЕЛЬЗЯ НИКУДА ИДТИ, САДИТЬСЯ В АВТОМОБИЛЬ, АВТОБУС </a:t>
            </a:r>
            <a:endParaRPr lang="ru-RU" sz="2800" b="1" smtClean="0">
              <a:sym typeface="Symbol" pitchFamily="18" charset="2"/>
            </a:endParaRPr>
          </a:p>
          <a:p>
            <a:pPr eaLnBrk="1" hangingPunct="1">
              <a:defRPr/>
            </a:pPr>
            <a:r>
              <a:rPr lang="ru-RU" sz="2800" b="1" smtClean="0">
                <a:sym typeface="Symbol" pitchFamily="18" charset="2"/>
              </a:rPr>
              <a:t></a:t>
            </a:r>
            <a:r>
              <a:rPr lang="ru-RU" sz="2800" b="1" smtClean="0"/>
              <a:t>НЕЛЬЗЯ БРАТЬ И ПРИНОСИТЬ ДОМОЙ НАЙДЕННЫЕ НА УЛИЦЕ ЧУЖИЕ ВЕЩИ</a:t>
            </a:r>
            <a:r>
              <a:rPr lang="ru-RU" sz="28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/>
              <a:t>В  школе:</a:t>
            </a:r>
          </a:p>
        </p:txBody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908050"/>
            <a:ext cx="8785225" cy="56165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На  появление  </a:t>
            </a:r>
            <a:r>
              <a:rPr lang="ru-RU" sz="2400" b="1" smtClean="0"/>
              <a:t>НЕЗНАКОМЫХ  ЛЮДЕЙ</a:t>
            </a:r>
            <a:r>
              <a:rPr lang="ru-RU" sz="2400" smtClean="0"/>
              <a:t>,  если  они: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-  ведут  себя нервозно (суетятся), стараются, чтобы их не заметили (отворачиваются от людей) и не услышали (умолкают при появлении людей);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- выспрашивают у школьников о режиме работы школы  и  ее  охраны, не  обращаясь к дирекции и учителям;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- пытаются  незаметно  и  быстро проникнуть  в здание  школы, пользуясь  отвлечением  охраны;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- что-то  скрытно проносят на территорию школы через  забор  и  «черный»  ход  или  вносят  в  подвал;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- стараются незаметно для окружающих фотографировать здания и территорию школы (из-за дерева, из автомобиля);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/>
              <a:t>- что-то закапывают или прячут возле стены здания школы;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latin typeface="Times New Roman" pitchFamily="18" charset="0"/>
              </a:rPr>
              <a:t>Возле  дома  и  в  доме  необходимо  обращать внимание:</a:t>
            </a:r>
            <a:r>
              <a:rPr lang="ru-RU" sz="4000" smtClean="0"/>
              <a:t> </a:t>
            </a:r>
          </a:p>
        </p:txBody>
      </p:sp>
      <p:sp>
        <p:nvSpPr>
          <p:cNvPr id="451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713788" cy="5068888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smtClean="0">
                <a:latin typeface="Times New Roman" pitchFamily="18" charset="0"/>
              </a:rPr>
              <a:t>На  </a:t>
            </a:r>
            <a:r>
              <a:rPr lang="ru-RU" sz="2400" b="1" smtClean="0">
                <a:latin typeface="Times New Roman" pitchFamily="18" charset="0"/>
              </a:rPr>
              <a:t>НЕЗНАКОМЫХ  ЛЮДЕЙ,  </a:t>
            </a:r>
            <a:r>
              <a:rPr lang="ru-RU" sz="2400" smtClean="0">
                <a:latin typeface="Times New Roman" pitchFamily="18" charset="0"/>
              </a:rPr>
              <a:t>которые:</a:t>
            </a:r>
          </a:p>
          <a:p>
            <a:pPr eaLnBrk="1" hangingPunct="1">
              <a:defRPr/>
            </a:pPr>
            <a:r>
              <a:rPr lang="ru-RU" sz="2400" smtClean="0">
                <a:latin typeface="Times New Roman" pitchFamily="18" charset="0"/>
              </a:rPr>
              <a:t>- пытаются проникнуть в подвал или на чердак, сбивая замки; </a:t>
            </a:r>
            <a:endParaRPr lang="en-US" sz="2400" smtClean="0"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ru-RU" sz="2400" smtClean="0">
                <a:latin typeface="Times New Roman" pitchFamily="18" charset="0"/>
              </a:rPr>
              <a:t>пытаются незаметно пронести  в подвал тяжелые мешки  или  ящики;</a:t>
            </a:r>
          </a:p>
          <a:p>
            <a:pPr eaLnBrk="1" hangingPunct="1">
              <a:defRPr/>
            </a:pPr>
            <a:r>
              <a:rPr lang="ru-RU" sz="2400" smtClean="0">
                <a:latin typeface="Times New Roman" pitchFamily="18" charset="0"/>
              </a:rPr>
              <a:t>- оставляют  в подъездах какие-либо предметы (сумки, ящики, мешки, чемоданы) и  уходят, оставляя их без присмотра;</a:t>
            </a:r>
          </a:p>
          <a:p>
            <a:pPr eaLnBrk="1" hangingPunct="1">
              <a:defRPr/>
            </a:pPr>
            <a:r>
              <a:rPr lang="ru-RU" sz="2400" smtClean="0">
                <a:latin typeface="Times New Roman" pitchFamily="18" charset="0"/>
              </a:rPr>
              <a:t>- проникают  в  дом  через форточку или разбитое окно квартиры;</a:t>
            </a:r>
          </a:p>
          <a:p>
            <a:pPr eaLnBrk="1" hangingPunct="1">
              <a:defRPr/>
            </a:pPr>
            <a:r>
              <a:rPr lang="ru-RU" sz="2400" smtClean="0">
                <a:latin typeface="Times New Roman" pitchFamily="18" charset="0"/>
              </a:rPr>
              <a:t>         - замечены при взламывании двери в одной из квартир дома;</a:t>
            </a:r>
          </a:p>
          <a:p>
            <a:pPr eaLnBrk="1" hangingPunct="1">
              <a:defRPr/>
            </a:pPr>
            <a:r>
              <a:rPr lang="ru-RU" sz="2400" smtClean="0">
                <a:latin typeface="Times New Roman" pitchFamily="18" charset="0"/>
              </a:rPr>
              <a:t>- насильно сажают кого-то в автомобиль.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/>
              <a:t>В ТРАНСПОРТЕ:</a:t>
            </a:r>
          </a:p>
        </p:txBody>
      </p:sp>
      <p:sp>
        <p:nvSpPr>
          <p:cNvPr id="453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052513"/>
            <a:ext cx="8785225" cy="55451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на  людей, капающихся  под  автобусом  или  вагоном  электрички, если это не водитель или ремонтный работник;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- на людей, которые оставляют какие-либо вещи на сиденье или полу автобуса, электрички и выходят из салона (вагона);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- на любые вещи, оставленные в автобусе, электричке;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- на обрывки изоленты, скотча,  проволоки, промасленной  бумаги  рядом  с  автомобилем,  автобусом;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- на  виднеющиеся  под днищем автомобиля, автобуса предметы, свисающую проволоку, изоленту, скотч.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124" descr="img0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4103688" cy="31686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1507" name="Рисунок 125" descr="img08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88913"/>
            <a:ext cx="4105275" cy="309562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1508" name="Рисунок 126" descr="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573463"/>
            <a:ext cx="4103688" cy="309562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1509" name="Рисунок 127" descr="img18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363" y="3429000"/>
            <a:ext cx="4032250" cy="3240088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1510" name="Rectangle 8"/>
          <p:cNvSpPr>
            <a:spLocks noChangeArrowheads="1"/>
          </p:cNvSpPr>
          <p:nvPr/>
        </p:nvSpPr>
        <p:spPr bwMode="auto">
          <a:xfrm>
            <a:off x="0" y="-193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1511" name="Rectangle 9"/>
          <p:cNvSpPr>
            <a:spLocks noChangeArrowheads="1"/>
          </p:cNvSpPr>
          <p:nvPr/>
        </p:nvSpPr>
        <p:spPr bwMode="auto">
          <a:xfrm>
            <a:off x="4405313" y="1546225"/>
            <a:ext cx="3317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1400">
                <a:latin typeface="Arial" charset="0"/>
                <a:ea typeface="Times New Roman" pitchFamily="18" charset="0"/>
                <a:cs typeface="Arial" charset="0"/>
              </a:rPr>
              <a:t>   </a:t>
            </a:r>
            <a:endParaRPr lang="ru-RU">
              <a:latin typeface="Arial" charset="0"/>
              <a:ea typeface="Times New Roman" pitchFamily="18" charset="0"/>
              <a:cs typeface="Arial" charset="0"/>
            </a:endParaRPr>
          </a:p>
        </p:txBody>
      </p:sp>
      <p:sp>
        <p:nvSpPr>
          <p:cNvPr id="21512" name="Rectangle 10"/>
          <p:cNvSpPr>
            <a:spLocks noChangeArrowheads="1"/>
          </p:cNvSpPr>
          <p:nvPr/>
        </p:nvSpPr>
        <p:spPr bwMode="auto">
          <a:xfrm>
            <a:off x="0" y="3508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21513" name="Rectangle 11"/>
          <p:cNvSpPr>
            <a:spLocks noChangeArrowheads="1"/>
          </p:cNvSpPr>
          <p:nvPr/>
        </p:nvSpPr>
        <p:spPr bwMode="auto">
          <a:xfrm>
            <a:off x="4405313" y="5127625"/>
            <a:ext cx="3317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1400">
                <a:latin typeface="Arial" charset="0"/>
                <a:ea typeface="Times New Roman" pitchFamily="18" charset="0"/>
                <a:cs typeface="Arial" charset="0"/>
              </a:rPr>
              <a:t>   </a:t>
            </a:r>
            <a:endParaRPr lang="ru-RU">
              <a:latin typeface="Arial" charset="0"/>
              <a:ea typeface="Times New Roman" pitchFamily="18" charset="0"/>
              <a:cs typeface="Arial" charset="0"/>
            </a:endParaRPr>
          </a:p>
        </p:txBody>
      </p:sp>
      <p:sp>
        <p:nvSpPr>
          <p:cNvPr id="21514" name="Rectangle 12"/>
          <p:cNvSpPr>
            <a:spLocks noChangeArrowheads="1"/>
          </p:cNvSpPr>
          <p:nvPr/>
        </p:nvSpPr>
        <p:spPr bwMode="auto">
          <a:xfrm>
            <a:off x="0" y="7051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58f8b9e036a7c0e5e1d72a0d2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716338"/>
            <a:ext cx="437673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4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smtClean="0"/>
              <a:t>Бдительность может спасти много жизней.</a:t>
            </a:r>
          </a:p>
        </p:txBody>
      </p:sp>
      <p:sp>
        <p:nvSpPr>
          <p:cNvPr id="454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В сумочке  террористки, пытавшейся взорвать бомбу в ресторане Мон-кафе в Москве в 2003 году, сотрудники увидели подозрительный предмет с  проводами. Она нервничала, теребила сумочку, выходила и вновь входила в зал. Сотрудники вызвали милицию.</a:t>
            </a:r>
            <a:endParaRPr lang="en-US" sz="24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>
                <a:latin typeface="Times New Roman" pitchFamily="18" charset="0"/>
              </a:rPr>
              <a:t>В июле 2003 года  50 тысяч мальчишек и девчонок собрались  на  рок-фестивале «Крылья». Он  проходил   на Тушинском  аэродроме  (Москва). Площадь  перед стан-цией метро «Тушинская» была забита народом. Этим решили воспользоваться террористы, </a:t>
            </a:r>
            <a:r>
              <a:rPr lang="ru-RU" sz="2400" smtClean="0">
                <a:latin typeface="Times New Roman" pitchFamily="18" charset="0"/>
              </a:rPr>
              <a:t>две террористки-смертницы с взрывными устройствами направились в самую гущу людей</a:t>
            </a:r>
            <a:r>
              <a:rPr lang="ru-RU" sz="2800" smtClean="0"/>
              <a:t> </a:t>
            </a:r>
            <a:r>
              <a:rPr lang="ru-RU" sz="2800" smtClean="0">
                <a:latin typeface="Times New Roman" pitchFamily="18" charset="0"/>
              </a:rPr>
              <a:t> </a:t>
            </a:r>
            <a:r>
              <a:rPr lang="ru-RU" sz="2000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964612" cy="13589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200" b="1" smtClean="0">
                <a:latin typeface="Times New Roman" pitchFamily="18" charset="0"/>
              </a:rPr>
              <a:t>При обнаружении признаков подготовки террористического акта необходимо, в зависимости от ситуации,  сделать следующее</a:t>
            </a:r>
            <a:r>
              <a:rPr lang="ru-RU" sz="3200" smtClean="0">
                <a:latin typeface="Times New Roman" pitchFamily="18" charset="0"/>
              </a:rPr>
              <a:t>:</a:t>
            </a:r>
          </a:p>
        </p:txBody>
      </p:sp>
      <p:sp>
        <p:nvSpPr>
          <p:cNvPr id="455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2133600"/>
            <a:ext cx="8713787" cy="44640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smtClean="0"/>
              <a:t>1. Если Вы находитесь в школе: рассказать о них классному руководителю или другому педагогу (завучу, директор).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smtClean="0"/>
              <a:t>2. Если Вы на улице: позвонить родителям и рассказать о своих подозрениях. В том случае, когда телефоны родителей не отвечают, позвонить в полицию по телефону </a:t>
            </a:r>
            <a:r>
              <a:rPr lang="ru-RU" b="1" smtClean="0"/>
              <a:t>02</a:t>
            </a:r>
            <a:r>
              <a:rPr lang="ru-RU" sz="280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smtClean="0"/>
              <a:t>3. Если Вы едите или собираетесь ехать на автобусе, электричке: расскажите о своих подозрениях водителю или проводнику.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b="1" smtClean="0">
                <a:latin typeface="Times New Roman" pitchFamily="18" charset="0"/>
              </a:rPr>
              <a:t>ЗАПОМНИТЕ:</a:t>
            </a:r>
            <a:br>
              <a:rPr lang="ru-RU" sz="2800" b="1" smtClean="0">
                <a:latin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</a:rPr>
              <a:t>ПРИКОСНОВЕНИЕ   К   БЕСХОЗНЫМ ВЕЩАМ   МОЖЕТ   ВЫЗВАТЬ   ВЗРЫВ</a:t>
            </a:r>
          </a:p>
        </p:txBody>
      </p:sp>
      <p:pic>
        <p:nvPicPr>
          <p:cNvPr id="24579" name="Picture 5" descr="o_3908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2276475"/>
            <a:ext cx="4752975" cy="4325938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4580" name="Picture 6" descr="israel_bu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28775"/>
            <a:ext cx="4140200" cy="396081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61039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>
                <a:latin typeface="Times New Roman" pitchFamily="18" charset="0"/>
              </a:rPr>
              <a:t>НОМЕРА ТЕЛЕФОНОВ, ПО КОТОРЫМ НУЖНО ЗВОНИТЬ:</a:t>
            </a:r>
            <a:br>
              <a:rPr lang="ru-RU" sz="3200" b="1" smtClean="0">
                <a:latin typeface="Times New Roman" pitchFamily="18" charset="0"/>
              </a:rPr>
            </a:br>
            <a:r>
              <a:rPr lang="ru-RU" sz="3200" b="1" smtClean="0">
                <a:latin typeface="Times New Roman" pitchFamily="18" charset="0"/>
              </a:rPr>
              <a:t>02 -милиция</a:t>
            </a:r>
            <a:br>
              <a:rPr lang="ru-RU" sz="3200" b="1" smtClean="0">
                <a:latin typeface="Times New Roman" pitchFamily="18" charset="0"/>
              </a:rPr>
            </a:br>
            <a:r>
              <a:rPr lang="ru-RU" sz="3200" b="1" smtClean="0">
                <a:latin typeface="Times New Roman" pitchFamily="18" charset="0"/>
              </a:rPr>
              <a:t>01 –</a:t>
            </a:r>
            <a:r>
              <a:rPr lang="ru-RU" sz="3200" smtClean="0">
                <a:latin typeface="Times New Roman" pitchFamily="18" charset="0"/>
              </a:rPr>
              <a:t> телефон пожарных и спасателей </a:t>
            </a:r>
            <a:br>
              <a:rPr lang="ru-RU" sz="3200" smtClean="0">
                <a:latin typeface="Times New Roman" pitchFamily="18" charset="0"/>
              </a:rPr>
            </a:br>
            <a:r>
              <a:rPr lang="ru-RU" sz="3200" smtClean="0">
                <a:latin typeface="Times New Roman" pitchFamily="18" charset="0"/>
              </a:rPr>
              <a:t>5 37-01Министерства по чрезвычайным ситуациям (МЧС).</a:t>
            </a:r>
            <a:br>
              <a:rPr lang="ru-RU" sz="3200" smtClean="0">
                <a:latin typeface="Times New Roman" pitchFamily="18" charset="0"/>
              </a:rPr>
            </a:br>
            <a:r>
              <a:rPr lang="ru-RU" sz="3200" smtClean="0">
                <a:latin typeface="Times New Roman" pitchFamily="18" charset="0"/>
              </a:rPr>
              <a:t/>
            </a:r>
            <a:br>
              <a:rPr lang="ru-RU" sz="3200" smtClean="0">
                <a:latin typeface="Times New Roman" pitchFamily="18" charset="0"/>
              </a:rPr>
            </a:br>
            <a:r>
              <a:rPr lang="ru-RU" sz="3200" smtClean="0">
                <a:latin typeface="Times New Roman" pitchFamily="18" charset="0"/>
              </a:rPr>
              <a:t/>
            </a:r>
            <a:br>
              <a:rPr lang="ru-RU" sz="3200" smtClean="0">
                <a:latin typeface="Times New Roman" pitchFamily="18" charset="0"/>
              </a:rPr>
            </a:br>
            <a:r>
              <a:rPr lang="ru-RU" sz="3200" smtClean="0">
                <a:latin typeface="Times New Roman" pitchFamily="18" charset="0"/>
              </a:rPr>
              <a:t/>
            </a:r>
            <a:br>
              <a:rPr lang="ru-RU" sz="3200" smtClean="0">
                <a:latin typeface="Times New Roman" pitchFamily="18" charset="0"/>
              </a:rPr>
            </a:br>
            <a:r>
              <a:rPr lang="ru-RU" sz="3200" smtClean="0">
                <a:latin typeface="Times New Roman" pitchFamily="18" charset="0"/>
              </a:rPr>
              <a:t/>
            </a:r>
            <a:br>
              <a:rPr lang="ru-RU" sz="3200" smtClean="0">
                <a:latin typeface="Times New Roman" pitchFamily="18" charset="0"/>
              </a:rPr>
            </a:br>
            <a:r>
              <a:rPr lang="ru-RU" sz="4000" smtClean="0"/>
              <a:t> </a:t>
            </a:r>
          </a:p>
        </p:txBody>
      </p:sp>
      <p:pic>
        <p:nvPicPr>
          <p:cNvPr id="25603" name="Рисунок 0" descr="Ту-1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500438"/>
            <a:ext cx="439261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49542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smtClean="0">
                <a:latin typeface="Times New Roman" pitchFamily="18" charset="0"/>
              </a:rPr>
              <a:t>В нашем государстве в 2006 году принят закон                 «О противодействии терроризму», в котором к террористической  деятельности  относятся:</a:t>
            </a:r>
          </a:p>
        </p:txBody>
      </p:sp>
      <p:sp>
        <p:nvSpPr>
          <p:cNvPr id="458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29600" cy="47529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организация, планирование, подготовка и финансирование  террористического  акта;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- подстрекательство  к  террористическому  акту;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- организация незаконного вооруженного формирования, преступного сообщества (преступной организации), организованной  для  совершения   террористического  акта, а  также  участие  в  такой  группе;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- вербовка  (вовлечение), вооружение, обучение  и          использование  террористов;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-  помощь в планировании, подготовке или               совершении  террористического  акта;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- пропаганду  идей терроризма, призывы к террористическим  актам, оправдание террористической             деятельности.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7813"/>
            <a:ext cx="8218487" cy="171132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smtClean="0">
                <a:latin typeface="Times New Roman" pitchFamily="18" charset="0"/>
              </a:rPr>
              <a:t>Для поиска и уничтожения террористов на территории страны, пресечения террористических актов действуют специальные подразделения. Это известные во всем мире боевые управления </a:t>
            </a:r>
            <a:r>
              <a:rPr lang="ru-RU" sz="3200" smtClean="0">
                <a:latin typeface="Times New Roman" pitchFamily="18" charset="0"/>
              </a:rPr>
              <a:t>«Альфа» и «Вымпел»</a:t>
            </a:r>
            <a:r>
              <a:rPr lang="ru-RU" sz="4000" smtClean="0"/>
              <a:t> </a:t>
            </a:r>
          </a:p>
        </p:txBody>
      </p:sp>
      <p:pic>
        <p:nvPicPr>
          <p:cNvPr id="27651" name="Рисунок 220" descr="445153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276475"/>
            <a:ext cx="3371850" cy="439261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652" name="Picture 5" descr="1387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0" y="2349500"/>
            <a:ext cx="4914900" cy="425767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1251395327_nab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5464175" cy="352901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8675" name="Picture 5" descr="12909374936500697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3429000"/>
            <a:ext cx="6516687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she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13787" cy="6408738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844675"/>
            <a:ext cx="8507412" cy="47529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совершение  взрыва, поджога  или других действий, создающих  опасность гибели людей, причинение значительного имущественного ущерба, либо наступление  иных общественно опасных последствий </a:t>
            </a:r>
            <a:r>
              <a:rPr lang="ru-RU" sz="2400" b="1" smtClean="0">
                <a:latin typeface="Times New Roman" pitchFamily="18" charset="0"/>
              </a:rPr>
              <a:t>наказывается  лишением свободы на срок  до  десяти  лет</a:t>
            </a:r>
            <a:r>
              <a:rPr lang="ru-RU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Если же эти преступления совершены бандой и вызвали  гибель людей, </a:t>
            </a:r>
            <a:r>
              <a:rPr lang="ru-RU" sz="2400" b="1" smtClean="0">
                <a:latin typeface="Times New Roman" pitchFamily="18" charset="0"/>
              </a:rPr>
              <a:t>срок наказания увеличивается до двадцати лет</a:t>
            </a:r>
            <a:r>
              <a:rPr lang="ru-RU" sz="2400" smtClean="0">
                <a:latin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Захват людей в заложники наказывается </a:t>
            </a:r>
            <a:r>
              <a:rPr lang="ru-RU" sz="2400" b="1" smtClean="0">
                <a:latin typeface="Times New Roman" pitchFamily="18" charset="0"/>
              </a:rPr>
              <a:t>лишением свободы  на срок до 10 лет.</a:t>
            </a:r>
            <a:r>
              <a:rPr lang="ru-RU" sz="2400" smtClean="0">
                <a:latin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smtClean="0">
                <a:latin typeface="Times New Roman" pitchFamily="18" charset="0"/>
              </a:rPr>
              <a:t>Если в результате этих действий заложник погиб, преступник наказывается </a:t>
            </a:r>
            <a:r>
              <a:rPr lang="ru-RU" sz="2400" b="1" smtClean="0">
                <a:latin typeface="Times New Roman" pitchFamily="18" charset="0"/>
              </a:rPr>
              <a:t>лишением свободы на срок до 20 лет.</a:t>
            </a:r>
            <a:r>
              <a:rPr lang="ru-RU" sz="2400" smtClean="0">
                <a:latin typeface="Times New Roman" pitchFamily="18" charset="0"/>
              </a:rPr>
              <a:t> </a:t>
            </a: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755650" y="-73025"/>
            <a:ext cx="76327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</a:rPr>
              <a:t>ЗАПОМНИТЕ!</a:t>
            </a:r>
            <a:endParaRPr lang="ru-RU" sz="2800">
              <a:latin typeface="Times New Roman" pitchFamily="18" charset="0"/>
            </a:endParaRPr>
          </a:p>
          <a:p>
            <a:pPr algn="ctr"/>
            <a:r>
              <a:rPr lang="ru-RU" sz="2800" b="1">
                <a:latin typeface="Times New Roman" pitchFamily="18" charset="0"/>
              </a:rPr>
              <a:t>ВСЕ   ТЕРРОРИСТЫ  -   ПРЕСТУПНИКИ.</a:t>
            </a:r>
            <a:endParaRPr lang="ru-RU" sz="2800">
              <a:latin typeface="Times New Roman" pitchFamily="18" charset="0"/>
            </a:endParaRPr>
          </a:p>
          <a:p>
            <a:pPr algn="ctr"/>
            <a:r>
              <a:rPr lang="ru-RU" sz="2800" b="1">
                <a:latin typeface="Times New Roman" pitchFamily="18" charset="0"/>
              </a:rPr>
              <a:t> ОНИ  ДОЛЖНЫ И БУДУТ  СИДЕТЬ В ТЮРЬМЕ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7813"/>
            <a:ext cx="8785225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smtClean="0">
                <a:latin typeface="Times New Roman" pitchFamily="18" charset="0"/>
              </a:rPr>
              <a:t>В борьбе против терроризма объединились все государства и народы – это одна из глобальных проблем </a:t>
            </a:r>
            <a:r>
              <a:rPr lang="en-US" sz="3600" smtClean="0">
                <a:latin typeface="Times New Roman" pitchFamily="18" charset="0"/>
              </a:rPr>
              <a:t>XXI</a:t>
            </a:r>
            <a:r>
              <a:rPr lang="ru-RU" sz="3600" smtClean="0">
                <a:latin typeface="Times New Roman" pitchFamily="18" charset="0"/>
              </a:rPr>
              <a:t> века.</a:t>
            </a:r>
            <a:r>
              <a:rPr lang="ru-RU" sz="4000" smtClean="0"/>
              <a:t> </a:t>
            </a:r>
          </a:p>
        </p:txBody>
      </p:sp>
      <p:pic>
        <p:nvPicPr>
          <p:cNvPr id="31747" name="Picture 4" descr="0_68d69_a326d7b2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916113"/>
            <a:ext cx="4752975" cy="453707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1748" name="Picture 5" descr="275082_Besl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1989138"/>
            <a:ext cx="414020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8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507412" cy="1512888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2400" smtClean="0">
                <a:latin typeface="Times New Roman" pitchFamily="18" charset="0"/>
              </a:rPr>
              <a:t>Террористы не являются какими-то особыми людьми. У них также есть чувства, они любят своих близких, многие из них имеют свои идеалы, мечтают о светлом будущем. Почему такие же люди, как и остальные, способны совершать ужасные зверства?</a:t>
            </a:r>
            <a:r>
              <a:rPr lang="ru-RU" sz="4000" smtClean="0"/>
              <a:t> </a:t>
            </a:r>
          </a:p>
        </p:txBody>
      </p:sp>
      <p:pic>
        <p:nvPicPr>
          <p:cNvPr id="32771" name="Picture 4" descr="1283406108_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76475"/>
            <a:ext cx="44767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5" descr="arafatterrorismhagu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2133600"/>
            <a:ext cx="4284662" cy="42291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terrorism_21_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4321175" cy="44640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3795" name="Picture 6" descr="visites7_moyen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2276475"/>
            <a:ext cx="4427537" cy="42481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9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8229600" cy="5545137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smtClean="0">
                <a:latin typeface="Times New Roman" pitchFamily="18" charset="0"/>
              </a:rPr>
              <a:t/>
            </a:r>
            <a:br>
              <a:rPr lang="ru-RU" sz="3600" b="1" smtClean="0">
                <a:latin typeface="Times New Roman" pitchFamily="18" charset="0"/>
              </a:rPr>
            </a:br>
            <a:r>
              <a:rPr lang="ru-RU" sz="3600" b="1" smtClean="0">
                <a:latin typeface="Times New Roman" pitchFamily="18" charset="0"/>
              </a:rPr>
              <a:t/>
            </a:r>
            <a:br>
              <a:rPr lang="ru-RU" sz="3600" b="1" smtClean="0">
                <a:latin typeface="Times New Roman" pitchFamily="18" charset="0"/>
              </a:rPr>
            </a:br>
            <a:r>
              <a:rPr lang="ru-RU" sz="3600" b="1" smtClean="0">
                <a:latin typeface="Times New Roman" pitchFamily="18" charset="0"/>
              </a:rPr>
              <a:t>ЗАПОМНИТЕ!</a:t>
            </a:r>
            <a:br>
              <a:rPr lang="ru-RU" sz="3600" b="1" smtClean="0">
                <a:latin typeface="Times New Roman" pitchFamily="18" charset="0"/>
              </a:rPr>
            </a:br>
            <a:r>
              <a:rPr lang="ru-RU" sz="3600" b="1" smtClean="0">
                <a:latin typeface="Times New Roman" pitchFamily="18" charset="0"/>
              </a:rPr>
              <a:t> ЕСЛИ ВЫ ХОТИТЕ ПОСВЯТИТЬ СВОЮ ЖИЗНЬ БОРЬБЕ С ТЕРРОРИСТАМИ, НУЖНО СЕРЬЕЗНО И МНОГО ГОТОВИТЬСЯ, БЫТЬ УМНЫМ, СИЛЬНЫМ, СМЕЛЫМ</a:t>
            </a:r>
            <a:r>
              <a:rPr lang="ru-RU" sz="3600" b="1" smtClean="0"/>
              <a:t>.</a:t>
            </a:r>
            <a:br>
              <a:rPr lang="ru-RU" sz="3600" b="1" smtClean="0"/>
            </a:br>
            <a:r>
              <a:rPr lang="ru-RU" sz="3600" b="1" smtClean="0"/>
              <a:t/>
            </a:r>
            <a:br>
              <a:rPr lang="ru-RU" sz="3600" b="1" smtClean="0"/>
            </a:br>
            <a:r>
              <a:rPr lang="ru-RU" sz="2800" b="1" smtClean="0"/>
              <a:t/>
            </a:r>
            <a:br>
              <a:rPr lang="ru-RU" sz="2800" b="1" smtClean="0"/>
            </a:br>
            <a:r>
              <a:rPr lang="ru-RU" sz="2800" b="1" smtClean="0"/>
              <a:t/>
            </a:r>
            <a:br>
              <a:rPr lang="ru-RU" sz="2800" b="1" smtClean="0"/>
            </a:br>
            <a:r>
              <a:rPr lang="ru-RU" sz="2800" b="1" smtClean="0"/>
              <a:t/>
            </a:r>
            <a:br>
              <a:rPr lang="ru-RU" sz="2800" b="1" smtClean="0"/>
            </a:br>
            <a:endParaRPr lang="ru-RU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авновесие">
  <a:themeElements>
    <a:clrScheme name="Равновесие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Равновесие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вновесие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вновесие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318</TotalTime>
  <Words>1434</Words>
  <Application>Microsoft Office PowerPoint</Application>
  <PresentationFormat>Экран (4:3)</PresentationFormat>
  <Paragraphs>102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Symbol</vt:lpstr>
      <vt:lpstr>Tahoma</vt:lpstr>
      <vt:lpstr>Times New Roman</vt:lpstr>
      <vt:lpstr>Wingdings</vt:lpstr>
      <vt:lpstr>Равновесие</vt:lpstr>
      <vt:lpstr>Терроризм – глобальная проблема современности.</vt:lpstr>
      <vt:lpstr>Терроризм – это  самое  злобное, самое  гнусное  преступление  на земле</vt:lpstr>
      <vt:lpstr>Презентация PowerPoint</vt:lpstr>
      <vt:lpstr>Презентация PowerPoint</vt:lpstr>
      <vt:lpstr>Презентация PowerPoint</vt:lpstr>
      <vt:lpstr>Среди  других  преступлений терроризм отличается двумя  чертами:</vt:lpstr>
      <vt:lpstr>      Террористические акты совершаются  в         следующих  формах:</vt:lpstr>
      <vt:lpstr>Захват заложников  1  сентября  2004 года школа в городе Беслане, 9 мая 2002 года в г. Каспийске  6 февраля 2004 года  преступники взорвали самодельное  взрывное  устройство  в  вагоне электрички на перегоне между станциями «Автозаводская» и «Павелецкая»   </vt:lpstr>
      <vt:lpstr>Презентация PowerPoint</vt:lpstr>
      <vt:lpstr> 24 августа 2004 террористы взорвали  самолёты Ту-154 и Ту-134 в воздухе над Тульской и Ростовской   областями. Погибли 90 человек. 11  сентября  2001 года  в  США  был  совершен  один из самых кровавых террористических актов. Преступники захватили 4  гражданских авиалайнера. Два из них они     использовали  как  огромные  ракеты, направив  их  на   наиболее  высокие  в  Нью-Йорке  здания. В этих небоскребах  работало  огромное  количество  персонала. В  результате  погибли  около       6 тыс. человек. </vt:lpstr>
      <vt:lpstr>Те, кто организуют террористические акты, чаще всего преследуют цель получить доступ к власти и богатству. Но для организации убийств и взрывов они правдами и неправдами привлекают других людей. Исполнителями терактов могут стать:</vt:lpstr>
      <vt:lpstr>Способы вовлечения в террористические организации</vt:lpstr>
      <vt:lpstr>Презентация PowerPoint</vt:lpstr>
      <vt:lpstr>Дети являются самым уязвимым и самым    привлекательным объектом для преступников. Террористы   стремятся вовлечь их в террористические акты по           нескольким причинам.</vt:lpstr>
      <vt:lpstr>ЗАПОМНИТЕ: </vt:lpstr>
      <vt:lpstr>В  школе:</vt:lpstr>
      <vt:lpstr>Возле  дома  и  в  доме  необходимо  обращать внимание: </vt:lpstr>
      <vt:lpstr>В ТРАНСПОРТЕ:</vt:lpstr>
      <vt:lpstr>Презентация PowerPoint</vt:lpstr>
      <vt:lpstr>Бдительность может спасти много жизней.</vt:lpstr>
      <vt:lpstr>При обнаружении признаков подготовки террористического акта необходимо, в зависимости от ситуации,  сделать следующее:</vt:lpstr>
      <vt:lpstr>ЗАПОМНИТЕ: ПРИКОСНОВЕНИЕ   К   БЕСХОЗНЫМ ВЕЩАМ   МОЖЕТ   ВЫЗВАТЬ   ВЗРЫВ</vt:lpstr>
      <vt:lpstr>НОМЕРА ТЕЛЕФОНОВ, ПО КОТОРЫМ НУЖНО ЗВОНИТЬ: 02 -милиция 01 – телефон пожарных и спасателей  5 37-01Министерства по чрезвычайным ситуациям (МЧС).      </vt:lpstr>
      <vt:lpstr>В нашем государстве в 2006 году принят закон                 «О противодействии терроризму», в котором к террористической  деятельности  относятся:</vt:lpstr>
      <vt:lpstr>Для поиска и уничтожения террористов на территории страны, пресечения террористических актов действуют специальные подразделения. Это известные во всем мире боевые управления «Альфа» и «Вымпел» </vt:lpstr>
      <vt:lpstr>Презентация PowerPoint</vt:lpstr>
      <vt:lpstr>Презентация PowerPoint</vt:lpstr>
      <vt:lpstr>Презентация PowerPoint</vt:lpstr>
      <vt:lpstr>В борьбе против терроризма объединились все государства и народы – это одна из глобальных проблем XXI века. </vt:lpstr>
      <vt:lpstr>Террористы не являются какими-то особыми людьми. У них также есть чувства, они любят своих близких, многие из них имеют свои идеалы, мечтают о светлом будущем. Почему такие же люди, как и остальные, способны совершать ужасные зверства? </vt:lpstr>
      <vt:lpstr>Презентация PowerPoint</vt:lpstr>
      <vt:lpstr>  ЗАПОМНИТЕ!  ЕСЛИ ВЫ ХОТИТЕ ПОСВЯТИТЬ СВОЮ ЖИЗНЬ БОРЬБЕ С ТЕРРОРИСТАМИ, НУЖНО СЕРЬЕЗНО И МНОГО ГОТОВИТЬСЯ, БЫТЬ УМНЫМ, СИЛЬНЫМ, СМЕЛЫМ.     </vt:lpstr>
    </vt:vector>
  </TitlesOfParts>
  <Company>ОУ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Терроризм – глобальная проблема</dc:title>
  <dc:creator>Школа-интернат №5</dc:creator>
  <cp:lastModifiedBy>User</cp:lastModifiedBy>
  <cp:revision>56</cp:revision>
  <cp:lastPrinted>1601-01-01T00:00:00Z</cp:lastPrinted>
  <dcterms:created xsi:type="dcterms:W3CDTF">2012-08-27T02:58:43Z</dcterms:created>
  <dcterms:modified xsi:type="dcterms:W3CDTF">2020-04-10T17:59:16Z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