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5"/>
  </p:notesMasterIdLst>
  <p:sldIdLst>
    <p:sldId id="256"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93" r:id="rId21"/>
    <p:sldId id="275" r:id="rId22"/>
    <p:sldId id="276" r:id="rId23"/>
    <p:sldId id="277" r:id="rId24"/>
    <p:sldId id="278" r:id="rId25"/>
    <p:sldId id="287" r:id="rId26"/>
    <p:sldId id="280" r:id="rId27"/>
    <p:sldId id="281" r:id="rId28"/>
    <p:sldId id="282" r:id="rId29"/>
    <p:sldId id="283" r:id="rId30"/>
    <p:sldId id="285" r:id="rId31"/>
    <p:sldId id="284" r:id="rId32"/>
    <p:sldId id="279" r:id="rId33"/>
    <p:sldId id="286" r:id="rId34"/>
    <p:sldId id="288" r:id="rId36"/>
    <p:sldId id="289" r:id="rId37"/>
    <p:sldId id="290" r:id="rId38"/>
    <p:sldId id="291" r:id="rId39"/>
    <p:sldId id="292" r:id="rId40"/>
    <p:sldId id="31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4" Type="http://schemas.openxmlformats.org/officeDocument/2006/relationships/tableStyles" Target="tableStyles.xml"/><Relationship Id="rId43" Type="http://schemas.openxmlformats.org/officeDocument/2006/relationships/viewProps" Target="viewProps.xml"/><Relationship Id="rId42" Type="http://schemas.openxmlformats.org/officeDocument/2006/relationships/presProps" Target="presProps.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notesMaster" Target="notesMasters/notesMaster1.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A1C593-65D0-4073-BCC9-577B9352EA97}"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png"/><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4.jpeg"/><Relationship Id="rId3" Type="http://schemas.openxmlformats.org/officeDocument/2006/relationships/hyperlink" Target="https://www.google.ru/url?sa=i&amp;rct=j&amp;q=&amp;esrc=s&amp;source=images&amp;cd=&amp;cad=rja&amp;uact=8&amp;ved=0ahUKEwiuw-bsvMTWAhVKMZoKHXA0DTYQjRwIBw&amp;url=http:/crio.pro/vybor-xolodilnika/planirovka-kuxni-s-xolodilnikom/&amp;psig=AFQjCNGqrN0Hr_Y_R4cSGYgxAHJmeKEQKQ&amp;ust=1506571070702267" TargetMode="External"/><Relationship Id="rId2" Type="http://schemas.openxmlformats.org/officeDocument/2006/relationships/image" Target="../media/image3.jpeg"/><Relationship Id="rId1" Type="http://schemas.openxmlformats.org/officeDocument/2006/relationships/hyperlink" Target="https://www.google.ru/url?sa=i&amp;rct=j&amp;q=&amp;esrc=s&amp;source=images&amp;cd=&amp;cad=rja&amp;uact=8&amp;ved=0ahUKEwjtree_vMTWAhVJSZoKHetvAeAQjRwIBw&amp;url=http:/www.winwalls.ru/56319-vetki-osen-park-les-zheltye-derevja-listja-poljana.html&amp;psig=AFQjCNEVoFDQOmBo27XPnY75SD21DAW_QA&amp;ust=1506570957598104" TargetMode="Externa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6.png"/><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9.png"/><Relationship Id="rId1"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1.png"/><Relationship Id="rId1"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3.png"/><Relationship Id="rId1" Type="http://schemas.openxmlformats.org/officeDocument/2006/relationships/image" Target="../media/image12.jpeg"/></Relationships>
</file>

<file path=ppt/slides/_rels/slide32.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4.xml"/><Relationship Id="rId2" Type="http://schemas.openxmlformats.org/officeDocument/2006/relationships/image" Target="../media/image15.png"/><Relationship Id="rId1" Type="http://schemas.openxmlformats.org/officeDocument/2006/relationships/image" Target="../media/image1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8.png"/><Relationship Id="rId1" Type="http://schemas.openxmlformats.org/officeDocument/2006/relationships/image" Target="../media/image17.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5796915"/>
          </a:xfrm>
        </p:spPr>
        <p:txBody>
          <a:bodyPr>
            <a:normAutofit/>
          </a:bodyPr>
          <a:p>
            <a:r>
              <a:rPr lang="ru-RU" altLang="en-US" sz="3600" b="1">
                <a:latin typeface="Times New Roman" panose="02020603050405020304" charset="0"/>
              </a:rPr>
              <a:t>Повторение:</a:t>
            </a:r>
            <a:br>
              <a:rPr lang="ru-RU" altLang="en-US" sz="3600">
                <a:latin typeface="Times New Roman" panose="02020603050405020304" charset="0"/>
              </a:rPr>
            </a:br>
            <a:br>
              <a:rPr lang="ru-RU" altLang="en-US" sz="3600">
                <a:latin typeface="Times New Roman" panose="02020603050405020304" charset="0"/>
              </a:rPr>
            </a:br>
            <a:r>
              <a:rPr lang="en-US" sz="3600">
                <a:latin typeface="Times New Roman" panose="02020603050405020304" charset="0"/>
              </a:rPr>
              <a:t>Что такое лексикология?  Что такое лексика?</a:t>
            </a:r>
            <a:br>
              <a:rPr lang="en-US" sz="3600">
                <a:latin typeface="Times New Roman" panose="02020603050405020304" charset="0"/>
              </a:rPr>
            </a:br>
            <a:r>
              <a:rPr lang="en-US" sz="3600">
                <a:latin typeface="Times New Roman" panose="02020603050405020304" charset="0"/>
              </a:rPr>
              <a:t>Что такое слово?  Из чего состоит слово?</a:t>
            </a:r>
            <a:br>
              <a:rPr lang="en-US" sz="3600">
                <a:latin typeface="Times New Roman" panose="02020603050405020304" charset="0"/>
              </a:rPr>
            </a:br>
            <a:r>
              <a:rPr lang="en-US" sz="3600">
                <a:latin typeface="Times New Roman" panose="02020603050405020304" charset="0"/>
              </a:rPr>
              <a:t>Какова основная функция слова?</a:t>
            </a:r>
            <a:br>
              <a:rPr lang="en-US" sz="3600">
                <a:latin typeface="Times New Roman" panose="02020603050405020304" charset="0"/>
              </a:rPr>
            </a:br>
            <a:r>
              <a:rPr lang="en-US" sz="3600">
                <a:latin typeface="Times New Roman" panose="02020603050405020304" charset="0"/>
              </a:rPr>
              <a:t>Что такое лексическое значение?</a:t>
            </a:r>
            <a:br>
              <a:rPr lang="en-US" sz="3600">
                <a:latin typeface="Times New Roman" panose="02020603050405020304" charset="0"/>
              </a:rPr>
            </a:br>
            <a:r>
              <a:rPr lang="en-US" sz="3600">
                <a:latin typeface="Times New Roman" panose="02020603050405020304" charset="0"/>
              </a:rPr>
              <a:t>Что такое понятие?</a:t>
            </a:r>
            <a:br>
              <a:rPr lang="en-US" sz="3600">
                <a:latin typeface="Times New Roman" panose="02020603050405020304" charset="0"/>
              </a:rPr>
            </a:br>
            <a:r>
              <a:rPr lang="en-US" sz="3600">
                <a:latin typeface="Times New Roman" panose="02020603050405020304" charset="0"/>
              </a:rPr>
              <a:t>Что такое сигнификат? Что такое денотат? Что такое коннотация?</a:t>
            </a:r>
            <a:br>
              <a:rPr lang="en-US" sz="3600">
                <a:latin typeface="Times New Roman" panose="02020603050405020304" charset="0"/>
              </a:rPr>
            </a:br>
            <a:r>
              <a:rPr lang="en-US" sz="3600">
                <a:latin typeface="Times New Roman" panose="02020603050405020304" charset="0"/>
              </a:rPr>
              <a:t>Какие типы значений есть у слов в русском языке?</a:t>
            </a:r>
            <a:endParaRPr lang="en-US" sz="3600">
              <a:latin typeface="Times New Roman" panose="0202060305040502030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4081145"/>
          </a:xfrm>
        </p:spPr>
        <p:txBody>
          <a:bodyPr>
            <a:normAutofit/>
          </a:bodyPr>
          <a:p>
            <a:r>
              <a:rPr lang="ru-RU" altLang="en-US">
                <a:latin typeface="Times New Roman" panose="02020603050405020304" charset="0"/>
              </a:rPr>
              <a:t>Определите, какое из  данных значений прямое, а какое переносное:</a:t>
            </a:r>
            <a:br>
              <a:rPr lang="ru-RU" altLang="en-US">
                <a:latin typeface="Times New Roman" panose="02020603050405020304" charset="0"/>
              </a:rPr>
            </a:br>
            <a:br>
              <a:rPr lang="ru-RU" altLang="en-US">
                <a:latin typeface="Times New Roman" panose="02020603050405020304" charset="0"/>
              </a:rPr>
            </a:br>
            <a:r>
              <a:rPr lang="ru-RU" altLang="en-US" i="1">
                <a:latin typeface="Times New Roman" panose="02020603050405020304" charset="0"/>
              </a:rPr>
              <a:t>каменный дом - каменное лицо,</a:t>
            </a:r>
            <a:br>
              <a:rPr lang="ru-RU" altLang="en-US" i="1">
                <a:latin typeface="Times New Roman" panose="02020603050405020304" charset="0"/>
              </a:rPr>
            </a:br>
            <a:r>
              <a:rPr lang="ru-RU" altLang="en-US" i="1">
                <a:latin typeface="Times New Roman" panose="02020603050405020304" charset="0"/>
              </a:rPr>
              <a:t>волк воет - ветер воет.</a:t>
            </a:r>
            <a:br>
              <a:rPr lang="ru-RU" altLang="en-US">
                <a:latin typeface="Times New Roman" panose="02020603050405020304" charset="0"/>
              </a:rPr>
            </a:br>
            <a:endParaRPr lang="ru-RU" altLang="en-US">
              <a:latin typeface="Times New Roman" panose="02020603050405020304" charset="0"/>
            </a:endParaRPr>
          </a:p>
        </p:txBody>
      </p:sp>
      <p:pic>
        <p:nvPicPr>
          <p:cNvPr id="7" name="Content Placeholder 6"/>
          <p:cNvPicPr>
            <a:picLocks noChangeAspect="1"/>
          </p:cNvPicPr>
          <p:nvPr>
            <p:ph sz="half" idx="1"/>
          </p:nvPr>
        </p:nvPicPr>
        <p:blipFill>
          <a:blip r:embed="rId1"/>
          <a:stretch>
            <a:fillRect/>
          </a:stretch>
        </p:blipFill>
        <p:spPr>
          <a:xfrm>
            <a:off x="1883410" y="4206240"/>
            <a:ext cx="3409950" cy="1871345"/>
          </a:xfrm>
          <a:prstGeom prst="rect">
            <a:avLst/>
          </a:prstGeom>
        </p:spPr>
      </p:pic>
      <p:pic>
        <p:nvPicPr>
          <p:cNvPr id="8" name="Content Placeholder 7"/>
          <p:cNvPicPr>
            <a:picLocks noChangeAspect="1"/>
          </p:cNvPicPr>
          <p:nvPr>
            <p:ph sz="half" idx="2"/>
          </p:nvPr>
        </p:nvPicPr>
        <p:blipFill>
          <a:blip r:embed="rId2"/>
          <a:stretch>
            <a:fillRect/>
          </a:stretch>
        </p:blipFill>
        <p:spPr>
          <a:xfrm>
            <a:off x="8566150" y="4334510"/>
            <a:ext cx="2607945" cy="19589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204845"/>
          </a:xfrm>
        </p:spPr>
        <p:txBody>
          <a:bodyPr>
            <a:normAutofit fontScale="90000"/>
          </a:bodyPr>
          <a:p>
            <a:r>
              <a:rPr lang="ru-RU" altLang="en-US">
                <a:latin typeface="Times New Roman" panose="02020603050405020304" charset="0"/>
                <a:sym typeface="+mn-ea"/>
              </a:rPr>
              <a:t>Определите, у каких слов значение немотивированное, а у каких мотивированное:</a:t>
            </a:r>
            <a:br>
              <a:rPr lang="ru-RU" altLang="en-US">
                <a:latin typeface="Times New Roman" panose="02020603050405020304" charset="0"/>
                <a:sym typeface="+mn-ea"/>
              </a:rPr>
            </a:br>
            <a:br>
              <a:rPr lang="ru-RU" altLang="en-US">
                <a:latin typeface="Times New Roman" panose="02020603050405020304" charset="0"/>
                <a:sym typeface="+mn-ea"/>
              </a:rPr>
            </a:br>
            <a:r>
              <a:rPr lang="ru-RU" altLang="en-US" i="1">
                <a:latin typeface="Times New Roman" panose="02020603050405020304" charset="0"/>
                <a:sym typeface="+mn-ea"/>
              </a:rPr>
              <a:t>На кухне стоит </a:t>
            </a:r>
            <a:r>
              <a:rPr lang="ru-RU" altLang="en-US" i="1" u="sng">
                <a:latin typeface="Times New Roman" panose="02020603050405020304" charset="0"/>
                <a:sym typeface="+mn-ea"/>
              </a:rPr>
              <a:t>стол</a:t>
            </a:r>
            <a:r>
              <a:rPr lang="ru-RU" altLang="en-US" i="1">
                <a:latin typeface="Times New Roman" panose="02020603050405020304" charset="0"/>
                <a:sym typeface="+mn-ea"/>
              </a:rPr>
              <a:t> и </a:t>
            </a:r>
            <a:r>
              <a:rPr lang="ru-RU" altLang="en-US" i="1" u="sng">
                <a:latin typeface="Times New Roman" panose="02020603050405020304" charset="0"/>
                <a:sym typeface="+mn-ea"/>
              </a:rPr>
              <a:t>холодильник</a:t>
            </a:r>
            <a:r>
              <a:rPr lang="ru-RU" altLang="en-US" i="1">
                <a:latin typeface="Times New Roman" panose="02020603050405020304" charset="0"/>
                <a:sym typeface="+mn-ea"/>
              </a:rPr>
              <a:t>.</a:t>
            </a:r>
            <a:br>
              <a:rPr lang="ru-RU" altLang="en-US" i="1">
                <a:latin typeface="Times New Roman" panose="02020603050405020304" charset="0"/>
                <a:sym typeface="+mn-ea"/>
              </a:rPr>
            </a:br>
            <a:r>
              <a:rPr lang="ru-RU" altLang="en-US" i="1">
                <a:latin typeface="Times New Roman" panose="02020603050405020304" charset="0"/>
                <a:sym typeface="+mn-ea"/>
              </a:rPr>
              <a:t>В саду </a:t>
            </a:r>
            <a:r>
              <a:rPr lang="ru-RU" altLang="en-US" i="1" u="sng">
                <a:latin typeface="Times New Roman" panose="02020603050405020304" charset="0"/>
                <a:sym typeface="+mn-ea"/>
              </a:rPr>
              <a:t>растут</a:t>
            </a:r>
            <a:r>
              <a:rPr lang="ru-RU" altLang="en-US" i="1">
                <a:latin typeface="Times New Roman" panose="02020603050405020304" charset="0"/>
                <a:sym typeface="+mn-ea"/>
              </a:rPr>
              <a:t> деревья. Осенью они </a:t>
            </a:r>
            <a:r>
              <a:rPr lang="ru-RU" altLang="en-US" i="1" u="sng">
                <a:latin typeface="Times New Roman" panose="02020603050405020304" charset="0"/>
                <a:sym typeface="+mn-ea"/>
              </a:rPr>
              <a:t>желтеют</a:t>
            </a:r>
            <a:r>
              <a:rPr lang="ru-RU" altLang="en-US" i="1">
                <a:latin typeface="Times New Roman" panose="02020603050405020304" charset="0"/>
                <a:sym typeface="+mn-ea"/>
              </a:rPr>
              <a:t>.</a:t>
            </a:r>
            <a:endParaRPr lang="ru-RU" altLang="en-US" i="1">
              <a:latin typeface="Times New Roman" panose="02020603050405020304" charset="0"/>
              <a:sym typeface="+mn-ea"/>
            </a:endParaRPr>
          </a:p>
        </p:txBody>
      </p:sp>
      <p:pic>
        <p:nvPicPr>
          <p:cNvPr id="3" name="Picture 1" descr="IMG_256">
            <a:hlinkClick r:id="rId1"/>
          </p:cNvPr>
          <p:cNvPicPr>
            <a:picLocks noChangeAspect="1"/>
          </p:cNvPicPr>
          <p:nvPr>
            <p:ph idx="1"/>
          </p:nvPr>
        </p:nvPicPr>
        <p:blipFill>
          <a:blip r:embed="rId2"/>
          <a:stretch>
            <a:fillRect/>
          </a:stretch>
        </p:blipFill>
        <p:spPr>
          <a:xfrm>
            <a:off x="6930390" y="3734435"/>
            <a:ext cx="4519930" cy="2826385"/>
          </a:xfrm>
          <a:prstGeom prst="rect">
            <a:avLst/>
          </a:prstGeom>
          <a:noFill/>
          <a:ln w="9525">
            <a:noFill/>
          </a:ln>
        </p:spPr>
      </p:pic>
      <p:pic>
        <p:nvPicPr>
          <p:cNvPr id="4" name="Picture 2" descr="IMG_256">
            <a:hlinkClick r:id="rId3"/>
          </p:cNvPr>
          <p:cNvPicPr>
            <a:picLocks noChangeAspect="1"/>
          </p:cNvPicPr>
          <p:nvPr/>
        </p:nvPicPr>
        <p:blipFill>
          <a:blip r:embed="rId4"/>
          <a:stretch>
            <a:fillRect/>
          </a:stretch>
        </p:blipFill>
        <p:spPr>
          <a:xfrm>
            <a:off x="657860" y="3734435"/>
            <a:ext cx="4332605" cy="2886075"/>
          </a:xfrm>
          <a:prstGeom prst="rect">
            <a:avLst/>
          </a:prstGeom>
          <a:noFill/>
          <a:ln w="9525">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838200" y="365125"/>
            <a:ext cx="10515600" cy="2919730"/>
          </a:xfrm>
        </p:spPr>
        <p:txBody>
          <a:bodyPr>
            <a:normAutofit fontScale="90000"/>
          </a:bodyPr>
          <a:p>
            <a:r>
              <a:rPr lang="ru-RU" altLang="en-US">
                <a:latin typeface="Times New Roman" panose="02020603050405020304" charset="0"/>
                <a:sym typeface="+mn-ea"/>
              </a:rPr>
              <a:t>Определите, у каких слов значение свободное, а у каких связанное:</a:t>
            </a:r>
            <a:br>
              <a:rPr lang="ru-RU" altLang="en-US">
                <a:latin typeface="Times New Roman" panose="02020603050405020304" charset="0"/>
                <a:sym typeface="+mn-ea"/>
              </a:rPr>
            </a:br>
            <a:br>
              <a:rPr lang="ru-RU" altLang="en-US">
                <a:latin typeface="Times New Roman" panose="02020603050405020304" charset="0"/>
                <a:sym typeface="+mn-ea"/>
              </a:rPr>
            </a:br>
            <a:r>
              <a:rPr lang="ru-RU" altLang="en-US" i="1">
                <a:latin typeface="Times New Roman" panose="02020603050405020304" charset="0"/>
                <a:sym typeface="+mn-ea"/>
              </a:rPr>
              <a:t>За городом находятся </a:t>
            </a:r>
            <a:r>
              <a:rPr lang="ru-RU" altLang="en-US" i="1" u="sng">
                <a:latin typeface="Times New Roman" panose="02020603050405020304" charset="0"/>
                <a:sym typeface="+mn-ea"/>
              </a:rPr>
              <a:t>поля</a:t>
            </a:r>
            <a:r>
              <a:rPr lang="ru-RU" altLang="en-US" i="1">
                <a:latin typeface="Times New Roman" panose="02020603050405020304" charset="0"/>
                <a:sym typeface="+mn-ea"/>
              </a:rPr>
              <a:t> риса.</a:t>
            </a:r>
            <a:br>
              <a:rPr lang="ru-RU" altLang="en-US" i="1">
                <a:latin typeface="Times New Roman" panose="02020603050405020304" charset="0"/>
                <a:sym typeface="+mn-ea"/>
              </a:rPr>
            </a:br>
            <a:r>
              <a:rPr lang="ru-RU" altLang="en-US" i="1">
                <a:latin typeface="Times New Roman" panose="02020603050405020304" charset="0"/>
                <a:sym typeface="+mn-ea"/>
              </a:rPr>
              <a:t>У этой шляпы большие </a:t>
            </a:r>
            <a:r>
              <a:rPr lang="ru-RU" altLang="en-US" i="1" u="sng">
                <a:latin typeface="Times New Roman" panose="02020603050405020304" charset="0"/>
                <a:sym typeface="+mn-ea"/>
              </a:rPr>
              <a:t>поля</a:t>
            </a:r>
            <a:r>
              <a:rPr lang="ru-RU" altLang="en-US" i="1">
                <a:latin typeface="Times New Roman" panose="02020603050405020304" charset="0"/>
                <a:sym typeface="+mn-ea"/>
              </a:rPr>
              <a:t>.</a:t>
            </a:r>
            <a:endParaRPr lang="ru-RU" altLang="en-US" i="1">
              <a:latin typeface="Times New Roman" panose="02020603050405020304" charset="0"/>
              <a:sym typeface="+mn-ea"/>
            </a:endParaRPr>
          </a:p>
        </p:txBody>
      </p:sp>
      <p:pic>
        <p:nvPicPr>
          <p:cNvPr id="5" name="Content Placeholder 4"/>
          <p:cNvPicPr>
            <a:picLocks noChangeAspect="1"/>
          </p:cNvPicPr>
          <p:nvPr>
            <p:ph sz="half" idx="1"/>
          </p:nvPr>
        </p:nvPicPr>
        <p:blipFill>
          <a:blip r:embed="rId1"/>
          <a:stretch>
            <a:fillRect/>
          </a:stretch>
        </p:blipFill>
        <p:spPr>
          <a:xfrm>
            <a:off x="1036955" y="3810635"/>
            <a:ext cx="3823970" cy="2545080"/>
          </a:xfrm>
          <a:prstGeom prst="rect">
            <a:avLst/>
          </a:prstGeom>
        </p:spPr>
      </p:pic>
      <p:pic>
        <p:nvPicPr>
          <p:cNvPr id="6" name="Content Placeholder 5"/>
          <p:cNvPicPr>
            <a:picLocks noChangeAspect="1"/>
          </p:cNvPicPr>
          <p:nvPr>
            <p:ph sz="half" idx="2"/>
          </p:nvPr>
        </p:nvPicPr>
        <p:blipFill>
          <a:blip r:embed="rId2"/>
          <a:stretch>
            <a:fillRect/>
          </a:stretch>
        </p:blipFill>
        <p:spPr>
          <a:xfrm>
            <a:off x="7429500" y="3667125"/>
            <a:ext cx="3924300" cy="283146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a:xfrm>
            <a:off x="838200" y="365125"/>
            <a:ext cx="10515600" cy="4985385"/>
          </a:xfrm>
        </p:spPr>
        <p:txBody>
          <a:bodyPr>
            <a:normAutofit/>
          </a:bodyPr>
          <a:p>
            <a:r>
              <a:rPr lang="ru-RU" altLang="en-US">
                <a:latin typeface="Times New Roman" panose="02020603050405020304" charset="0"/>
                <a:sym typeface="+mn-ea"/>
              </a:rPr>
              <a:t>Определите, у каких слов значение номинативное, а у каких экспрессивное:</a:t>
            </a:r>
            <a:br>
              <a:rPr lang="ru-RU" altLang="en-US">
                <a:latin typeface="Times New Roman" panose="02020603050405020304" charset="0"/>
                <a:sym typeface="+mn-ea"/>
              </a:rPr>
            </a:br>
            <a:br>
              <a:rPr lang="ru-RU" altLang="en-US">
                <a:latin typeface="Times New Roman" panose="02020603050405020304" charset="0"/>
                <a:sym typeface="+mn-ea"/>
              </a:rPr>
            </a:br>
            <a:r>
              <a:rPr lang="ru-RU" altLang="en-US" i="1">
                <a:latin typeface="Times New Roman" panose="02020603050405020304" charset="0"/>
                <a:sym typeface="+mn-ea"/>
              </a:rPr>
              <a:t>идти - плестись, писатель - писака</a:t>
            </a:r>
            <a:br>
              <a:rPr lang="ru-RU" altLang="en-US" i="1">
                <a:latin typeface="Times New Roman" panose="02020603050405020304" charset="0"/>
                <a:sym typeface="+mn-ea"/>
              </a:rPr>
            </a:br>
            <a:br>
              <a:rPr lang="ru-RU" altLang="en-US">
                <a:latin typeface="Times New Roman" panose="02020603050405020304" charset="0"/>
                <a:sym typeface="+mn-ea"/>
              </a:rPr>
            </a:br>
            <a:endParaRPr lang="ru-RU" altLang="en-US">
              <a:latin typeface="Times New Roman" panose="02020603050405020304" charset="0"/>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2623185"/>
          </a:xfrm>
        </p:spPr>
        <p:txBody>
          <a:bodyPr/>
          <a:p>
            <a:pPr algn="ctr"/>
            <a:r>
              <a:rPr lang="en-US" sz="6000" b="1">
                <a:latin typeface="Times New Roman" panose="02020603050405020304" charset="0"/>
              </a:rPr>
              <a:t>Многозначность слова</a:t>
            </a:r>
            <a:br>
              <a:rPr lang="en-US" sz="6000" b="1">
                <a:latin typeface="Times New Roman" panose="02020603050405020304" charset="0"/>
              </a:rPr>
            </a:br>
            <a:r>
              <a:rPr lang="ru-RU" altLang="en-US" sz="6000" b="1">
                <a:latin typeface="Times New Roman" panose="02020603050405020304" charset="0"/>
              </a:rPr>
              <a:t>(полисемия)</a:t>
            </a:r>
            <a:endParaRPr lang="ru-RU" altLang="en-US" sz="6000" b="1">
              <a:latin typeface="Times New Roman" panose="0202060305040502030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456305"/>
          </a:xfrm>
        </p:spPr>
        <p:txBody>
          <a:bodyPr>
            <a:normAutofit/>
          </a:bodyPr>
          <a:p>
            <a:r>
              <a:rPr lang="en-US">
                <a:latin typeface="Times New Roman" panose="02020603050405020304" charset="0"/>
              </a:rPr>
              <a:t>Многозначностью, или полисемией </a:t>
            </a:r>
            <a:br>
              <a:rPr lang="en-US">
                <a:latin typeface="Times New Roman" panose="02020603050405020304" charset="0"/>
              </a:rPr>
            </a:br>
            <a:r>
              <a:rPr lang="en-US">
                <a:latin typeface="Times New Roman" panose="02020603050405020304" charset="0"/>
              </a:rPr>
              <a:t>(гр</a:t>
            </a:r>
            <a:r>
              <a:rPr lang="ru-RU" altLang="en-US">
                <a:latin typeface="Times New Roman" panose="02020603050405020304" charset="0"/>
              </a:rPr>
              <a:t>еч</a:t>
            </a:r>
            <a:r>
              <a:rPr lang="en-US">
                <a:latin typeface="Times New Roman" panose="02020603050405020304" charset="0"/>
              </a:rPr>
              <a:t>.</a:t>
            </a:r>
            <a:r>
              <a:rPr lang="en-US" i="1">
                <a:latin typeface="Times New Roman" panose="02020603050405020304" charset="0"/>
              </a:rPr>
              <a:t> poly</a:t>
            </a:r>
            <a:r>
              <a:rPr lang="en-US">
                <a:latin typeface="Times New Roman" panose="02020603050405020304" charset="0"/>
              </a:rPr>
              <a:t> - много + </a:t>
            </a:r>
            <a:r>
              <a:rPr lang="en-US" i="1">
                <a:latin typeface="Times New Roman" panose="02020603050405020304" charset="0"/>
              </a:rPr>
              <a:t>s</a:t>
            </a:r>
            <a:r>
              <a:rPr lang="ru-RU" altLang="en-US" i="1">
                <a:latin typeface="Times New Roman" panose="02020603050405020304" charset="0"/>
              </a:rPr>
              <a:t>е</a:t>
            </a:r>
            <a:r>
              <a:rPr lang="en-US" i="1">
                <a:latin typeface="Times New Roman" panose="02020603050405020304" charset="0"/>
              </a:rPr>
              <a:t>ma</a:t>
            </a:r>
            <a:r>
              <a:rPr lang="en-US">
                <a:latin typeface="Times New Roman" panose="02020603050405020304" charset="0"/>
              </a:rPr>
              <a:t> - знак), называется свойство слов употребляться в разных значениях. </a:t>
            </a:r>
            <a:endParaRPr lang="en-US">
              <a:latin typeface="Times New Roman" panose="0202060305040502030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4596765"/>
          </a:xfrm>
        </p:spPr>
        <p:txBody>
          <a:bodyPr>
            <a:normAutofit/>
          </a:bodyPr>
          <a:p>
            <a:r>
              <a:rPr lang="ru-RU" altLang="en-US">
                <a:latin typeface="Times New Roman" panose="02020603050405020304" charset="0"/>
              </a:rPr>
              <a:t>В языке есть слова, которые имеют только одно значение. Например: </a:t>
            </a:r>
            <a:r>
              <a:rPr lang="ru-RU" altLang="en-US" i="1">
                <a:latin typeface="Times New Roman" panose="02020603050405020304" charset="0"/>
              </a:rPr>
              <a:t>троллейбус,  берёза, грипп. </a:t>
            </a:r>
            <a:r>
              <a:rPr lang="ru-RU" altLang="en-US">
                <a:latin typeface="Times New Roman" panose="02020603050405020304" charset="0"/>
              </a:rPr>
              <a:t>Такие слова называются </a:t>
            </a:r>
            <a:r>
              <a:rPr lang="ru-RU" altLang="en-US" b="1">
                <a:latin typeface="Times New Roman" panose="02020603050405020304" charset="0"/>
              </a:rPr>
              <a:t>однозначными</a:t>
            </a:r>
            <a:r>
              <a:rPr lang="ru-RU" altLang="en-US">
                <a:latin typeface="Times New Roman" panose="02020603050405020304" charset="0"/>
              </a:rPr>
              <a:t> или </a:t>
            </a:r>
            <a:r>
              <a:rPr lang="ru-RU" altLang="en-US" b="1">
                <a:latin typeface="Times New Roman" panose="02020603050405020304" charset="0"/>
              </a:rPr>
              <a:t>моносемантическими</a:t>
            </a:r>
            <a:r>
              <a:rPr lang="ru-RU" altLang="en-US">
                <a:latin typeface="Times New Roman" panose="02020603050405020304" charset="0"/>
              </a:rPr>
              <a:t> ( </a:t>
            </a:r>
            <a:r>
              <a:rPr lang="en-US" altLang="en-US">
                <a:latin typeface="Times New Roman" panose="02020603050405020304" charset="0"/>
              </a:rPr>
              <a:t>mono- </a:t>
            </a:r>
            <a:r>
              <a:rPr lang="ru-RU" altLang="en-US">
                <a:latin typeface="Times New Roman" panose="02020603050405020304" charset="0"/>
              </a:rPr>
              <a:t>один, </a:t>
            </a:r>
            <a:r>
              <a:rPr lang="en-US" altLang="en-US">
                <a:latin typeface="Times New Roman" panose="02020603050405020304" charset="0"/>
              </a:rPr>
              <a:t>sema - </a:t>
            </a:r>
            <a:r>
              <a:rPr lang="ru-RU" altLang="en-US">
                <a:latin typeface="Times New Roman" panose="02020603050405020304" charset="0"/>
              </a:rPr>
              <a:t>знак).</a:t>
            </a:r>
            <a:endParaRPr lang="ru-RU" altLang="en-US">
              <a:latin typeface="Times New Roman" panose="0202060305040502030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521710"/>
          </a:xfrm>
        </p:spPr>
        <p:txBody>
          <a:bodyPr>
            <a:normAutofit fontScale="90000"/>
          </a:bodyPr>
          <a:p>
            <a:r>
              <a:rPr lang="ru-RU" altLang="en-US">
                <a:latin typeface="Times New Roman" panose="02020603050405020304" charset="0"/>
              </a:rPr>
              <a:t>Можно выделить несколько типов однозначных слов.</a:t>
            </a:r>
            <a:br>
              <a:rPr lang="ru-RU" altLang="en-US">
                <a:latin typeface="Times New Roman" panose="02020603050405020304" charset="0"/>
              </a:rPr>
            </a:br>
            <a:br>
              <a:rPr lang="ru-RU" altLang="en-US">
                <a:latin typeface="Times New Roman" panose="02020603050405020304" charset="0"/>
              </a:rPr>
            </a:br>
            <a:r>
              <a:rPr lang="ru-RU" altLang="en-US">
                <a:latin typeface="Times New Roman" panose="02020603050405020304" charset="0"/>
              </a:rPr>
              <a:t>1. Имена собственные: </a:t>
            </a:r>
            <a:r>
              <a:rPr lang="ru-RU" altLang="en-US" i="1">
                <a:latin typeface="Times New Roman" panose="02020603050405020304" charset="0"/>
              </a:rPr>
              <a:t>Иван, Пушкин, Волга, Китай</a:t>
            </a:r>
            <a:r>
              <a:rPr lang="ru-RU" altLang="en-US">
                <a:latin typeface="Times New Roman" panose="02020603050405020304" charset="0"/>
              </a:rPr>
              <a:t>. Эти слова являются названиями единичных предметов.</a:t>
            </a:r>
            <a:endParaRPr lang="ru-RU" altLang="en-US">
              <a:latin typeface="Times New Roman" panose="0202060305040502030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055620"/>
          </a:xfrm>
        </p:spPr>
        <p:txBody>
          <a:bodyPr>
            <a:normAutofit/>
          </a:bodyPr>
          <a:p>
            <a:r>
              <a:rPr lang="ru-RU" altLang="en-US">
                <a:latin typeface="Times New Roman" panose="02020603050405020304" charset="0"/>
              </a:rPr>
              <a:t>2. Новые слова, которые еще не получили новых значений: </a:t>
            </a:r>
            <a:r>
              <a:rPr lang="ru-RU" altLang="en-US" i="1">
                <a:latin typeface="Times New Roman" panose="02020603050405020304" charset="0"/>
              </a:rPr>
              <a:t>компьютер, пицца, морозильник</a:t>
            </a:r>
            <a:r>
              <a:rPr lang="ru-RU" altLang="en-US">
                <a:latin typeface="Times New Roman" panose="02020603050405020304" charset="0"/>
              </a:rPr>
              <a:t>. Часто это иностранные слова, недавно пришедшие в русский язык.</a:t>
            </a:r>
            <a:endParaRPr lang="ru-RU" altLang="en-US">
              <a:latin typeface="Times New Roman" panose="0202060305040502030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844925"/>
          </a:xfrm>
        </p:spPr>
        <p:txBody>
          <a:bodyPr>
            <a:normAutofit/>
          </a:bodyPr>
          <a:p>
            <a:r>
              <a:rPr lang="ru-RU" altLang="en-US">
                <a:latin typeface="Times New Roman" panose="02020603050405020304" charset="0"/>
              </a:rPr>
              <a:t>3. Слова с узкопредметным значением:</a:t>
            </a:r>
            <a:br>
              <a:rPr lang="ru-RU" altLang="en-US">
                <a:latin typeface="Times New Roman" panose="02020603050405020304" charset="0"/>
              </a:rPr>
            </a:br>
            <a:r>
              <a:rPr lang="ru-RU" altLang="en-US" i="1">
                <a:latin typeface="Times New Roman" panose="02020603050405020304" charset="0"/>
              </a:rPr>
              <a:t>бинокль, чемодан, бинт</a:t>
            </a:r>
            <a:r>
              <a:rPr lang="ru-RU" altLang="en-US">
                <a:latin typeface="Times New Roman" panose="02020603050405020304" charset="0"/>
              </a:rPr>
              <a:t>. В речи эти слова используются довольно редко, поэтому сохраняют одно предметное значение.</a:t>
            </a:r>
            <a:endParaRPr lang="ru-RU" altLang="en-US">
              <a:latin typeface="Times New Roman" panose="0202060305040502030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575685"/>
          </a:xfrm>
        </p:spPr>
        <p:txBody>
          <a:bodyPr>
            <a:normAutofit fontScale="90000"/>
          </a:bodyPr>
          <a:p>
            <a:r>
              <a:rPr lang="ru-RU" altLang="en-US">
                <a:latin typeface="Times New Roman" panose="02020603050405020304" charset="0"/>
              </a:rPr>
              <a:t>4. Термины, т.е. слова, которые принадлежат к одной области знаний или деятельности.</a:t>
            </a:r>
            <a:br>
              <a:rPr lang="ru-RU" altLang="en-US">
                <a:latin typeface="Times New Roman" panose="02020603050405020304" charset="0"/>
              </a:rPr>
            </a:br>
            <a:r>
              <a:rPr lang="ru-RU" altLang="en-US">
                <a:latin typeface="Times New Roman" panose="02020603050405020304" charset="0"/>
              </a:rPr>
              <a:t>Например: </a:t>
            </a:r>
            <a:r>
              <a:rPr lang="ru-RU" altLang="en-US" i="1">
                <a:latin typeface="Times New Roman" panose="02020603050405020304" charset="0"/>
              </a:rPr>
              <a:t>аппендицит, гастрит</a:t>
            </a:r>
            <a:r>
              <a:rPr lang="ru-RU" altLang="en-US">
                <a:latin typeface="Times New Roman" panose="02020603050405020304" charset="0"/>
              </a:rPr>
              <a:t> (медицина), </a:t>
            </a:r>
            <a:r>
              <a:rPr lang="ru-RU" altLang="en-US" i="1">
                <a:latin typeface="Times New Roman" panose="02020603050405020304" charset="0"/>
              </a:rPr>
              <a:t>существительное, глагол</a:t>
            </a:r>
            <a:r>
              <a:rPr lang="ru-RU" altLang="en-US">
                <a:latin typeface="Times New Roman" panose="02020603050405020304" charset="0"/>
              </a:rPr>
              <a:t> (лингвистика), </a:t>
            </a:r>
            <a:r>
              <a:rPr lang="ru-RU" altLang="en-US" i="1">
                <a:latin typeface="Times New Roman" panose="02020603050405020304" charset="0"/>
              </a:rPr>
              <a:t>азот, водород</a:t>
            </a:r>
            <a:r>
              <a:rPr lang="ru-RU" altLang="en-US">
                <a:latin typeface="Times New Roman" panose="02020603050405020304" charset="0"/>
              </a:rPr>
              <a:t> (химия).</a:t>
            </a:r>
            <a:endParaRPr lang="ru-RU" altLang="en-US">
              <a:latin typeface="Times New Roman" panose="0202060305040502030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1101090"/>
            <a:ext cx="10515600" cy="2439035"/>
          </a:xfrm>
        </p:spPr>
        <p:txBody>
          <a:bodyPr>
            <a:normAutofit fontScale="90000"/>
          </a:bodyPr>
          <a:p>
            <a:r>
              <a:rPr lang="ru-RU" altLang="en-US">
                <a:latin typeface="Times New Roman" panose="02020603050405020304" charset="0"/>
              </a:rPr>
              <a:t>Большинство русских слов имеет не одно, а несколько значений. Они называются </a:t>
            </a:r>
            <a:r>
              <a:rPr lang="ru-RU" altLang="en-US" b="1">
                <a:latin typeface="Times New Roman" panose="02020603050405020304" charset="0"/>
              </a:rPr>
              <a:t>многозначными </a:t>
            </a:r>
            <a:r>
              <a:rPr lang="ru-RU" altLang="en-US">
                <a:latin typeface="Times New Roman" panose="02020603050405020304" charset="0"/>
              </a:rPr>
              <a:t>или </a:t>
            </a:r>
            <a:r>
              <a:rPr lang="ru-RU" altLang="en-US" b="1">
                <a:latin typeface="Times New Roman" panose="02020603050405020304" charset="0"/>
              </a:rPr>
              <a:t>полисемантическими</a:t>
            </a:r>
            <a:r>
              <a:rPr lang="ru-RU" altLang="en-US">
                <a:latin typeface="Times New Roman" panose="02020603050405020304" charset="0"/>
              </a:rPr>
              <a:t>.</a:t>
            </a:r>
            <a:endParaRPr lang="ru-RU" altLang="en-US">
              <a:latin typeface="Times New Roman" panose="0202060305040502030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336925"/>
          </a:xfrm>
        </p:spPr>
        <p:txBody>
          <a:bodyPr>
            <a:normAutofit/>
          </a:bodyPr>
          <a:p>
            <a:r>
              <a:rPr lang="ru-RU" altLang="en-US">
                <a:latin typeface="Times New Roman" panose="02020603050405020304" charset="0"/>
              </a:rPr>
              <a:t>Многозначность слова реализуется в речи. На определённое значение слова указывает </a:t>
            </a:r>
            <a:r>
              <a:rPr lang="ru-RU" altLang="en-US" b="1">
                <a:latin typeface="Times New Roman" panose="02020603050405020304" charset="0"/>
              </a:rPr>
              <a:t>контекст</a:t>
            </a:r>
            <a:r>
              <a:rPr lang="ru-RU" altLang="en-US">
                <a:latin typeface="Times New Roman" panose="02020603050405020304" charset="0"/>
              </a:rPr>
              <a:t>. Контекст - это законченный в смысловом отношении отрезок речи.</a:t>
            </a:r>
            <a:endParaRPr lang="ru-RU" altLang="en-US">
              <a:latin typeface="Times New Roman" panose="0202060305040502030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001010"/>
          </a:xfrm>
        </p:spPr>
        <p:txBody>
          <a:bodyPr>
            <a:normAutofit fontScale="90000"/>
          </a:bodyPr>
          <a:p>
            <a:r>
              <a:rPr lang="ru-RU" altLang="en-US">
                <a:latin typeface="Times New Roman" panose="02020603050405020304" charset="0"/>
              </a:rPr>
              <a:t>Например:</a:t>
            </a:r>
            <a:br>
              <a:rPr lang="ru-RU" altLang="en-US">
                <a:latin typeface="Times New Roman" panose="02020603050405020304" charset="0"/>
              </a:rPr>
            </a:br>
            <a:r>
              <a:rPr lang="ru-RU" altLang="en-US">
                <a:latin typeface="Times New Roman" panose="02020603050405020304" charset="0"/>
              </a:rPr>
              <a:t>На горе стоял большой </a:t>
            </a:r>
            <a:r>
              <a:rPr lang="ru-RU" altLang="en-US" b="1">
                <a:latin typeface="Times New Roman" panose="02020603050405020304" charset="0"/>
              </a:rPr>
              <a:t>дом</a:t>
            </a:r>
            <a:r>
              <a:rPr lang="ru-RU" altLang="en-US">
                <a:latin typeface="Times New Roman" panose="02020603050405020304" charset="0"/>
              </a:rPr>
              <a:t>. (дом = здание)</a:t>
            </a:r>
            <a:br>
              <a:rPr lang="ru-RU" altLang="en-US">
                <a:latin typeface="Times New Roman" panose="02020603050405020304" charset="0"/>
              </a:rPr>
            </a:br>
            <a:r>
              <a:rPr lang="ru-RU" altLang="en-US" b="1">
                <a:latin typeface="Times New Roman" panose="02020603050405020304" charset="0"/>
              </a:rPr>
              <a:t>Домом</a:t>
            </a:r>
            <a:r>
              <a:rPr lang="ru-RU" altLang="en-US">
                <a:latin typeface="Times New Roman" panose="02020603050405020304" charset="0"/>
              </a:rPr>
              <a:t> занималась бабушка. (дом = хозяйство)</a:t>
            </a:r>
            <a:br>
              <a:rPr lang="ru-RU" altLang="en-US">
                <a:latin typeface="Times New Roman" panose="02020603050405020304" charset="0"/>
              </a:rPr>
            </a:br>
            <a:r>
              <a:rPr lang="ru-RU" altLang="en-US">
                <a:latin typeface="Times New Roman" panose="02020603050405020304" charset="0"/>
              </a:rPr>
              <a:t>Этой ночью весь </a:t>
            </a:r>
            <a:r>
              <a:rPr lang="ru-RU" altLang="en-US" b="1">
                <a:latin typeface="Times New Roman" panose="02020603050405020304" charset="0"/>
              </a:rPr>
              <a:t>дом</a:t>
            </a:r>
            <a:r>
              <a:rPr lang="ru-RU" altLang="en-US">
                <a:latin typeface="Times New Roman" panose="02020603050405020304" charset="0"/>
              </a:rPr>
              <a:t> не спал. (дом = жильцы)</a:t>
            </a:r>
            <a:endParaRPr lang="ru-RU" altLang="en-US">
              <a:latin typeface="Times New Roman" panose="0202060305040502030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528695"/>
          </a:xfrm>
        </p:spPr>
        <p:txBody>
          <a:bodyPr>
            <a:normAutofit/>
          </a:bodyPr>
          <a:p>
            <a:r>
              <a:rPr lang="ru-RU" altLang="en-US">
                <a:latin typeface="Times New Roman" panose="02020603050405020304" charset="0"/>
              </a:rPr>
              <a:t>Контекст может быть широким (текст) и узким (словосочетание).</a:t>
            </a:r>
            <a:br>
              <a:rPr lang="ru-RU" altLang="en-US">
                <a:latin typeface="Times New Roman" panose="02020603050405020304" charset="0"/>
              </a:rPr>
            </a:br>
            <a:r>
              <a:rPr lang="ru-RU" altLang="en-US">
                <a:latin typeface="Times New Roman" panose="02020603050405020304" charset="0"/>
              </a:rPr>
              <a:t>Например: </a:t>
            </a:r>
            <a:r>
              <a:rPr lang="ru-RU" altLang="en-US" i="1">
                <a:latin typeface="Times New Roman" panose="02020603050405020304" charset="0"/>
              </a:rPr>
              <a:t>тихий голос</a:t>
            </a:r>
            <a:r>
              <a:rPr lang="ru-RU" altLang="en-US">
                <a:latin typeface="Times New Roman" panose="02020603050405020304" charset="0"/>
              </a:rPr>
              <a:t> (негромкий), </a:t>
            </a:r>
            <a:r>
              <a:rPr lang="ru-RU" altLang="en-US" i="1">
                <a:latin typeface="Times New Roman" panose="02020603050405020304" charset="0"/>
              </a:rPr>
              <a:t>тихий нрав</a:t>
            </a:r>
            <a:r>
              <a:rPr lang="ru-RU" altLang="en-US">
                <a:latin typeface="Times New Roman" panose="02020603050405020304" charset="0"/>
              </a:rPr>
              <a:t> (спокойный), </a:t>
            </a:r>
            <a:r>
              <a:rPr lang="ru-RU" altLang="en-US" i="1">
                <a:latin typeface="Times New Roman" panose="02020603050405020304" charset="0"/>
              </a:rPr>
              <a:t>тихая погода</a:t>
            </a:r>
            <a:r>
              <a:rPr lang="ru-RU" altLang="en-US">
                <a:latin typeface="Times New Roman" panose="02020603050405020304" charset="0"/>
              </a:rPr>
              <a:t> (безветренная), </a:t>
            </a:r>
            <a:r>
              <a:rPr lang="ru-RU" altLang="en-US" i="1">
                <a:latin typeface="Times New Roman" panose="02020603050405020304" charset="0"/>
              </a:rPr>
              <a:t>тихий шаг</a:t>
            </a:r>
            <a:r>
              <a:rPr lang="ru-RU" altLang="en-US">
                <a:latin typeface="Times New Roman" panose="02020603050405020304" charset="0"/>
              </a:rPr>
              <a:t> (медленный).</a:t>
            </a:r>
            <a:endParaRPr lang="ru-RU" altLang="en-US">
              <a:latin typeface="Times New Roman" panose="0202060305040502030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1793240"/>
            <a:ext cx="10515600" cy="1315085"/>
          </a:xfrm>
        </p:spPr>
        <p:txBody>
          <a:bodyPr>
            <a:normAutofit fontScale="90000"/>
          </a:bodyPr>
          <a:p>
            <a:r>
              <a:rPr lang="ru-RU" altLang="en-US">
                <a:latin typeface="Times New Roman" panose="02020603050405020304" charset="0"/>
              </a:rPr>
              <a:t>Разные значения слова связаны между собой и образуют </a:t>
            </a:r>
            <a:r>
              <a:rPr lang="ru-RU" altLang="en-US" b="1">
                <a:latin typeface="Times New Roman" panose="02020603050405020304" charset="0"/>
              </a:rPr>
              <a:t>семантическую структуру слова</a:t>
            </a:r>
            <a:r>
              <a:rPr lang="ru-RU" altLang="en-US">
                <a:latin typeface="Times New Roman" panose="02020603050405020304" charset="0"/>
              </a:rPr>
              <a:t>.</a:t>
            </a:r>
            <a:endParaRPr lang="ru-RU" altLang="en-US">
              <a:latin typeface="Times New Roman" panose="0202060305040502030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5284470"/>
          </a:xfrm>
        </p:spPr>
        <p:txBody>
          <a:bodyPr>
            <a:normAutofit/>
          </a:bodyPr>
          <a:p>
            <a:r>
              <a:rPr lang="ru-RU" altLang="en-US">
                <a:latin typeface="Times New Roman" panose="02020603050405020304" charset="0"/>
              </a:rPr>
              <a:t>Среди значений слова одно является </a:t>
            </a:r>
            <a:r>
              <a:rPr lang="ru-RU" altLang="en-US" b="1">
                <a:latin typeface="Times New Roman" panose="02020603050405020304" charset="0"/>
              </a:rPr>
              <a:t>основным</a:t>
            </a:r>
            <a:r>
              <a:rPr lang="ru-RU" altLang="en-US">
                <a:latin typeface="Times New Roman" panose="02020603050405020304" charset="0"/>
              </a:rPr>
              <a:t>, главным, а остальные  - </a:t>
            </a:r>
            <a:r>
              <a:rPr lang="ru-RU" altLang="en-US" b="1">
                <a:latin typeface="Times New Roman" panose="02020603050405020304" charset="0"/>
              </a:rPr>
              <a:t>производными </a:t>
            </a:r>
            <a:r>
              <a:rPr lang="ru-RU" altLang="en-US">
                <a:latin typeface="Times New Roman" panose="02020603050405020304" charset="0"/>
              </a:rPr>
              <a:t>(</a:t>
            </a:r>
            <a:r>
              <a:rPr lang="ru-RU" altLang="en-US" b="1">
                <a:latin typeface="Times New Roman" panose="02020603050405020304" charset="0"/>
              </a:rPr>
              <a:t>преносными</a:t>
            </a:r>
            <a:r>
              <a:rPr lang="ru-RU" altLang="en-US">
                <a:latin typeface="Times New Roman" panose="02020603050405020304" charset="0"/>
              </a:rPr>
              <a:t>). </a:t>
            </a:r>
            <a:endParaRPr lang="ru-RU" altLang="en-US">
              <a:latin typeface="Times New Roman" panose="0202060305040502030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5469255"/>
          </a:xfrm>
        </p:spPr>
        <p:txBody>
          <a:bodyPr>
            <a:normAutofit/>
          </a:bodyPr>
          <a:p>
            <a:r>
              <a:rPr lang="ru-RU" altLang="en-US">
                <a:latin typeface="Times New Roman" panose="02020603050405020304" charset="0"/>
                <a:sym typeface="+mn-ea"/>
              </a:rPr>
              <a:t>Главное значение всегда первым указывается в словарях, а за ним, по номерами, идут </a:t>
            </a:r>
            <a:r>
              <a:rPr lang="ru-RU" altLang="en-US" b="1">
                <a:latin typeface="Times New Roman" panose="02020603050405020304" charset="0"/>
                <a:sym typeface="+mn-ea"/>
              </a:rPr>
              <a:t>переносные</a:t>
            </a:r>
            <a:r>
              <a:rPr lang="ru-RU" altLang="en-US">
                <a:latin typeface="Times New Roman" panose="02020603050405020304" charset="0"/>
                <a:sym typeface="+mn-ea"/>
              </a:rPr>
              <a:t> значения.</a:t>
            </a:r>
            <a:br>
              <a:rPr lang="ru-RU" altLang="en-US">
                <a:latin typeface="Times New Roman" panose="02020603050405020304" charset="0"/>
                <a:sym typeface="+mn-ea"/>
              </a:rPr>
            </a:br>
            <a:r>
              <a:rPr lang="ru-RU" altLang="en-US">
                <a:latin typeface="Times New Roman" panose="02020603050405020304" charset="0"/>
                <a:sym typeface="+mn-ea"/>
              </a:rPr>
              <a:t>Например, у русского слова </a:t>
            </a:r>
            <a:r>
              <a:rPr lang="ru-RU" altLang="en-US" i="1">
                <a:latin typeface="Times New Roman" panose="02020603050405020304" charset="0"/>
                <a:sym typeface="+mn-ea"/>
              </a:rPr>
              <a:t>идти</a:t>
            </a:r>
            <a:r>
              <a:rPr lang="ru-RU" altLang="en-US">
                <a:latin typeface="Times New Roman" panose="02020603050405020304" charset="0"/>
                <a:sym typeface="+mn-ea"/>
              </a:rPr>
              <a:t> отмечено до 40 значений.</a:t>
            </a:r>
            <a:br>
              <a:rPr lang="ru-RU" altLang="en-US">
                <a:latin typeface="Times New Roman" panose="02020603050405020304" charset="0"/>
              </a:rPr>
            </a:br>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5814695"/>
          </a:xfrm>
        </p:spPr>
        <p:txBody>
          <a:bodyPr>
            <a:normAutofit fontScale="90000"/>
          </a:bodyPr>
          <a:p>
            <a:br>
              <a:rPr lang="ru-RU" altLang="en-US" sz="3200">
                <a:latin typeface="Times New Roman" panose="02020603050405020304" charset="0"/>
              </a:rPr>
            </a:br>
            <a:br>
              <a:rPr lang="ru-RU" altLang="en-US" sz="3200">
                <a:latin typeface="Times New Roman" panose="02020603050405020304" charset="0"/>
              </a:rPr>
            </a:br>
            <a:r>
              <a:rPr lang="ru-RU" altLang="en-US" sz="3600">
                <a:latin typeface="Times New Roman" panose="02020603050405020304" charset="0"/>
              </a:rPr>
              <a:t>1.двигаться по поверхности, переступая ногами, лапами и т. п.◆ </a:t>
            </a:r>
            <a:r>
              <a:rPr lang="ru-RU" altLang="en-US" sz="3600" i="1">
                <a:latin typeface="Times New Roman" panose="02020603050405020304" charset="0"/>
              </a:rPr>
              <a:t>Вот по улице идёт человек</a:t>
            </a:r>
            <a:r>
              <a:rPr lang="ru-RU" altLang="en-US" sz="3600">
                <a:latin typeface="Times New Roman" panose="02020603050405020304" charset="0"/>
              </a:rPr>
              <a:t>. </a:t>
            </a:r>
            <a:br>
              <a:rPr lang="ru-RU" altLang="en-US" sz="3600">
                <a:latin typeface="Times New Roman" panose="02020603050405020304" charset="0"/>
              </a:rPr>
            </a:br>
            <a:br>
              <a:rPr lang="ru-RU" altLang="en-US" sz="3600">
                <a:latin typeface="Times New Roman" panose="02020603050405020304" charset="0"/>
              </a:rPr>
            </a:br>
            <a:r>
              <a:rPr lang="ru-RU" altLang="en-US" sz="3600">
                <a:latin typeface="Times New Roman" panose="02020603050405020304" charset="0"/>
              </a:rPr>
              <a:t>2. перен. двигаться поступательно ◆ </a:t>
            </a:r>
            <a:r>
              <a:rPr lang="ru-RU" altLang="en-US" sz="3600" i="1">
                <a:latin typeface="Times New Roman" panose="02020603050405020304" charset="0"/>
              </a:rPr>
              <a:t>Поезд идёт очень медленно. </a:t>
            </a:r>
            <a:br>
              <a:rPr lang="ru-RU" altLang="en-US" sz="3600" i="1">
                <a:latin typeface="Times New Roman" panose="02020603050405020304" charset="0"/>
              </a:rPr>
            </a:br>
            <a:r>
              <a:rPr lang="ru-RU" altLang="en-US" sz="3600">
                <a:latin typeface="Times New Roman" panose="02020603050405020304" charset="0"/>
              </a:rPr>
              <a:t>...</a:t>
            </a:r>
            <a:br>
              <a:rPr lang="ru-RU" altLang="en-US" sz="3600">
                <a:latin typeface="Times New Roman" panose="02020603050405020304" charset="0"/>
              </a:rPr>
            </a:br>
            <a:r>
              <a:rPr lang="ru-RU" altLang="en-US" sz="3600">
                <a:latin typeface="Times New Roman" panose="02020603050405020304" charset="0"/>
              </a:rPr>
              <a:t>5. перен., о часах работать, функционировать ◆ </a:t>
            </a:r>
            <a:r>
              <a:rPr lang="ru-RU" altLang="en-US" sz="3600" i="1">
                <a:latin typeface="Times New Roman" panose="02020603050405020304" charset="0"/>
              </a:rPr>
              <a:t>Старинные часы  ещё идут</a:t>
            </a:r>
            <a:r>
              <a:rPr lang="ru-RU" altLang="en-US" sz="3600">
                <a:latin typeface="Times New Roman" panose="02020603050405020304" charset="0"/>
              </a:rPr>
              <a:t>. </a:t>
            </a:r>
            <a:br>
              <a:rPr lang="ru-RU" altLang="en-US" sz="3600">
                <a:latin typeface="Times New Roman" panose="02020603050405020304" charset="0"/>
              </a:rPr>
            </a:br>
            <a:r>
              <a:rPr lang="ru-RU" altLang="en-US" sz="3600">
                <a:latin typeface="Times New Roman" panose="02020603050405020304" charset="0"/>
              </a:rPr>
              <a:t>...</a:t>
            </a:r>
            <a:br>
              <a:rPr lang="ru-RU" altLang="en-US" sz="3600">
                <a:latin typeface="Times New Roman" panose="02020603050405020304" charset="0"/>
              </a:rPr>
            </a:br>
            <a:r>
              <a:rPr lang="ru-RU" altLang="en-US" sz="3600">
                <a:latin typeface="Times New Roman" panose="02020603050405020304" charset="0"/>
              </a:rPr>
              <a:t>15. перен., быть кому-то  к лицу, хорошо выглядеть ◆ </a:t>
            </a:r>
            <a:r>
              <a:rPr lang="ru-RU" altLang="en-US" sz="3600" i="1">
                <a:latin typeface="Times New Roman" panose="02020603050405020304" charset="0"/>
              </a:rPr>
              <a:t>Тебе очень идёт это платье. </a:t>
            </a:r>
            <a:br>
              <a:rPr lang="ru-RU" altLang="en-US" sz="3200" i="1">
                <a:latin typeface="Times New Roman" panose="02020603050405020304" charset="0"/>
              </a:rPr>
            </a:br>
            <a:r>
              <a:rPr lang="ru-RU" altLang="en-US" sz="3200" i="1">
                <a:latin typeface="Times New Roman" panose="02020603050405020304" charset="0"/>
              </a:rPr>
              <a:t>...</a:t>
            </a:r>
            <a:endParaRPr lang="ru-RU" altLang="en-US" sz="3200" i="1">
              <a:latin typeface="Times New Roman" panose="0202060305040502030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900805"/>
          </a:xfrm>
        </p:spPr>
        <p:txBody>
          <a:bodyPr>
            <a:normAutofit/>
          </a:bodyPr>
          <a:p>
            <a:r>
              <a:rPr lang="ru-RU" altLang="en-US">
                <a:latin typeface="Times New Roman" panose="02020603050405020304" charset="0"/>
              </a:rPr>
              <a:t>Слово приобретает многозначность в процессе исторического развития языка, которое отражает изменения в природе и обществе, познание их человеком. В итоге наше мышление обогащается новыми понятиями.</a:t>
            </a:r>
            <a:endParaRPr lang="ru-RU" altLang="en-US">
              <a:latin typeface="Times New Roman" panose="0202060305040502030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880485"/>
          </a:xfrm>
        </p:spPr>
        <p:txBody>
          <a:bodyPr>
            <a:normAutofit fontScale="90000"/>
          </a:bodyPr>
          <a:p>
            <a:r>
              <a:rPr lang="ru-RU" altLang="en-US">
                <a:latin typeface="Times New Roman" panose="02020603050405020304" charset="0"/>
              </a:rPr>
              <a:t>Объём словаря любого языка ограничен, поэтому развитие лексики происходит не только за счёт создания новых слов, но и за счёт увеличения числа значений у уже существующих слов. При этом старые значения слова могут отмирать, а новые появляться.</a:t>
            </a:r>
            <a:endParaRPr lang="ru-RU" altLang="en-US">
              <a:latin typeface="Times New Roman" panose="0202060305040502030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729990"/>
          </a:xfrm>
        </p:spPr>
        <p:txBody>
          <a:bodyPr>
            <a:normAutofit fontScale="90000"/>
          </a:bodyPr>
          <a:p>
            <a:r>
              <a:rPr lang="ru-RU" altLang="en-US">
                <a:latin typeface="Times New Roman" panose="02020603050405020304" charset="0"/>
              </a:rPr>
              <a:t>Названия могут преноситься с одного предмета на другой, если у этих предметов есть общие признаки. Ведь в лексическом значении слова отражаются не все признаки приедмета, а те, на которые люди обратили внимание в момент номинации.</a:t>
            </a:r>
            <a:br>
              <a:rPr lang="ru-RU" altLang="en-US">
                <a:latin typeface="Times New Roman" panose="02020603050405020304" charset="0"/>
              </a:rPr>
            </a:br>
            <a:endParaRPr lang="ru-RU" altLang="en-US">
              <a:latin typeface="Times New Roman" panose="0202060305040502030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fontScale="90000"/>
          </a:bodyPr>
          <a:p>
            <a:r>
              <a:rPr lang="ru-RU" altLang="en-US">
                <a:latin typeface="Times New Roman" panose="02020603050405020304" charset="0"/>
              </a:rPr>
              <a:t>Например: </a:t>
            </a:r>
            <a:br>
              <a:rPr lang="ru-RU" altLang="en-US">
                <a:latin typeface="Times New Roman" panose="02020603050405020304" charset="0"/>
              </a:rPr>
            </a:br>
            <a:r>
              <a:rPr lang="ru-RU" altLang="en-US">
                <a:latin typeface="Times New Roman" panose="02020603050405020304" charset="0"/>
              </a:rPr>
              <a:t>жемчужные бусы - жемчужные зубы (общие признаки - цвет и блеск)</a:t>
            </a:r>
            <a:endParaRPr lang="ru-RU" altLang="en-US">
              <a:latin typeface="Times New Roman" panose="02020603050405020304" charset="0"/>
            </a:endParaRPr>
          </a:p>
        </p:txBody>
      </p:sp>
      <p:pic>
        <p:nvPicPr>
          <p:cNvPr id="3" name="Content Placeholder 2"/>
          <p:cNvPicPr>
            <a:picLocks noChangeAspect="1"/>
          </p:cNvPicPr>
          <p:nvPr>
            <p:ph idx="1"/>
          </p:nvPr>
        </p:nvPicPr>
        <p:blipFill>
          <a:blip r:embed="rId1"/>
          <a:stretch>
            <a:fillRect/>
          </a:stretch>
        </p:blipFill>
        <p:spPr>
          <a:xfrm>
            <a:off x="4212590" y="1933575"/>
            <a:ext cx="6146165" cy="435165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402330"/>
          </a:xfrm>
        </p:spPr>
        <p:txBody>
          <a:bodyPr/>
          <a:p>
            <a:pPr algn="ctr"/>
            <a:r>
              <a:rPr lang="ru-RU" altLang="en-US" b="1">
                <a:latin typeface="Times New Roman" panose="02020603050405020304" charset="0"/>
              </a:rPr>
              <a:t>Способы переноса значения слов</a:t>
            </a:r>
            <a:endParaRPr lang="ru-RU" altLang="en-US" b="1">
              <a:latin typeface="Times New Roman" panose="0202060305040502030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627755"/>
          </a:xfrm>
        </p:spPr>
        <p:txBody>
          <a:bodyPr>
            <a:normAutofit/>
          </a:bodyPr>
          <a:p>
            <a:r>
              <a:rPr lang="ru-RU" altLang="en-US">
                <a:latin typeface="Times New Roman" panose="02020603050405020304" charset="0"/>
              </a:rPr>
              <a:t>В зависимости от того, на каком основании и по какому признаку название одного предмета присваивается другому, различают 2 основных типа полисемии: </a:t>
            </a:r>
            <a:r>
              <a:rPr lang="ru-RU" altLang="en-US" b="1">
                <a:latin typeface="Times New Roman" panose="02020603050405020304" charset="0"/>
              </a:rPr>
              <a:t>метафора </a:t>
            </a:r>
            <a:r>
              <a:rPr lang="ru-RU" altLang="en-US">
                <a:latin typeface="Times New Roman" panose="02020603050405020304" charset="0"/>
              </a:rPr>
              <a:t>и</a:t>
            </a:r>
            <a:r>
              <a:rPr lang="ru-RU" altLang="en-US" b="1">
                <a:latin typeface="Times New Roman" panose="02020603050405020304" charset="0"/>
              </a:rPr>
              <a:t> метонимия</a:t>
            </a:r>
            <a:r>
              <a:rPr lang="ru-RU" altLang="en-US">
                <a:latin typeface="Times New Roman" panose="02020603050405020304" charset="0"/>
              </a:rPr>
              <a:t>.</a:t>
            </a:r>
            <a:endParaRPr lang="ru-RU" altLang="en-US">
              <a:latin typeface="Times New Roman" panose="0202060305040502030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2785745"/>
          </a:xfrm>
        </p:spPr>
        <p:txBody>
          <a:bodyPr>
            <a:normAutofit/>
          </a:bodyPr>
          <a:p>
            <a:r>
              <a:rPr lang="ru-RU" altLang="en-US" b="1">
                <a:latin typeface="Times New Roman" panose="02020603050405020304" charset="0"/>
              </a:rPr>
              <a:t>Метафора</a:t>
            </a:r>
            <a:r>
              <a:rPr lang="ru-RU" altLang="en-US">
                <a:latin typeface="Times New Roman" panose="02020603050405020304" charset="0"/>
              </a:rPr>
              <a:t> </a:t>
            </a:r>
            <a:r>
              <a:rPr lang="en-US">
                <a:latin typeface="Times New Roman" panose="02020603050405020304" charset="0"/>
              </a:rPr>
              <a:t>(от гр. metaphora - перенос) </a:t>
            </a:r>
            <a:r>
              <a:rPr lang="ru-RU" altLang="en-US">
                <a:latin typeface="Times New Roman" panose="02020603050405020304" charset="0"/>
              </a:rPr>
              <a:t>- это пернос наименования по сходству предметов и их признаков.</a:t>
            </a:r>
            <a:br>
              <a:rPr lang="ru-RU" altLang="en-US">
                <a:latin typeface="Times New Roman" panose="02020603050405020304" charset="0"/>
              </a:rPr>
            </a:br>
            <a:endParaRPr lang="ru-RU" altLang="en-US">
              <a:latin typeface="Times New Roman" panose="0202060305040502030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5402580"/>
          </a:xfrm>
        </p:spPr>
        <p:txBody>
          <a:bodyPr>
            <a:normAutofit fontScale="90000"/>
          </a:bodyPr>
          <a:p>
            <a:r>
              <a:rPr lang="ru-RU" altLang="en-US"/>
              <a:t> </a:t>
            </a:r>
            <a:r>
              <a:rPr lang="ru-RU" altLang="en-US">
                <a:latin typeface="Times New Roman" panose="02020603050405020304" charset="0"/>
                <a:sym typeface="+mn-ea"/>
              </a:rPr>
              <a:t>Это сходство может проявляться по-разному.</a:t>
            </a:r>
            <a:br>
              <a:rPr lang="ru-RU" altLang="en-US">
                <a:latin typeface="Times New Roman" panose="02020603050405020304" charset="0"/>
              </a:rPr>
            </a:br>
            <a:r>
              <a:rPr lang="ru-RU" altLang="en-US">
                <a:latin typeface="Times New Roman" panose="02020603050405020304" charset="0"/>
              </a:rPr>
              <a:t>Предметы могут быть похожи по форме, по цвету, по функции, по расположению и т.д.</a:t>
            </a:r>
            <a:br>
              <a:rPr lang="ru-RU" altLang="en-US">
                <a:latin typeface="Times New Roman" panose="02020603050405020304" charset="0"/>
              </a:rPr>
            </a:br>
            <a:br>
              <a:rPr lang="ru-RU" altLang="en-US">
                <a:latin typeface="Times New Roman" panose="02020603050405020304" charset="0"/>
              </a:rPr>
            </a:br>
            <a:br>
              <a:rPr lang="ru-RU" altLang="en-US">
                <a:latin typeface="Times New Roman" panose="02020603050405020304" charset="0"/>
              </a:rPr>
            </a:br>
            <a:br>
              <a:rPr lang="ru-RU" altLang="en-US">
                <a:latin typeface="Times New Roman" panose="02020603050405020304" charset="0"/>
              </a:rPr>
            </a:br>
            <a:br>
              <a:rPr lang="ru-RU" altLang="en-US">
                <a:latin typeface="Times New Roman" panose="02020603050405020304" charset="0"/>
              </a:rPr>
            </a:br>
            <a:br>
              <a:rPr lang="ru-RU" altLang="en-US">
                <a:latin typeface="Times New Roman" panose="02020603050405020304" charset="0"/>
              </a:rPr>
            </a:br>
            <a:endParaRPr lang="ru-RU" altLang="en-US">
              <a:latin typeface="Times New Roman" panose="02020603050405020304" charset="0"/>
            </a:endParaRPr>
          </a:p>
        </p:txBody>
      </p:sp>
      <p:sp>
        <p:nvSpPr>
          <p:cNvPr id="7" name="Content Placeholder 6"/>
          <p:cNvSpPr/>
          <p:nvPr>
            <p:ph idx="1"/>
          </p:nvPr>
        </p:nvSpPr>
        <p:spPr>
          <a:xfrm>
            <a:off x="838200" y="6055360"/>
            <a:ext cx="10515600" cy="121920"/>
          </a:xfrm>
        </p:spPr>
        <p:txBody>
          <a:bodyPr>
            <a:normAutofit fontScale="25000"/>
          </a:bodyPr>
          <a:p>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fontScale="90000"/>
          </a:bodyPr>
          <a:p>
            <a:r>
              <a:rPr lang="ru-RU" altLang="en-US">
                <a:latin typeface="Times New Roman" panose="02020603050405020304" charset="0"/>
                <a:sym typeface="+mn-ea"/>
              </a:rPr>
              <a:t>Например:</a:t>
            </a:r>
            <a:br>
              <a:rPr lang="ru-RU" altLang="en-US">
                <a:latin typeface="Times New Roman" panose="02020603050405020304" charset="0"/>
                <a:sym typeface="+mn-ea"/>
              </a:rPr>
            </a:br>
            <a:r>
              <a:rPr lang="ru-RU" altLang="en-US">
                <a:latin typeface="Times New Roman" panose="02020603050405020304" charset="0"/>
                <a:sym typeface="+mn-ea"/>
              </a:rPr>
              <a:t>кольцо на пальце - кольцо дыма</a:t>
            </a:r>
            <a:endParaRPr lang="en-US"/>
          </a:p>
        </p:txBody>
      </p:sp>
      <p:pic>
        <p:nvPicPr>
          <p:cNvPr id="5" name="Content Placeholder 2"/>
          <p:cNvPicPr>
            <a:picLocks noChangeAspect="1"/>
          </p:cNvPicPr>
          <p:nvPr>
            <p:ph sz="half" idx="1"/>
          </p:nvPr>
        </p:nvPicPr>
        <p:blipFill>
          <a:blip r:embed="rId1"/>
          <a:stretch>
            <a:fillRect/>
          </a:stretch>
        </p:blipFill>
        <p:spPr>
          <a:xfrm>
            <a:off x="838200" y="2185670"/>
            <a:ext cx="5181600" cy="3630295"/>
          </a:xfrm>
          <a:prstGeom prst="rect">
            <a:avLst/>
          </a:prstGeom>
        </p:spPr>
      </p:pic>
      <p:pic>
        <p:nvPicPr>
          <p:cNvPr id="4" name="Content Placeholder 3"/>
          <p:cNvPicPr>
            <a:picLocks noChangeAspect="1"/>
          </p:cNvPicPr>
          <p:nvPr>
            <p:ph sz="half" idx="2"/>
          </p:nvPr>
        </p:nvPicPr>
        <p:blipFill>
          <a:blip r:embed="rId2"/>
          <a:stretch>
            <a:fillRect/>
          </a:stretch>
        </p:blipFill>
        <p:spPr>
          <a:xfrm>
            <a:off x="6172200" y="2250440"/>
            <a:ext cx="5181600" cy="350139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ru-RU" altLang="en-US">
                <a:latin typeface="Times New Roman" panose="02020603050405020304" charset="0"/>
                <a:sym typeface="+mn-ea"/>
              </a:rPr>
              <a:t>золотая цепочка - золотая осень</a:t>
            </a:r>
            <a:endParaRPr lang="en-US"/>
          </a:p>
        </p:txBody>
      </p:sp>
      <p:pic>
        <p:nvPicPr>
          <p:cNvPr id="6" name="Content Placeholder 5"/>
          <p:cNvPicPr>
            <a:picLocks noChangeAspect="1"/>
          </p:cNvPicPr>
          <p:nvPr>
            <p:ph sz="half" idx="1"/>
          </p:nvPr>
        </p:nvPicPr>
        <p:blipFill>
          <a:blip r:embed="rId1"/>
          <a:stretch>
            <a:fillRect/>
          </a:stretch>
        </p:blipFill>
        <p:spPr>
          <a:xfrm>
            <a:off x="6042025" y="2099945"/>
            <a:ext cx="5181600" cy="3238500"/>
          </a:xfrm>
          <a:prstGeom prst="rect">
            <a:avLst/>
          </a:prstGeom>
        </p:spPr>
      </p:pic>
      <p:pic>
        <p:nvPicPr>
          <p:cNvPr id="7" name="Content Placeholder 6"/>
          <p:cNvPicPr>
            <a:picLocks noChangeAspect="1"/>
          </p:cNvPicPr>
          <p:nvPr>
            <p:ph sz="half" idx="2"/>
          </p:nvPr>
        </p:nvPicPr>
        <p:blipFill>
          <a:blip r:embed="rId2"/>
          <a:stretch>
            <a:fillRect/>
          </a:stretch>
        </p:blipFill>
        <p:spPr>
          <a:xfrm>
            <a:off x="838200" y="2183130"/>
            <a:ext cx="4351655" cy="435165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2331720"/>
          </a:xfrm>
        </p:spPr>
        <p:txBody>
          <a:bodyPr>
            <a:normAutofit fontScale="90000"/>
          </a:bodyPr>
          <a:p>
            <a:br>
              <a:rPr lang="ru-RU" altLang="en-US">
                <a:latin typeface="Times New Roman" panose="02020603050405020304" charset="0"/>
              </a:rPr>
            </a:br>
            <a:r>
              <a:rPr lang="ru-RU" altLang="en-US">
                <a:latin typeface="Times New Roman" panose="02020603050405020304" charset="0"/>
              </a:rPr>
              <a:t>дворник (человек, который подметает двор) и дворники (устройство, которое очищает стекло машины).</a:t>
            </a:r>
            <a:endParaRPr lang="ru-RU" altLang="en-US">
              <a:latin typeface="Times New Roman" panose="02020603050405020304" charset="0"/>
            </a:endParaRPr>
          </a:p>
        </p:txBody>
      </p:sp>
      <p:pic>
        <p:nvPicPr>
          <p:cNvPr id="3" name="Picture 1" descr="IMG_256"/>
          <p:cNvPicPr>
            <a:picLocks noChangeAspect="1"/>
          </p:cNvPicPr>
          <p:nvPr>
            <p:ph sz="half" idx="1"/>
          </p:nvPr>
        </p:nvPicPr>
        <p:blipFill>
          <a:blip r:embed="rId1"/>
          <a:stretch>
            <a:fillRect/>
          </a:stretch>
        </p:blipFill>
        <p:spPr>
          <a:xfrm>
            <a:off x="1033780" y="2806700"/>
            <a:ext cx="3750310" cy="3896995"/>
          </a:xfrm>
          <a:prstGeom prst="rect">
            <a:avLst/>
          </a:prstGeom>
          <a:noFill/>
          <a:ln w="9525">
            <a:noFill/>
          </a:ln>
        </p:spPr>
      </p:pic>
      <p:pic>
        <p:nvPicPr>
          <p:cNvPr id="6" name="Content Placeholder 5"/>
          <p:cNvPicPr>
            <a:picLocks noChangeAspect="1"/>
          </p:cNvPicPr>
          <p:nvPr>
            <p:ph sz="half" idx="2"/>
          </p:nvPr>
        </p:nvPicPr>
        <p:blipFill>
          <a:blip r:embed="rId2"/>
          <a:stretch>
            <a:fillRect/>
          </a:stretch>
        </p:blipFill>
        <p:spPr>
          <a:xfrm>
            <a:off x="5630545" y="2936240"/>
            <a:ext cx="5030470" cy="335534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2536825"/>
          </a:xfrm>
        </p:spPr>
        <p:txBody>
          <a:bodyPr>
            <a:normAutofit fontScale="90000"/>
          </a:bodyPr>
          <a:p>
            <a:r>
              <a:rPr lang="ru-RU" altLang="en-US">
                <a:latin typeface="Times New Roman" panose="02020603050405020304" charset="0"/>
              </a:rPr>
              <a:t>Возможно сближение по другим признакам. Например, по оценке, по впечателению.</a:t>
            </a:r>
            <a:br>
              <a:rPr lang="ru-RU" altLang="en-US">
                <a:latin typeface="Times New Roman" panose="02020603050405020304" charset="0"/>
              </a:rPr>
            </a:br>
            <a:r>
              <a:rPr lang="ru-RU" altLang="en-US">
                <a:latin typeface="Times New Roman" panose="02020603050405020304" charset="0"/>
              </a:rPr>
              <a:t>Например: чёрные тучи - чёрные мысли</a:t>
            </a:r>
            <a:br>
              <a:rPr lang="ru-RU" altLang="en-US"/>
            </a:br>
            <a:br>
              <a:rPr lang="ru-RU" altLang="en-US"/>
            </a:br>
            <a:endParaRPr lang="ru-RU" altLang="en-US"/>
          </a:p>
        </p:txBody>
      </p:sp>
      <p:pic>
        <p:nvPicPr>
          <p:cNvPr id="5" name="Content Placeholder 4"/>
          <p:cNvPicPr>
            <a:picLocks noChangeAspect="1"/>
          </p:cNvPicPr>
          <p:nvPr>
            <p:ph sz="half" idx="2"/>
          </p:nvPr>
        </p:nvPicPr>
        <p:blipFill>
          <a:blip r:embed="rId1"/>
          <a:stretch>
            <a:fillRect/>
          </a:stretch>
        </p:blipFill>
        <p:spPr>
          <a:xfrm>
            <a:off x="7509510" y="2682875"/>
            <a:ext cx="4064000" cy="4064000"/>
          </a:xfrm>
          <a:prstGeom prst="rect">
            <a:avLst/>
          </a:prstGeom>
        </p:spPr>
      </p:pic>
      <p:pic>
        <p:nvPicPr>
          <p:cNvPr id="7" name="Picture 6"/>
          <p:cNvPicPr>
            <a:picLocks noChangeAspect="1"/>
          </p:cNvPicPr>
          <p:nvPr/>
        </p:nvPicPr>
        <p:blipFill>
          <a:blip r:embed="rId2"/>
          <a:stretch>
            <a:fillRect/>
          </a:stretch>
        </p:blipFill>
        <p:spPr>
          <a:xfrm>
            <a:off x="560070" y="3220720"/>
            <a:ext cx="5705475" cy="3209290"/>
          </a:xfrm>
          <a:prstGeom prst="rect">
            <a:avLst/>
          </a:prstGeom>
        </p:spPr>
      </p:pic>
      <p:sp>
        <p:nvSpPr>
          <p:cNvPr id="8" name="Content Placeholder 7"/>
          <p:cNvSpPr/>
          <p:nvPr>
            <p:ph sz="half" idx="1"/>
          </p:nvPr>
        </p:nvSpPr>
        <p:spPr/>
        <p:txBody>
          <a:bodyPr/>
          <a:p>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a:xfrm>
            <a:off x="838200" y="365125"/>
            <a:ext cx="10515600" cy="3791585"/>
          </a:xfrm>
        </p:spPr>
        <p:txBody>
          <a:bodyPr>
            <a:normAutofit/>
          </a:bodyPr>
          <a:p>
            <a:r>
              <a:rPr lang="ru-RU" altLang="en-US">
                <a:latin typeface="Times New Roman" panose="02020603050405020304" charset="0"/>
              </a:rPr>
              <a:t>Метафоризация часто происходит путем переноса свойств с неодушелённых предметов на одушевлённые (</a:t>
            </a:r>
            <a:r>
              <a:rPr lang="ru-RU" altLang="en-US" i="1">
                <a:latin typeface="Times New Roman" panose="02020603050405020304" charset="0"/>
              </a:rPr>
              <a:t>каменное лицо, золотые руки</a:t>
            </a:r>
            <a:r>
              <a:rPr lang="ru-RU" altLang="en-US">
                <a:latin typeface="Times New Roman" panose="02020603050405020304" charset="0"/>
              </a:rPr>
              <a:t>), и наоборот (</a:t>
            </a:r>
            <a:r>
              <a:rPr lang="ru-RU" altLang="en-US" i="1">
                <a:latin typeface="Times New Roman" panose="02020603050405020304" charset="0"/>
              </a:rPr>
              <a:t>ласковое солнце, шёпот деревьев</a:t>
            </a:r>
            <a:r>
              <a:rPr lang="ru-RU" altLang="en-US">
                <a:latin typeface="Times New Roman" panose="02020603050405020304" charset="0"/>
              </a:rPr>
              <a:t>).</a:t>
            </a:r>
            <a:endParaRPr lang="ru-RU" altLang="en-US">
              <a:latin typeface="Times New Roman" panose="0202060305040502030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3748405"/>
          </a:xfrm>
        </p:spPr>
        <p:txBody>
          <a:bodyPr>
            <a:normAutofit/>
          </a:bodyPr>
          <a:p>
            <a:r>
              <a:rPr lang="ru-RU" altLang="en-US" b="1">
                <a:latin typeface="Times New Roman" panose="02020603050405020304" charset="0"/>
              </a:rPr>
              <a:t>Метонимия</a:t>
            </a:r>
            <a:r>
              <a:rPr lang="ru-RU" altLang="en-US">
                <a:latin typeface="Times New Roman" panose="02020603050405020304" charset="0"/>
              </a:rPr>
              <a:t> ( от греч. metonymia - перенаименование) - перенос наименования по смежности (между предметами существует реальная связь).</a:t>
            </a:r>
            <a:br>
              <a:rPr lang="ru-RU" altLang="en-US">
                <a:latin typeface="Times New Roman" panose="02020603050405020304" charset="0"/>
              </a:rPr>
            </a:br>
            <a:endParaRPr lang="ru-RU" altLang="en-US">
              <a:latin typeface="Times New Roman" panose="0202060305040502030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fontScale="90000"/>
          </a:bodyPr>
          <a:p>
            <a:r>
              <a:rPr lang="ru-RU" altLang="en-US">
                <a:latin typeface="Times New Roman" panose="02020603050405020304" charset="0"/>
              </a:rPr>
              <a:t>Например, название материала переносится на изделие из него (</a:t>
            </a:r>
            <a:r>
              <a:rPr lang="ru-RU" altLang="en-US" i="1">
                <a:latin typeface="Times New Roman" panose="02020603050405020304" charset="0"/>
              </a:rPr>
              <a:t>Спортсмены выиграли золото и серебро</a:t>
            </a:r>
            <a:r>
              <a:rPr lang="ru-RU" altLang="en-US">
                <a:latin typeface="Times New Roman" panose="02020603050405020304" charset="0"/>
              </a:rPr>
              <a:t>).</a:t>
            </a:r>
            <a:endParaRPr lang="ru-RU" altLang="en-US">
              <a:latin typeface="Times New Roman" panose="02020603050405020304" charset="0"/>
            </a:endParaRPr>
          </a:p>
        </p:txBody>
      </p:sp>
      <p:pic>
        <p:nvPicPr>
          <p:cNvPr id="3" name="Content Placeholder 2"/>
          <p:cNvPicPr>
            <a:picLocks noChangeAspect="1"/>
          </p:cNvPicPr>
          <p:nvPr>
            <p:ph idx="1"/>
          </p:nvPr>
        </p:nvPicPr>
        <p:blipFill>
          <a:blip r:embed="rId1"/>
          <a:stretch>
            <a:fillRect/>
          </a:stretch>
        </p:blipFill>
        <p:spPr>
          <a:xfrm>
            <a:off x="4037330" y="1879600"/>
            <a:ext cx="6496050" cy="433070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838200" y="365125"/>
            <a:ext cx="10515600" cy="4105275"/>
          </a:xfrm>
        </p:spPr>
        <p:txBody>
          <a:bodyPr>
            <a:normAutofit fontScale="90000"/>
          </a:bodyPr>
          <a:p>
            <a:r>
              <a:rPr lang="ru-RU" altLang="en-US">
                <a:latin typeface="Times New Roman" panose="02020603050405020304" charset="0"/>
              </a:rPr>
              <a:t>Примеры метонимии:</a:t>
            </a:r>
            <a:br>
              <a:rPr lang="ru-RU" altLang="en-US">
                <a:latin typeface="Times New Roman" panose="02020603050405020304" charset="0"/>
              </a:rPr>
            </a:br>
            <a:r>
              <a:rPr lang="ru-RU" altLang="en-US">
                <a:latin typeface="Times New Roman" panose="02020603050405020304" charset="0"/>
              </a:rPr>
              <a:t>- место и люди, которые там находятся (</a:t>
            </a:r>
            <a:r>
              <a:rPr lang="ru-RU" altLang="en-US" i="1">
                <a:latin typeface="Times New Roman" panose="02020603050405020304" charset="0"/>
              </a:rPr>
              <a:t>класс, аудитория</a:t>
            </a:r>
            <a:r>
              <a:rPr lang="ru-RU" altLang="en-US">
                <a:latin typeface="Times New Roman" panose="02020603050405020304" charset="0"/>
              </a:rPr>
              <a:t>);</a:t>
            </a:r>
            <a:br>
              <a:rPr lang="ru-RU" altLang="en-US">
                <a:latin typeface="Times New Roman" panose="02020603050405020304" charset="0"/>
              </a:rPr>
            </a:br>
            <a:r>
              <a:rPr lang="ru-RU" altLang="en-US">
                <a:latin typeface="Times New Roman" panose="02020603050405020304" charset="0"/>
              </a:rPr>
              <a:t>- посуда и её содержимое (</a:t>
            </a:r>
            <a:r>
              <a:rPr lang="ru-RU" altLang="en-US" i="1">
                <a:latin typeface="Times New Roman" panose="02020603050405020304" charset="0"/>
              </a:rPr>
              <a:t>блюдо</a:t>
            </a:r>
            <a:r>
              <a:rPr lang="ru-RU" altLang="en-US">
                <a:latin typeface="Times New Roman" panose="02020603050405020304" charset="0"/>
              </a:rPr>
              <a:t>);</a:t>
            </a:r>
            <a:br>
              <a:rPr lang="ru-RU" altLang="en-US">
                <a:latin typeface="Times New Roman" panose="02020603050405020304" charset="0"/>
              </a:rPr>
            </a:br>
            <a:r>
              <a:rPr lang="ru-RU" altLang="en-US">
                <a:latin typeface="Times New Roman" panose="02020603050405020304" charset="0"/>
              </a:rPr>
              <a:t>- действие и его результат  (</a:t>
            </a:r>
            <a:r>
              <a:rPr lang="ru-RU" altLang="en-US" i="1">
                <a:latin typeface="Times New Roman" panose="02020603050405020304" charset="0"/>
              </a:rPr>
              <a:t>письмо, вышивка</a:t>
            </a:r>
            <a:r>
              <a:rPr lang="ru-RU" altLang="en-US">
                <a:latin typeface="Times New Roman" panose="02020603050405020304" charset="0"/>
              </a:rPr>
              <a:t>);</a:t>
            </a:r>
            <a:br>
              <a:rPr lang="ru-RU" altLang="en-US">
                <a:latin typeface="Times New Roman" panose="02020603050405020304" charset="0"/>
              </a:rPr>
            </a:br>
            <a:r>
              <a:rPr lang="ru-RU" altLang="en-US">
                <a:latin typeface="Times New Roman" panose="02020603050405020304" charset="0"/>
              </a:rPr>
              <a:t>- предмет и его обладатель (</a:t>
            </a:r>
            <a:r>
              <a:rPr lang="ru-RU" altLang="en-US" i="1">
                <a:latin typeface="Times New Roman" panose="02020603050405020304" charset="0"/>
              </a:rPr>
              <a:t>бас, тенор</a:t>
            </a:r>
            <a:r>
              <a:rPr lang="ru-RU" altLang="en-US">
                <a:latin typeface="Times New Roman" panose="02020603050405020304" charset="0"/>
              </a:rPr>
              <a:t>) и т.д.</a:t>
            </a:r>
            <a:br>
              <a:rPr lang="ru-RU" altLang="en-US"/>
            </a:br>
            <a:endParaRPr lang="ru-RU" altLang="en-US"/>
          </a:p>
        </p:txBody>
      </p:sp>
      <p:pic>
        <p:nvPicPr>
          <p:cNvPr id="5" name="Content Placeholder 4"/>
          <p:cNvPicPr>
            <a:picLocks noChangeAspect="1"/>
          </p:cNvPicPr>
          <p:nvPr>
            <p:ph sz="half" idx="1"/>
          </p:nvPr>
        </p:nvPicPr>
        <p:blipFill>
          <a:blip r:embed="rId1"/>
          <a:stretch>
            <a:fillRect/>
          </a:stretch>
        </p:blipFill>
        <p:spPr>
          <a:xfrm>
            <a:off x="2463800" y="4333240"/>
            <a:ext cx="2857500" cy="2140585"/>
          </a:xfrm>
          <a:prstGeom prst="rect">
            <a:avLst/>
          </a:prstGeom>
        </p:spPr>
      </p:pic>
      <p:pic>
        <p:nvPicPr>
          <p:cNvPr id="6" name="Content Placeholder 5"/>
          <p:cNvPicPr>
            <a:picLocks noChangeAspect="1"/>
          </p:cNvPicPr>
          <p:nvPr>
            <p:ph sz="half" idx="2"/>
          </p:nvPr>
        </p:nvPicPr>
        <p:blipFill>
          <a:blip r:embed="rId2"/>
          <a:stretch>
            <a:fillRect/>
          </a:stretch>
        </p:blipFill>
        <p:spPr>
          <a:xfrm>
            <a:off x="6938645" y="4333240"/>
            <a:ext cx="3246755" cy="2077085"/>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a:xfrm>
            <a:off x="838200" y="365125"/>
            <a:ext cx="10515600" cy="3381375"/>
          </a:xfrm>
        </p:spPr>
        <p:txBody>
          <a:bodyPr>
            <a:normAutofit fontScale="90000"/>
          </a:bodyPr>
          <a:p>
            <a:r>
              <a:rPr lang="ru-RU" altLang="en-US">
                <a:latin typeface="Times New Roman" panose="02020603050405020304" charset="0"/>
              </a:rPr>
              <a:t>Частый вид метонимии</a:t>
            </a:r>
            <a:r>
              <a:rPr lang="ru-RU" altLang="en-US" b="1">
                <a:latin typeface="Times New Roman" panose="02020603050405020304" charset="0"/>
              </a:rPr>
              <a:t> - синекдоха</a:t>
            </a:r>
            <a:r>
              <a:rPr lang="ru-RU" altLang="en-US">
                <a:latin typeface="Times New Roman" panose="02020603050405020304" charset="0"/>
              </a:rPr>
              <a:t> - это перенос наименования части на целое и наоборот.</a:t>
            </a:r>
            <a:br>
              <a:rPr lang="ru-RU" altLang="en-US">
                <a:latin typeface="Times New Roman" panose="02020603050405020304" charset="0"/>
              </a:rPr>
            </a:br>
            <a:r>
              <a:rPr lang="ru-RU" altLang="en-US">
                <a:latin typeface="Times New Roman" panose="02020603050405020304" charset="0"/>
              </a:rPr>
              <a:t>Например: груша (дерево и его плод).</a:t>
            </a:r>
            <a:br>
              <a:rPr lang="ru-RU" altLang="en-US">
                <a:latin typeface="Times New Roman" panose="02020603050405020304" charset="0"/>
              </a:rPr>
            </a:br>
            <a:br>
              <a:rPr lang="ru-RU" altLang="en-US">
                <a:latin typeface="Times New Roman" panose="02020603050405020304" charset="0"/>
              </a:rPr>
            </a:br>
            <a:endParaRPr lang="ru-RU" altLang="en-US">
              <a:latin typeface="Times New Roman" panose="02020603050405020304" charset="0"/>
            </a:endParaRPr>
          </a:p>
        </p:txBody>
      </p:sp>
      <p:pic>
        <p:nvPicPr>
          <p:cNvPr id="6" name="Content Placeholder 5"/>
          <p:cNvPicPr>
            <a:picLocks noChangeAspect="1"/>
          </p:cNvPicPr>
          <p:nvPr>
            <p:ph idx="1"/>
          </p:nvPr>
        </p:nvPicPr>
        <p:blipFill>
          <a:blip r:embed="rId1"/>
          <a:stretch>
            <a:fillRect/>
          </a:stretch>
        </p:blipFill>
        <p:spPr>
          <a:xfrm>
            <a:off x="8538210" y="2705735"/>
            <a:ext cx="3227070" cy="405638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838200" y="365125"/>
            <a:ext cx="10515600" cy="5782945"/>
          </a:xfrm>
        </p:spPr>
        <p:txBody>
          <a:bodyPr>
            <a:normAutofit/>
          </a:bodyPr>
          <a:p>
            <a:r>
              <a:rPr lang="en-US" sz="2800">
                <a:latin typeface="Times New Roman" panose="02020603050405020304" charset="0"/>
              </a:rPr>
              <a:t>Определите, прямое или переносное значение у слов в эти предложениях. Определите способ пер</a:t>
            </a:r>
            <a:r>
              <a:rPr lang="ru-RU" altLang="en-US" sz="2800">
                <a:latin typeface="Times New Roman" panose="02020603050405020304" charset="0"/>
              </a:rPr>
              <a:t>е</a:t>
            </a:r>
            <a:r>
              <a:rPr lang="en-US" sz="2800">
                <a:latin typeface="Times New Roman" panose="02020603050405020304" charset="0"/>
              </a:rPr>
              <a:t>носа значений:</a:t>
            </a:r>
            <a:br>
              <a:rPr lang="en-US" sz="2800">
                <a:latin typeface="Times New Roman" panose="02020603050405020304" charset="0"/>
              </a:rPr>
            </a:br>
            <a:br>
              <a:rPr lang="en-US" sz="2800">
                <a:latin typeface="Times New Roman" panose="02020603050405020304" charset="0"/>
              </a:rPr>
            </a:br>
            <a:r>
              <a:rPr lang="en-US" sz="2800">
                <a:latin typeface="Times New Roman" panose="02020603050405020304" charset="0"/>
              </a:rPr>
              <a:t>Он нёс </a:t>
            </a:r>
            <a:r>
              <a:rPr lang="en-US" sz="2800" b="1">
                <a:latin typeface="Times New Roman" panose="02020603050405020304" charset="0"/>
              </a:rPr>
              <a:t>тяжелый</a:t>
            </a:r>
            <a:r>
              <a:rPr lang="en-US" sz="2800">
                <a:latin typeface="Times New Roman" panose="02020603050405020304" charset="0"/>
              </a:rPr>
              <a:t> чемодан. У него </a:t>
            </a:r>
            <a:r>
              <a:rPr lang="en-US" sz="2800" b="1">
                <a:latin typeface="Times New Roman" panose="02020603050405020304" charset="0"/>
              </a:rPr>
              <a:t>тяжелый</a:t>
            </a:r>
            <a:r>
              <a:rPr lang="en-US" sz="2800">
                <a:latin typeface="Times New Roman" panose="02020603050405020304" charset="0"/>
              </a:rPr>
              <a:t> характер. </a:t>
            </a:r>
            <a:br>
              <a:rPr lang="en-US" sz="2800">
                <a:latin typeface="Times New Roman" panose="02020603050405020304" charset="0"/>
              </a:rPr>
            </a:br>
            <a:r>
              <a:rPr lang="en-US" sz="2800">
                <a:latin typeface="Times New Roman" panose="02020603050405020304" charset="0"/>
              </a:rPr>
              <a:t>Этой ночью весь </a:t>
            </a:r>
            <a:r>
              <a:rPr lang="en-US" sz="2800" b="1">
                <a:latin typeface="Times New Roman" panose="02020603050405020304" charset="0"/>
              </a:rPr>
              <a:t>дом</a:t>
            </a:r>
            <a:r>
              <a:rPr lang="en-US" sz="2800">
                <a:latin typeface="Times New Roman" panose="02020603050405020304" charset="0"/>
              </a:rPr>
              <a:t> не спал. </a:t>
            </a:r>
            <a:r>
              <a:rPr lang="en-US" sz="2800" b="1">
                <a:latin typeface="Times New Roman" panose="02020603050405020304" charset="0"/>
              </a:rPr>
              <a:t>Дом</a:t>
            </a:r>
            <a:r>
              <a:rPr lang="en-US" sz="2800">
                <a:latin typeface="Times New Roman" panose="02020603050405020304" charset="0"/>
              </a:rPr>
              <a:t> построен из кирпича.</a:t>
            </a:r>
            <a:br>
              <a:rPr lang="en-US" sz="2800">
                <a:latin typeface="Times New Roman" panose="02020603050405020304" charset="0"/>
              </a:rPr>
            </a:br>
            <a:r>
              <a:rPr lang="en-US" sz="2800">
                <a:latin typeface="Times New Roman" panose="02020603050405020304" charset="0"/>
              </a:rPr>
              <a:t>Десятый вагон находится в</a:t>
            </a:r>
            <a:r>
              <a:rPr lang="en-US" sz="2800" b="1">
                <a:latin typeface="Times New Roman" panose="02020603050405020304" charset="0"/>
              </a:rPr>
              <a:t> хвосте</a:t>
            </a:r>
            <a:r>
              <a:rPr lang="en-US" sz="2800">
                <a:latin typeface="Times New Roman" panose="02020603050405020304" charset="0"/>
              </a:rPr>
              <a:t> поезда. Собака машет </a:t>
            </a:r>
            <a:r>
              <a:rPr lang="en-US" sz="2800" b="1">
                <a:latin typeface="Times New Roman" panose="02020603050405020304" charset="0"/>
              </a:rPr>
              <a:t>хвостом</a:t>
            </a:r>
            <a:r>
              <a:rPr lang="en-US" sz="2800">
                <a:latin typeface="Times New Roman" panose="02020603050405020304" charset="0"/>
              </a:rPr>
              <a:t>, когда она рада.</a:t>
            </a:r>
            <a:br>
              <a:rPr lang="en-US" sz="2800">
                <a:latin typeface="Times New Roman" panose="02020603050405020304" charset="0"/>
              </a:rPr>
            </a:br>
            <a:r>
              <a:rPr lang="en-US" sz="2800">
                <a:latin typeface="Times New Roman" panose="02020603050405020304" charset="0"/>
              </a:rPr>
              <a:t>Я купил красивую </a:t>
            </a:r>
            <a:r>
              <a:rPr lang="en-US" sz="2800" b="1">
                <a:latin typeface="Times New Roman" panose="02020603050405020304" charset="0"/>
              </a:rPr>
              <a:t>чашку</a:t>
            </a:r>
            <a:r>
              <a:rPr lang="en-US" sz="2800">
                <a:latin typeface="Times New Roman" panose="02020603050405020304" charset="0"/>
              </a:rPr>
              <a:t>. Ты хочешь кофе? - Нет, я уже выпил </a:t>
            </a:r>
            <a:r>
              <a:rPr lang="en-US" sz="2800" b="1">
                <a:latin typeface="Times New Roman" panose="02020603050405020304" charset="0"/>
              </a:rPr>
              <a:t>чашку</a:t>
            </a:r>
            <a:r>
              <a:rPr lang="en-US" sz="2800">
                <a:latin typeface="Times New Roman" panose="02020603050405020304" charset="0"/>
              </a:rPr>
              <a:t>. </a:t>
            </a:r>
            <a:br>
              <a:rPr lang="en-US" sz="2800">
                <a:latin typeface="Times New Roman" panose="02020603050405020304" charset="0"/>
              </a:rPr>
            </a:br>
            <a:r>
              <a:rPr lang="en-US" sz="2800">
                <a:latin typeface="Times New Roman" panose="02020603050405020304" charset="0"/>
              </a:rPr>
              <a:t>В школе дети обязательно читают Пушкина. У </a:t>
            </a:r>
            <a:r>
              <a:rPr lang="en-US" sz="2800" b="1">
                <a:latin typeface="Times New Roman" panose="02020603050405020304" charset="0"/>
              </a:rPr>
              <a:t>Пушкина</a:t>
            </a:r>
            <a:r>
              <a:rPr lang="en-US" sz="2800">
                <a:latin typeface="Times New Roman" panose="02020603050405020304" charset="0"/>
              </a:rPr>
              <a:t> было четверо детей.</a:t>
            </a:r>
            <a:br>
              <a:rPr lang="en-US" sz="2800">
                <a:latin typeface="Times New Roman" panose="02020603050405020304" charset="0"/>
              </a:rPr>
            </a:br>
            <a:r>
              <a:rPr lang="en-US" sz="2800">
                <a:latin typeface="Times New Roman" panose="02020603050405020304" charset="0"/>
              </a:rPr>
              <a:t>Как быстро </a:t>
            </a:r>
            <a:r>
              <a:rPr lang="en-US" sz="2800" b="1">
                <a:latin typeface="Times New Roman" panose="02020603050405020304" charset="0"/>
              </a:rPr>
              <a:t>бежит </a:t>
            </a:r>
            <a:r>
              <a:rPr lang="en-US" sz="2800">
                <a:latin typeface="Times New Roman" panose="02020603050405020304" charset="0"/>
              </a:rPr>
              <a:t>этот спортсмен! Как </a:t>
            </a:r>
            <a:r>
              <a:rPr lang="en-US" sz="2800" b="1">
                <a:latin typeface="Times New Roman" panose="02020603050405020304" charset="0"/>
              </a:rPr>
              <a:t>бежит </a:t>
            </a:r>
            <a:r>
              <a:rPr lang="en-US" sz="2800">
                <a:latin typeface="Times New Roman" panose="02020603050405020304" charset="0"/>
              </a:rPr>
              <a:t>время!</a:t>
            </a:r>
            <a:br>
              <a:rPr lang="en-US" sz="2800">
                <a:latin typeface="Times New Roman" panose="02020603050405020304" charset="0"/>
              </a:rPr>
            </a:br>
            <a:r>
              <a:rPr lang="ru-RU" altLang="en-US" sz="2800">
                <a:latin typeface="Times New Roman" panose="02020603050405020304" charset="0"/>
              </a:rPr>
              <a:t>У него круглое </a:t>
            </a:r>
            <a:r>
              <a:rPr lang="ru-RU" altLang="en-US" sz="2800" b="1">
                <a:latin typeface="Times New Roman" panose="02020603050405020304" charset="0"/>
              </a:rPr>
              <a:t>лицо</a:t>
            </a:r>
            <a:r>
              <a:rPr lang="ru-RU" altLang="en-US" sz="2800">
                <a:latin typeface="Times New Roman" panose="02020603050405020304" charset="0"/>
              </a:rPr>
              <a:t>. В этой пьесе он главное действующее </a:t>
            </a:r>
            <a:r>
              <a:rPr lang="ru-RU" altLang="en-US" sz="2800" b="1">
                <a:latin typeface="Times New Roman" panose="02020603050405020304" charset="0"/>
              </a:rPr>
              <a:t>лицо</a:t>
            </a:r>
            <a:r>
              <a:rPr lang="ru-RU" altLang="en-US" sz="2800">
                <a:latin typeface="Times New Roman" panose="02020603050405020304" charset="0"/>
              </a:rPr>
              <a:t>.</a:t>
            </a:r>
            <a:endParaRPr lang="ru-RU" altLang="en-US" sz="2800">
              <a:latin typeface="Times New Roman" panose="0202060305040502030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5761</Words>
  <Application>WPS Presentation</Application>
  <PresentationFormat>Widescreen</PresentationFormat>
  <Paragraphs>76</Paragraphs>
  <Slides>38</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38</vt:i4>
      </vt:variant>
    </vt:vector>
  </HeadingPairs>
  <TitlesOfParts>
    <vt:vector size="48" baseType="lpstr">
      <vt:lpstr>Arial</vt:lpstr>
      <vt:lpstr>SimSun</vt:lpstr>
      <vt:lpstr>Wingdings</vt:lpstr>
      <vt:lpstr>Times New Roman</vt:lpstr>
      <vt:lpstr>Microsoft YaHei</vt:lpstr>
      <vt:lpstr/>
      <vt:lpstr>Arial Unicode MS</vt:lpstr>
      <vt:lpstr>Calibri Light</vt:lpstr>
      <vt:lpstr>Calibri</vt:lpstr>
      <vt:lpstr>Office Theme</vt:lpstr>
      <vt:lpstr>Повторение:  Что такое лексикология?  Что такое лексика? Что такое слово?  Из чего состоит слово? Какова основная функция слова? Что такое лексическое значение? Что такое понятие? Что такое сигнификат? Что такое денотат? Что такое коннотация? Какие типы значений есть у слов в русском языке?</vt:lpstr>
      <vt:lpstr>Определите, какое из  данных значений прямое, а какое переносное:  каменный дом - каменное лицо, волк воет - ветер воет. </vt:lpstr>
      <vt:lpstr>Определите, у каких слов значение немотивированное, а у каких мотивированное:  На кухне стоит стол и холодильник. В саду растут деревья. Осенью они желтеют.</vt:lpstr>
      <vt:lpstr>Определите, у каких слов значение свободное, а у каких связанное:  За городом находятся поля риса. У этой шляпы большие поля.</vt:lpstr>
      <vt:lpstr>Определите, у каких слов значение номинативное, а у каких экспрессивное:  идти - плестись, писатель - писака  </vt:lpstr>
      <vt:lpstr>Многозначность слова (полисемия)</vt:lpstr>
      <vt:lpstr>Многозначностью, или полисемией  (греч. poly - много + sеma - знак), называется свойство слов употребляться в разных значениях. </vt:lpstr>
      <vt:lpstr>В современном русском языке есть слова, которые имеют только одно значение. Например: троллейбус,  берёза, грипп. Такие слова называются однозначными или моносемантическими ( mono- один, sema - знак).</vt:lpstr>
      <vt:lpstr>Можно выделить несколько типов однозначных слов.  1. Имена собственные: Иван, Пушкин, Волга, Китай. Эти слова являются названиями единичных пердметов.</vt:lpstr>
      <vt:lpstr>2. Новые слова, которые еще не получили новых значений: компьютер, пицца, морозильник. Часто это иностранные слова, недавно пришедшие в русский язык.</vt:lpstr>
      <vt:lpstr>3. Слова с узкопредметным значением: бинокль, чемодан, бинт. В речи эти слова используются довольно редко, поэтому сохраняют одно предметное значение.</vt:lpstr>
      <vt:lpstr>4. Термины, т.е. слова, которые принадлежат к одной области знаний или деятельности. Например: аппендицит, гастрит (медицина), существительное, глагол (лингвистика), азот, водород (химия).</vt:lpstr>
      <vt:lpstr>Большинство русских слов имеет не одно, а несколько значений. Они называются многозначными или полисемантическими.</vt:lpstr>
      <vt:lpstr>Многозначность слова реализуется в речи. На определённое значение слова указывает контекст. Контекст - это законченный в смысловом отношении отрезок речи.</vt:lpstr>
      <vt:lpstr>Например: На горе стоял большой дом. (дом = здание) Домом занималась бабушка. (дом = хозяйство) Этой ночью весь дом не спал. (дом = жильцы)</vt:lpstr>
      <vt:lpstr>Контекст может быть широким (текст) и узким (словосочетание). Например: тихий голос (негромкий), тихий нрав (спокойный), тихая погода (безветренная), тихий шаг (медленный).</vt:lpstr>
      <vt:lpstr>Разные значения слова связаны между собой и образуют семантическую структуру слова.</vt:lpstr>
      <vt:lpstr>Среди значений слова одно является основным, главным, а остальные  - производными (преносными). </vt:lpstr>
      <vt:lpstr>Главное значение всегда первым указывается в словарях, а за ним, по номерами, идут переносные значения. Например, у русского слова идти отмечено до 40 значений. </vt:lpstr>
      <vt:lpstr>  1.двигаться по поверхности, переступая ногами, лапами и т. п.◆ Вот по улице идёт человек.   2. перен. двигаться поступательно ◆ Поезд идёт очень медленно.  ... 5. перен., о часах работать, функционировать ◆ Старинные часы  ещё идут.  ... 15. перен., быть кому-то  к лицу, хорошо выглядеть ◆ Тебе очень идёт это платье.  ...</vt:lpstr>
      <vt:lpstr>Слово приобретает многозначность в процессе исторического развития языка, которое отражает изменения в природе и обществе, познание их человеком. В итоге наше мышление обогащается новыми понятиями.</vt:lpstr>
      <vt:lpstr>Объём словаря любого языка ограничен, поэтому развитие лексики происходит не только за счёт создания новых слов, но и за счёт увеличения числа значений у уже существующих слов. При этом старые значения слова могут отмирать, а новые появляться.</vt:lpstr>
      <vt:lpstr>Названия могут преноситься с одного предмета на другой, если у этих предметов есть общие признаки. Ведь в лексическом значении слова отражаются не все признаки приедмета, а те, на которые люди обратили внимание в момент номинации. </vt:lpstr>
      <vt:lpstr>Например:  жемчужные бусы - жемчужные зубы (общие признаки - цвет и блеск)</vt:lpstr>
      <vt:lpstr>Способы переноса значения слов</vt:lpstr>
      <vt:lpstr>В зависимости от того, на каком основании и по какому признаку название одного предмета присваивается другому, различают 2 основных типа полисемии: метафора и метонимия.</vt:lpstr>
      <vt:lpstr>Метафора (от гр. metaphora - перенос) - это пернос наименования по сходству предметов и их признаков. </vt:lpstr>
      <vt:lpstr> Это сходство может проявляться по-разному. Предметы могут быть похожи по форме, по цвету, по функции, по расположению и т.д.      </vt:lpstr>
      <vt:lpstr>Например: кольцо на пальце - кольцо дыма</vt:lpstr>
      <vt:lpstr>золотая цепочка - золотая осень</vt:lpstr>
      <vt:lpstr> дворник (человек, который подметает двор) и дворники (устройство, которое очищает стекло машины).</vt:lpstr>
      <vt:lpstr>Возможно сближение по другим признакам. Например, по оценке, по впечателению. Например: чёрные тучи - чёрные мысли  </vt:lpstr>
      <vt:lpstr>Метафоризация часто происходит путем переноса свойств с неодушелённых предметов на одушевлённые (каменное лицо, золотые руки), и наоборот (ласковое солнце, шёпот деревьев).</vt:lpstr>
      <vt:lpstr>Метонимия ( от греч. metonymia - перенаименование) - перенос наименования по смежности (между предметами существует реальная связь). </vt:lpstr>
      <vt:lpstr>Например, название материала переносится на изделие из него (Спортсмены выиграли золото и серебро).</vt:lpstr>
      <vt:lpstr>Примеры метонимии: - место и люди, которые там находятся (класс, аудитория); - посуда и её содержимое (блюдо); - действие и его результат  (письмо, вышивка); - предмет и его обладатель (бас, тенор) и т.д. </vt:lpstr>
      <vt:lpstr>Частый вид метонимии - синекдоха - это перенос наименования части на целое и наоборот. Например: груша (дерево и его плод).  </vt:lpstr>
      <vt:lpstr>Определите, прямое или переносное значение у слов в эти предложениях. Определите способ переноса значений:  Он нёс тяжелый чемодан. У него тяжелый характер.  Этой ночью весь дом не спал. Дом построен из кирпича. Десятый вагон находится в хвосте поезда. Собака машет хвостом, когда она рада. Я купил красивую чашку. Ты хочешь кофе? - Нет, я уже выпил чашку.  В школе дети обязательно читают Пушкина. У Пушкина было четверо детей. Как быстро бежит этот спортсмен! Как бежит время! У него круглое лицо. В этой пьесе он главное действующее лицо.</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Повторение:  Что такое лексикология?  Что такое лексика? Что такое слово?  Из чего состоит слово? Какова основная функция слова? Что такое лексическое значение? Что такое понятие? Что такое сигнификат? Что такое денотат? Что такое коннотация? Какие типы значений есть у слов в русском языке?</dc:title>
  <dc:creator/>
  <cp:lastModifiedBy>Asus</cp:lastModifiedBy>
  <cp:revision>13</cp:revision>
  <dcterms:created xsi:type="dcterms:W3CDTF">2017-09-27T04:16:00Z</dcterms:created>
  <dcterms:modified xsi:type="dcterms:W3CDTF">2018-10-26T02:23:02Z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1033-10.2.0.5978</vt:lpwstr>
  </property>
</Properties>
</file>