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61" r:id="rId4"/>
    <p:sldId id="262" r:id="rId5"/>
    <p:sldId id="264" r:id="rId6"/>
    <p:sldId id="263" r:id="rId7"/>
    <p:sldId id="258" r:id="rId8"/>
    <p:sldId id="265" r:id="rId9"/>
    <p:sldId id="266" r:id="rId10"/>
    <p:sldId id="259" r:id="rId11"/>
    <p:sldId id="269" r:id="rId12"/>
    <p:sldId id="270" r:id="rId13"/>
    <p:sldId id="271" r:id="rId14"/>
    <p:sldId id="272" r:id="rId15"/>
    <p:sldId id="260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27" autoAdjust="0"/>
    <p:restoredTop sz="94660"/>
  </p:normalViewPr>
  <p:slideViewPr>
    <p:cSldViewPr snapToGrid="0">
      <p:cViewPr varScale="1">
        <p:scale>
          <a:sx n="88" d="100"/>
          <a:sy n="88" d="100"/>
        </p:scale>
        <p:origin x="-701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30253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  <a:pPr/>
              <a:t>3/1/2022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35805"/>
          </a:xfrm>
        </p:spPr>
        <p:txBody>
          <a:bodyPr/>
          <a:lstStyle/>
          <a:p>
            <a:pPr algn="ctr"/>
            <a:r>
              <a:rPr lang="ru-RU" altLang="en-US" sz="60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charset="0"/>
              </a:rPr>
              <a:t>Лексическое значение слова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" y="365125"/>
            <a:ext cx="11760200" cy="4618990"/>
          </a:xfrm>
        </p:spPr>
        <p:txBody>
          <a:bodyPr>
            <a:normAutofit/>
          </a:bodyPr>
          <a:lstStyle/>
          <a:p>
            <a:pPr algn="ctr"/>
            <a:r>
              <a:rPr lang="en-US" dirty="0" err="1">
                <a:solidFill>
                  <a:srgbClr val="C00000"/>
                </a:solidFill>
                <a:latin typeface="Times New Roman" panose="02020603050405020304" charset="0"/>
              </a:rPr>
              <a:t>Лекси́ческое</a:t>
            </a:r>
            <a:r>
              <a:rPr lang="en-US" dirty="0">
                <a:solidFill>
                  <a:srgbClr val="C00000"/>
                </a:solidFill>
                <a:latin typeface="Times New Roman" panose="0202060305040502030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charset="0"/>
              </a:rPr>
              <a:t>значе́ние</a:t>
            </a:r>
            <a:r>
              <a:rPr lang="en-US" dirty="0">
                <a:latin typeface="Times New Roman" panose="02020603050405020304" charset="0"/>
              </a:rPr>
              <a:t> — </a:t>
            </a:r>
            <a:r>
              <a:rPr lang="en-US" dirty="0" err="1">
                <a:latin typeface="Times New Roman" panose="02020603050405020304" charset="0"/>
              </a:rPr>
              <a:t>соотношение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звуковой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оболочки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слова</a:t>
            </a:r>
            <a:r>
              <a:rPr lang="en-US" dirty="0">
                <a:latin typeface="Times New Roman" panose="02020603050405020304" charset="0"/>
              </a:rPr>
              <a:t> с </a:t>
            </a:r>
            <a:r>
              <a:rPr lang="en-US" dirty="0" err="1">
                <a:latin typeface="Times New Roman" panose="02020603050405020304" charset="0"/>
              </a:rPr>
              <a:t>предметами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или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явлениями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объективной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действительности</a:t>
            </a:r>
            <a:r>
              <a:rPr lang="en-US" dirty="0">
                <a:latin typeface="Times New Roman" panose="02020603050405020304" charset="0"/>
              </a:rPr>
              <a:t>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flipV="1">
            <a:off x="838200" y="6177280"/>
            <a:ext cx="10515600" cy="113030"/>
          </a:xfrm>
        </p:spPr>
        <p:txBody>
          <a:bodyPr>
            <a:normAutofit fontScale="25000" lnSpcReduction="20000"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altLang="en-US">
                <a:latin typeface="Times New Roman" panose="02020603050405020304" charset="0"/>
              </a:rPr>
              <a:t>Большинство слов называют предметы, их признаки, количество, действия и т.д.</a:t>
            </a:r>
          </a:p>
        </p:txBody>
      </p:sp>
      <p:pic>
        <p:nvPicPr>
          <p:cNvPr id="4" name="Content Placeholder 3" descr="ручка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09270" y="2693670"/>
            <a:ext cx="2639060" cy="1981835"/>
          </a:xfrm>
          <a:prstGeom prst="rect">
            <a:avLst/>
          </a:prstGeom>
        </p:spPr>
      </p:pic>
      <p:pic>
        <p:nvPicPr>
          <p:cNvPr id="5" name="Content Placeholder 4" descr="синий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770630" y="2261870"/>
            <a:ext cx="3018155" cy="1697990"/>
          </a:xfrm>
          <a:prstGeom prst="rect">
            <a:avLst/>
          </a:prstGeom>
        </p:spPr>
      </p:pic>
      <p:pic>
        <p:nvPicPr>
          <p:cNvPr id="6" name="Picture 5" descr="дети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91425" y="2763520"/>
            <a:ext cx="3467100" cy="2599055"/>
          </a:xfrm>
          <a:prstGeom prst="rect">
            <a:avLst/>
          </a:prstGeom>
        </p:spPr>
      </p:pic>
      <p:pic>
        <p:nvPicPr>
          <p:cNvPr id="7" name="Picture 6" descr="бежать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6010" y="4155440"/>
            <a:ext cx="3287395" cy="24060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475615" y="592455"/>
            <a:ext cx="11533505" cy="5557520"/>
          </a:xfrm>
        </p:spPr>
        <p:txBody>
          <a:bodyPr>
            <a:normAutofit/>
          </a:bodyPr>
          <a:lstStyle/>
          <a:p>
            <a:r>
              <a:rPr lang="en-US" dirty="0" err="1">
                <a:latin typeface="Times New Roman" panose="02020603050405020304" charset="0"/>
                <a:sym typeface="+mn-ea"/>
              </a:rPr>
              <a:t>Слово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не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только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называет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явление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действительности</a:t>
            </a:r>
            <a:r>
              <a:rPr lang="en-US" dirty="0">
                <a:latin typeface="Times New Roman" panose="02020603050405020304" charset="0"/>
                <a:sym typeface="+mn-ea"/>
              </a:rPr>
              <a:t>,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но</a:t>
            </a:r>
            <a:r>
              <a:rPr lang="en-US" dirty="0">
                <a:latin typeface="Times New Roman" panose="02020603050405020304" charset="0"/>
                <a:sym typeface="+mn-ea"/>
              </a:rPr>
              <a:t> и </a:t>
            </a:r>
            <a:r>
              <a:rPr lang="en-US" b="1" u="sng" dirty="0" err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Times New Roman" panose="02020603050405020304" charset="0"/>
                <a:sym typeface="+mn-ea"/>
              </a:rPr>
              <a:t>обобщает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. Е</a:t>
            </a:r>
            <a:r>
              <a:rPr lang="en-US" dirty="0" err="1">
                <a:latin typeface="Times New Roman" panose="02020603050405020304" charset="0"/>
                <a:sym typeface="+mn-ea"/>
              </a:rPr>
              <a:t>го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лексическое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значение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соотнесено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и с </a:t>
            </a:r>
            <a:r>
              <a:rPr lang="en-US" dirty="0" err="1">
                <a:latin typeface="Times New Roman" panose="02020603050405020304" charset="0"/>
                <a:sym typeface="+mn-ea"/>
              </a:rPr>
              <a:t>явлениями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действительности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,</a:t>
            </a:r>
            <a:r>
              <a:rPr lang="en-US" dirty="0">
                <a:latin typeface="Times New Roman" panose="02020603050405020304" charset="0"/>
                <a:sym typeface="+mn-ea"/>
              </a:rPr>
              <a:t> и с </a:t>
            </a:r>
            <a:r>
              <a:rPr lang="en-US" dirty="0" err="1">
                <a:latin typeface="Times New Roman" panose="02020603050405020304" charset="0"/>
                <a:sym typeface="+mn-ea"/>
              </a:rPr>
              <a:t>соответствующими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b="1" u="sng" dirty="0" err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imes New Roman" panose="02020603050405020304" charset="0"/>
                <a:sym typeface="+mn-ea"/>
              </a:rPr>
              <a:t>понятиями</a:t>
            </a:r>
            <a:r>
              <a:rPr lang="en-US" b="1" u="sng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imes New Roman" panose="02020603050405020304" charset="0"/>
                <a:sym typeface="+mn-ea"/>
              </a:rPr>
              <a:t>.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524000" y="6945630"/>
            <a:ext cx="9144000" cy="518795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7513320" y="264160"/>
            <a:ext cx="3665855" cy="29171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29930" y="3359150"/>
            <a:ext cx="3564890" cy="35648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6720" y="3145155"/>
            <a:ext cx="3248660" cy="32486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66565" y="2742565"/>
            <a:ext cx="3246755" cy="4053205"/>
          </a:xfrm>
          <a:prstGeom prst="rect">
            <a:avLst/>
          </a:prstGeom>
        </p:spPr>
      </p:pic>
      <p:pic>
        <p:nvPicPr>
          <p:cNvPr id="11" name="Content Placeholder 10"/>
          <p:cNvPicPr>
            <a:picLocks noGrp="1" noChangeAspect="1"/>
          </p:cNvPicPr>
          <p:nvPr>
            <p:ph sz="half" idx="1"/>
          </p:nvPr>
        </p:nvPicPr>
        <p:blipFill>
          <a:blip r:embed="rId6" cstate="print"/>
          <a:stretch>
            <a:fillRect/>
          </a:stretch>
        </p:blipFill>
        <p:spPr>
          <a:xfrm>
            <a:off x="2536825" y="365125"/>
            <a:ext cx="3742690" cy="27025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83280"/>
          </a:xfrm>
        </p:spPr>
        <p:txBody>
          <a:bodyPr/>
          <a:lstStyle/>
          <a:p>
            <a:pPr algn="ctr"/>
            <a:r>
              <a:rPr lang="en-US" b="1" u="sng" dirty="0" err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charset="0"/>
                <a:sym typeface="+mn-ea"/>
              </a:rPr>
              <a:t>Понятие</a:t>
            </a:r>
            <a:r>
              <a:rPr lang="en-US" dirty="0">
                <a:latin typeface="Times New Roman" panose="02020603050405020304" charset="0"/>
                <a:sym typeface="+mn-ea"/>
              </a:rPr>
              <a:t>  — 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это </a:t>
            </a:r>
            <a:r>
              <a:rPr lang="en-US" dirty="0" err="1" smtClean="0">
                <a:latin typeface="Times New Roman" panose="02020603050405020304" charset="0"/>
                <a:sym typeface="+mn-ea"/>
              </a:rPr>
              <a:t>обобщ</a:t>
            </a:r>
            <a:r>
              <a:rPr lang="ru-RU" dirty="0" smtClean="0">
                <a:latin typeface="Times New Roman" panose="02020603050405020304" charset="0"/>
                <a:sym typeface="+mn-ea"/>
              </a:rPr>
              <a:t>ё</a:t>
            </a:r>
            <a:r>
              <a:rPr lang="en-US" dirty="0" err="1" smtClean="0">
                <a:latin typeface="Times New Roman" panose="02020603050405020304" charset="0"/>
                <a:sym typeface="+mn-ea"/>
              </a:rPr>
              <a:t>нное</a:t>
            </a:r>
            <a:r>
              <a:rPr lang="en-US" dirty="0" smtClean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отражение</a:t>
            </a:r>
            <a:r>
              <a:rPr lang="en-US" dirty="0">
                <a:latin typeface="Times New Roman" panose="02020603050405020304" charset="0"/>
                <a:sym typeface="+mn-ea"/>
              </a:rPr>
              <a:t> в </a:t>
            </a:r>
            <a:r>
              <a:rPr lang="en-US" dirty="0" err="1">
                <a:latin typeface="Times New Roman" panose="02020603050405020304" charset="0"/>
                <a:sym typeface="+mn-ea"/>
              </a:rPr>
              <a:t>сознании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людей</a:t>
            </a:r>
            <a:r>
              <a:rPr lang="en-US" dirty="0">
                <a:latin typeface="Times New Roman" panose="02020603050405020304" charset="0"/>
                <a:sym typeface="+mn-ea"/>
              </a:rPr>
              <a:t> о</a:t>
            </a:r>
            <a:r>
              <a:rPr lang="ru-RU" altLang="en-US" dirty="0" err="1">
                <a:latin typeface="Times New Roman" panose="02020603050405020304" charset="0"/>
                <a:sym typeface="+mn-ea"/>
              </a:rPr>
              <a:t>сновных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 признаков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явления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действительности</a:t>
            </a:r>
            <a:r>
              <a:rPr lang="en-US" dirty="0">
                <a:latin typeface="Times New Roman" panose="02020603050405020304" charset="0"/>
                <a:sym typeface="+mn-ea"/>
              </a:rPr>
              <a:t>.</a:t>
            </a:r>
            <a:endParaRPr lang="en-US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76900"/>
          </a:xfrm>
        </p:spPr>
        <p:txBody>
          <a:bodyPr>
            <a:normAutofit/>
          </a:bodyPr>
          <a:lstStyle/>
          <a:p>
            <a:pPr algn="ctr"/>
            <a:r>
              <a:rPr lang="en-US" dirty="0" err="1">
                <a:latin typeface="Times New Roman" panose="02020603050405020304" charset="0"/>
                <a:sym typeface="+mn-ea"/>
              </a:rPr>
              <a:t>Лексическое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значение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включает</a:t>
            </a:r>
            <a:r>
              <a:rPr lang="en-US" dirty="0">
                <a:latin typeface="Times New Roman" panose="02020603050405020304" charset="0"/>
                <a:sym typeface="+mn-ea"/>
              </a:rPr>
              <a:t> в </a:t>
            </a:r>
            <a:r>
              <a:rPr lang="en-US" dirty="0" err="1">
                <a:latin typeface="Times New Roman" panose="02020603050405020304" charset="0"/>
                <a:sym typeface="+mn-ea"/>
              </a:rPr>
              <a:t>себя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не</a:t>
            </a:r>
            <a:r>
              <a:rPr lang="en-US" dirty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вс</a:t>
            </a:r>
            <a:r>
              <a:rPr lang="ru-RU" altLang="en-US" dirty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е</a:t>
            </a:r>
            <a:r>
              <a:rPr lang="en-US" dirty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признак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и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како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го</a:t>
            </a:r>
            <a:r>
              <a:rPr lang="en-US" dirty="0">
                <a:latin typeface="Times New Roman" panose="02020603050405020304" charset="0"/>
                <a:sym typeface="+mn-ea"/>
              </a:rPr>
              <a:t>-</a:t>
            </a:r>
            <a:r>
              <a:rPr lang="en-US" dirty="0" err="1">
                <a:latin typeface="Times New Roman" panose="02020603050405020304" charset="0"/>
                <a:sym typeface="+mn-ea"/>
              </a:rPr>
              <a:t>либо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предмет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а</a:t>
            </a:r>
            <a:r>
              <a:rPr lang="en-US" dirty="0">
                <a:latin typeface="Times New Roman" panose="02020603050405020304" charset="0"/>
                <a:sym typeface="+mn-ea"/>
              </a:rPr>
              <a:t>, </a:t>
            </a:r>
            <a:r>
              <a:rPr lang="en-US" dirty="0" err="1">
                <a:latin typeface="Times New Roman" panose="02020603050405020304" charset="0"/>
                <a:sym typeface="+mn-ea"/>
              </a:rPr>
              <a:t>явлени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я</a:t>
            </a:r>
            <a:r>
              <a:rPr lang="en-US" dirty="0">
                <a:latin typeface="Times New Roman" panose="02020603050405020304" charset="0"/>
                <a:sym typeface="+mn-ea"/>
              </a:rPr>
              <a:t>,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действи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я</a:t>
            </a:r>
            <a:r>
              <a:rPr lang="en-US" dirty="0">
                <a:latin typeface="Times New Roman" panose="02020603050405020304" charset="0"/>
                <a:sym typeface="+mn-ea"/>
              </a:rPr>
              <a:t> и т. д., а </a:t>
            </a:r>
            <a:r>
              <a:rPr lang="en-US" dirty="0" err="1">
                <a:latin typeface="Times New Roman" panose="02020603050405020304" charset="0"/>
                <a:sym typeface="+mn-ea"/>
              </a:rPr>
              <a:t>только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самые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существенные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(важные)</a:t>
            </a:r>
            <a:r>
              <a:rPr lang="en-US" dirty="0">
                <a:latin typeface="Times New Roman" panose="02020603050405020304" charset="0"/>
                <a:sym typeface="+mn-ea"/>
              </a:rPr>
              <a:t>, 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которые помогают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отличить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один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предмет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от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>
                <a:latin typeface="Times New Roman" panose="02020603050405020304" charset="0"/>
                <a:sym typeface="+mn-ea"/>
              </a:rPr>
              <a:t>другого</a:t>
            </a:r>
            <a:r>
              <a:rPr lang="en-US" dirty="0">
                <a:latin typeface="Times New Roman" panose="02020603050405020304" charset="0"/>
                <a:sym typeface="+mn-ea"/>
              </a:rPr>
              <a:t>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370" y="73025"/>
            <a:ext cx="4438650" cy="27749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6665" y="251460"/>
            <a:ext cx="5080000" cy="33909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6020" y="1988185"/>
            <a:ext cx="4253230" cy="28822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43470" y="3796030"/>
            <a:ext cx="4445000" cy="2857500"/>
          </a:xfrm>
          <a:prstGeom prst="rect">
            <a:avLst/>
          </a:prstGeom>
        </p:spPr>
      </p:pic>
      <p:pic>
        <p:nvPicPr>
          <p:cNvPr id="7" name="Content Placeholder 6" descr="черн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895" y="3741420"/>
            <a:ext cx="3955415" cy="2966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8935" y="710565"/>
            <a:ext cx="8914765" cy="44570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969635" y="1228090"/>
            <a:ext cx="5384165" cy="5384165"/>
          </a:xfrm>
          <a:prstGeom prst="rect">
            <a:avLst/>
          </a:prstGeom>
        </p:spPr>
      </p:pic>
      <p:pic>
        <p:nvPicPr>
          <p:cNvPr id="14" name="Content Placeholder 13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75711" y="278860"/>
            <a:ext cx="5073015" cy="50730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035550"/>
          </a:xfrm>
        </p:spPr>
        <p:txBody>
          <a:bodyPr>
            <a:normAutofit/>
          </a:bodyPr>
          <a:lstStyle/>
          <a:p>
            <a:pPr algn="ctr"/>
            <a:r>
              <a:rPr lang="ru-RU" altLang="en-US" dirty="0">
                <a:latin typeface="Times New Roman" panose="02020603050405020304" charset="0"/>
              </a:rPr>
              <a:t>Понятие, которое содержится в значении слова, называется </a:t>
            </a:r>
            <a:r>
              <a:rPr lang="ru-RU" altLang="en-US" b="1" dirty="0" err="1">
                <a:solidFill>
                  <a:srgbClr val="FF0000"/>
                </a:solidFill>
                <a:latin typeface="Times New Roman" panose="02020603050405020304" charset="0"/>
              </a:rPr>
              <a:t>сигнификат</a:t>
            </a:r>
            <a:r>
              <a:rPr lang="ru-RU" altLang="en-US" dirty="0">
                <a:latin typeface="Times New Roman" panose="02020603050405020304" charset="0"/>
              </a:rPr>
              <a:t>.</a:t>
            </a:r>
            <a:br>
              <a:rPr lang="ru-RU" altLang="en-US" dirty="0">
                <a:latin typeface="Times New Roman" panose="02020603050405020304" charset="0"/>
              </a:rPr>
            </a:br>
            <a:r>
              <a:rPr lang="ru-RU" altLang="en-US" dirty="0">
                <a:latin typeface="Times New Roman" panose="02020603050405020304" charset="0"/>
              </a:rPr>
              <a:t>Конкретное явление действительности, которое называет данное слово в данной ситуации, называется</a:t>
            </a:r>
            <a:r>
              <a:rPr lang="ru-RU" altLang="en-US" b="1" dirty="0">
                <a:latin typeface="Times New Roman" panose="02020603050405020304" charset="0"/>
              </a:rPr>
              <a:t> </a:t>
            </a:r>
            <a:r>
              <a:rPr lang="ru-RU" altLang="en-US" b="1" dirty="0">
                <a:solidFill>
                  <a:srgbClr val="FF0000"/>
                </a:solidFill>
                <a:latin typeface="Times New Roman" panose="02020603050405020304" charset="0"/>
              </a:rPr>
              <a:t>денотат</a:t>
            </a:r>
            <a:r>
              <a:rPr lang="ru-RU" altLang="en-US" b="1" dirty="0">
                <a:latin typeface="Times New Roman" panose="0202060305040502030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7954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dirty="0">
                <a:latin typeface="Times New Roman" panose="02020603050405020304" charset="0"/>
              </a:rPr>
              <a:t>Кроме обобщенного понятия (</a:t>
            </a:r>
            <a:r>
              <a:rPr lang="ru-RU" altLang="en-US" dirty="0" err="1">
                <a:latin typeface="Times New Roman" panose="02020603050405020304" charset="0"/>
              </a:rPr>
              <a:t>сигнификата</a:t>
            </a:r>
            <a:r>
              <a:rPr lang="ru-RU" altLang="en-US" dirty="0">
                <a:latin typeface="Times New Roman" panose="02020603050405020304" charset="0"/>
              </a:rPr>
              <a:t>) и указания на реальный предмет (денотата), лексическое значение может содержать </a:t>
            </a:r>
            <a:r>
              <a:rPr lang="ru-RU" altLang="en-US" b="1" dirty="0">
                <a:solidFill>
                  <a:srgbClr val="FF0000"/>
                </a:solidFill>
                <a:latin typeface="Times New Roman" panose="02020603050405020304" charset="0"/>
              </a:rPr>
              <a:t>коннотацию</a:t>
            </a:r>
            <a:r>
              <a:rPr lang="ru-RU" altLang="en-US" b="1" dirty="0"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(это элемент </a:t>
            </a:r>
            <a:r>
              <a:rPr lang="ru-RU" altLang="en-US" dirty="0" smtClean="0">
                <a:latin typeface="Times New Roman" panose="02020603050405020304" charset="0"/>
              </a:rPr>
              <a:t>значения</a:t>
            </a:r>
            <a:r>
              <a:rPr lang="ru-RU" altLang="en-US" dirty="0">
                <a:latin typeface="Times New Roman" panose="02020603050405020304" charset="0"/>
              </a:rPr>
              <a:t>, который указывает на отношение человека к денотату</a:t>
            </a:r>
            <a:r>
              <a:rPr lang="ru-RU" altLang="en-US" dirty="0" smtClean="0">
                <a:latin typeface="Times New Roman" panose="02020603050405020304" charset="0"/>
              </a:rPr>
              <a:t>, его </a:t>
            </a:r>
            <a:r>
              <a:rPr lang="ru-RU" altLang="en-US" dirty="0">
                <a:latin typeface="Times New Roman" panose="02020603050405020304" charset="0"/>
              </a:rPr>
              <a:t>эмоции, оценку).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1744980" y="890905"/>
            <a:ext cx="7611110" cy="50761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58584"/>
          </a:xfrm>
        </p:spPr>
        <p:txBody>
          <a:bodyPr>
            <a:normAutofit fontScale="90000"/>
          </a:bodyPr>
          <a:lstStyle/>
          <a:p>
            <a:r>
              <a:rPr lang="ru-RU" altLang="en-US" dirty="0">
                <a:latin typeface="Times New Roman" panose="02020603050405020304" charset="0"/>
              </a:rPr>
              <a:t>Например, в русском языке есть два слова для </a:t>
            </a:r>
            <a:r>
              <a:rPr lang="ru-RU" altLang="en-US" dirty="0" smtClean="0">
                <a:latin typeface="Times New Roman" panose="02020603050405020304" charset="0"/>
              </a:rPr>
              <a:t>обозначения </a:t>
            </a:r>
            <a:r>
              <a:rPr lang="ru-RU" altLang="en-US" dirty="0">
                <a:latin typeface="Times New Roman" panose="02020603050405020304" charset="0"/>
              </a:rPr>
              <a:t>родителя мужского пола - </a:t>
            </a:r>
            <a:r>
              <a:rPr lang="ru-RU" altLang="en-US" i="1" dirty="0">
                <a:latin typeface="Times New Roman" panose="02020603050405020304" charset="0"/>
              </a:rPr>
              <a:t>отец </a:t>
            </a:r>
            <a:r>
              <a:rPr lang="ru-RU" altLang="en-US" dirty="0">
                <a:latin typeface="Times New Roman" panose="02020603050405020304" charset="0"/>
              </a:rPr>
              <a:t>и </a:t>
            </a:r>
            <a:r>
              <a:rPr lang="ru-RU" altLang="en-US" i="1" dirty="0">
                <a:latin typeface="Times New Roman" panose="02020603050405020304" charset="0"/>
              </a:rPr>
              <a:t>папа</a:t>
            </a:r>
            <a:r>
              <a:rPr lang="ru-RU" altLang="en-US" dirty="0">
                <a:latin typeface="Times New Roman" panose="02020603050405020304" charset="0"/>
              </a:rPr>
              <a:t>. </a:t>
            </a:r>
            <a:r>
              <a:rPr lang="ru-RU" altLang="en-US" i="1" dirty="0">
                <a:latin typeface="Times New Roman" panose="02020603050405020304" charset="0"/>
              </a:rPr>
              <a:t>Отец</a:t>
            </a:r>
            <a:r>
              <a:rPr lang="ru-RU" altLang="en-US" dirty="0">
                <a:latin typeface="Times New Roman" panose="02020603050405020304" charset="0"/>
              </a:rPr>
              <a:t> -это официальное слово, </a:t>
            </a:r>
            <a:r>
              <a:rPr lang="ru-RU" altLang="en-US" i="1" dirty="0">
                <a:latin typeface="Times New Roman" panose="02020603050405020304" charset="0"/>
              </a:rPr>
              <a:t>папа</a:t>
            </a:r>
            <a:r>
              <a:rPr lang="ru-RU" altLang="en-US" dirty="0">
                <a:latin typeface="Times New Roman" panose="02020603050405020304" charset="0"/>
              </a:rPr>
              <a:t> - разговорное (это его </a:t>
            </a:r>
            <a:r>
              <a:rPr lang="ru-RU" altLang="en-US" dirty="0">
                <a:solidFill>
                  <a:srgbClr val="FF0000"/>
                </a:solidFill>
                <a:latin typeface="Times New Roman" panose="02020603050405020304" charset="0"/>
              </a:rPr>
              <a:t>коннотация</a:t>
            </a:r>
            <a:r>
              <a:rPr lang="ru-RU" altLang="en-US" dirty="0">
                <a:latin typeface="Times New Roman" panose="02020603050405020304" charset="0"/>
              </a:rPr>
              <a:t>). </a:t>
            </a:r>
            <a:r>
              <a:rPr lang="ru-RU" altLang="en-US" dirty="0" smtClean="0">
                <a:latin typeface="Times New Roman" panose="02020603050405020304" charset="0"/>
              </a:rPr>
              <a:t/>
            </a:r>
            <a:br>
              <a:rPr lang="ru-RU" altLang="en-US" dirty="0" smtClean="0">
                <a:latin typeface="Times New Roman" panose="02020603050405020304" charset="0"/>
              </a:rPr>
            </a:br>
            <a:r>
              <a:rPr lang="ru-RU" altLang="en-US" dirty="0" smtClean="0">
                <a:latin typeface="Times New Roman" panose="02020603050405020304" charset="0"/>
              </a:rPr>
              <a:t>Мой Отец – родитель-мужчина (</a:t>
            </a:r>
            <a:r>
              <a:rPr lang="ru-RU" altLang="en-US" dirty="0" err="1" smtClean="0">
                <a:latin typeface="Times New Roman" panose="02020603050405020304" charset="0"/>
              </a:rPr>
              <a:t>офиц</a:t>
            </a:r>
            <a:r>
              <a:rPr lang="ru-RU" altLang="en-US" dirty="0" smtClean="0">
                <a:latin typeface="Times New Roman" panose="02020603050405020304" charset="0"/>
              </a:rPr>
              <a:t>)= = </a:t>
            </a:r>
            <a:br>
              <a:rPr lang="ru-RU" altLang="en-US" dirty="0" smtClean="0">
                <a:latin typeface="Times New Roman" panose="02020603050405020304" charset="0"/>
              </a:rPr>
            </a:br>
            <a:r>
              <a:rPr lang="ru-RU" altLang="en-US" dirty="0" smtClean="0">
                <a:latin typeface="Times New Roman" panose="02020603050405020304" charset="0"/>
              </a:rPr>
              <a:t>мой папа – родитель-мужчина (разговорное) </a:t>
            </a:r>
            <a:br>
              <a:rPr lang="ru-RU" altLang="en-US" dirty="0" smtClean="0">
                <a:latin typeface="Times New Roman" panose="02020603050405020304" charset="0"/>
              </a:rPr>
            </a:br>
            <a:r>
              <a:rPr lang="ru-RU" altLang="en-US" dirty="0" smtClean="0">
                <a:latin typeface="Times New Roman" panose="02020603050405020304" charset="0"/>
              </a:rPr>
              <a:t>мой пап</a:t>
            </a:r>
            <a:r>
              <a:rPr lang="ru-RU" altLang="en-US" dirty="0" smtClean="0">
                <a:solidFill>
                  <a:srgbClr val="FF0000"/>
                </a:solidFill>
                <a:latin typeface="Times New Roman" panose="02020603050405020304" charset="0"/>
              </a:rPr>
              <a:t>очк</a:t>
            </a:r>
            <a:r>
              <a:rPr lang="ru-RU" altLang="en-US" dirty="0" smtClean="0">
                <a:latin typeface="Times New Roman" panose="02020603050405020304" charset="0"/>
              </a:rPr>
              <a:t>а</a:t>
            </a:r>
            <a:br>
              <a:rPr lang="ru-RU" altLang="en-US" dirty="0" smtClean="0">
                <a:latin typeface="Times New Roman" panose="02020603050405020304" charset="0"/>
              </a:rPr>
            </a:br>
            <a:r>
              <a:rPr lang="ru-RU" altLang="en-US" dirty="0" smtClean="0">
                <a:latin typeface="Times New Roman" panose="02020603050405020304" charset="0"/>
              </a:rPr>
              <a:t/>
            </a:r>
            <a:br>
              <a:rPr lang="ru-RU" altLang="en-US" dirty="0" smtClean="0">
                <a:latin typeface="Times New Roman" panose="02020603050405020304" charset="0"/>
              </a:rPr>
            </a:br>
            <a:r>
              <a:rPr lang="ru-RU" altLang="en-US" dirty="0" smtClean="0">
                <a:latin typeface="Times New Roman" panose="02020603050405020304" charset="0"/>
              </a:rPr>
              <a:t> Эта старуха и эта старушка</a:t>
            </a:r>
            <a:endParaRPr lang="ru-RU" altLang="en-US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71850"/>
          </a:xfrm>
        </p:spPr>
        <p:txBody>
          <a:bodyPr>
            <a:normAutofit/>
          </a:bodyPr>
          <a:lstStyle/>
          <a:p>
            <a:pPr algn="ctr"/>
            <a:r>
              <a:rPr lang="ru-RU" altLang="en-US">
                <a:latin typeface="Times New Roman" panose="02020603050405020304" charset="0"/>
              </a:rPr>
              <a:t>Лексические значения слова, их типы, развитие и изменение изучает раздел лексикологии - </a:t>
            </a:r>
            <a:r>
              <a:rPr lang="ru-RU" altLang="en-US" b="1">
                <a:solidFill>
                  <a:srgbClr val="FF0000"/>
                </a:solidFill>
                <a:latin typeface="Times New Roman" panose="02020603050405020304" charset="0"/>
              </a:rPr>
              <a:t>семантика</a:t>
            </a:r>
            <a:r>
              <a:rPr lang="ru-RU" altLang="en-US">
                <a:latin typeface="Times New Roman" panose="0202060305040502030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15925" y="365125"/>
            <a:ext cx="10937875" cy="4418965"/>
          </a:xfrm>
        </p:spPr>
        <p:txBody>
          <a:bodyPr>
            <a:normAutofit/>
          </a:bodyPr>
          <a:lstStyle/>
          <a:p>
            <a:pPr algn="ctr"/>
            <a:r>
              <a:rPr lang="ru-RU" altLang="en-US">
                <a:latin typeface="Times New Roman" panose="02020603050405020304" charset="0"/>
              </a:rPr>
              <a:t>Лексическое значение может быть  </a:t>
            </a:r>
            <a:r>
              <a:rPr lang="ru-RU" altLang="en-US" b="1">
                <a:solidFill>
                  <a:srgbClr val="FF0000"/>
                </a:solidFill>
                <a:latin typeface="Times New Roman" panose="02020603050405020304" charset="0"/>
              </a:rPr>
              <a:t>прямое</a:t>
            </a:r>
            <a:r>
              <a:rPr lang="ru-RU" altLang="en-US">
                <a:latin typeface="Times New Roman" panose="02020603050405020304" charset="0"/>
              </a:rPr>
              <a:t> (основное)  и </a:t>
            </a:r>
            <a:r>
              <a:rPr lang="ru-RU" altLang="en-US" b="1">
                <a:solidFill>
                  <a:srgbClr val="FF0000"/>
                </a:solidFill>
                <a:latin typeface="Times New Roman" panose="02020603050405020304" charset="0"/>
              </a:rPr>
              <a:t>переносное</a:t>
            </a:r>
            <a:r>
              <a:rPr lang="ru-RU" altLang="en-US">
                <a:latin typeface="Times New Roman" panose="0202060305040502030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532505"/>
          </a:xfrm>
        </p:spPr>
        <p:txBody>
          <a:bodyPr>
            <a:normAutofit fontScale="90000"/>
          </a:bodyPr>
          <a:lstStyle/>
          <a:p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Прямым</a:t>
            </a:r>
            <a:r>
              <a:rPr lang="en-US">
                <a:latin typeface="Times New Roman" panose="02020603050405020304" charset="0"/>
              </a:rPr>
              <a:t> значением называется такое, которое непосредственно связано с предметом или явлением, качеством, действием и т.п. </a:t>
            </a:r>
            <a:br>
              <a:rPr lang="en-US">
                <a:latin typeface="Times New Roman" panose="02020603050405020304" charset="0"/>
              </a:rPr>
            </a:br>
            <a:r>
              <a:rPr lang="en-US">
                <a:latin typeface="Times New Roman" panose="02020603050405020304" charset="0"/>
              </a:rPr>
              <a:t/>
            </a:r>
            <a:br>
              <a:rPr 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Например, прямое значение слова </a:t>
            </a:r>
            <a:r>
              <a:rPr lang="ru-RU" altLang="en-US" i="1">
                <a:latin typeface="Times New Roman" panose="02020603050405020304" charset="0"/>
              </a:rPr>
              <a:t>лиса</a:t>
            </a:r>
            <a:r>
              <a:rPr lang="ru-RU" altLang="en-US">
                <a:latin typeface="Times New Roman" panose="02020603050405020304" charset="0"/>
              </a:rPr>
              <a:t> - животное.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42325" y="3449320"/>
            <a:ext cx="3040380" cy="3040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797175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Times New Roman" panose="02020603050405020304" charset="0"/>
              </a:rPr>
              <a:t>Перенос</a:t>
            </a:r>
            <a:r>
              <a:rPr lang="ru-RU" altLang="en-US" b="1" dirty="0" err="1">
                <a:solidFill>
                  <a:srgbClr val="FF0000"/>
                </a:solidFill>
                <a:latin typeface="Times New Roman" panose="02020603050405020304" charset="0"/>
              </a:rPr>
              <a:t>ное</a:t>
            </a:r>
            <a:r>
              <a:rPr lang="ru-RU" altLang="en-US" dirty="0">
                <a:latin typeface="Times New Roman" panose="02020603050405020304" charset="0"/>
              </a:rPr>
              <a:t> -</a:t>
            </a:r>
            <a:r>
              <a:rPr lang="en-US" dirty="0">
                <a:latin typeface="Times New Roman" panose="02020603050405020304" charset="0"/>
              </a:rPr>
              <a:t>  </a:t>
            </a:r>
            <a:r>
              <a:rPr lang="en-US" dirty="0" err="1">
                <a:latin typeface="Times New Roman" panose="02020603050405020304" charset="0"/>
              </a:rPr>
              <a:t>такое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значение</a:t>
            </a:r>
            <a:r>
              <a:rPr lang="en-US" dirty="0">
                <a:latin typeface="Times New Roman" panose="02020603050405020304" charset="0"/>
              </a:rPr>
              <a:t>, </a:t>
            </a:r>
            <a:r>
              <a:rPr lang="en-US" dirty="0" err="1">
                <a:latin typeface="Times New Roman" panose="02020603050405020304" charset="0"/>
              </a:rPr>
              <a:t>которое</a:t>
            </a:r>
            <a:r>
              <a:rPr lang="en-US" dirty="0">
                <a:latin typeface="Times New Roman" panose="02020603050405020304" charset="0"/>
              </a:rPr>
              <a:t>  </a:t>
            </a:r>
            <a:r>
              <a:rPr lang="ru-RU" altLang="en-US" dirty="0">
                <a:latin typeface="Times New Roman" panose="02020603050405020304" charset="0"/>
              </a:rPr>
              <a:t>возникает </a:t>
            </a:r>
            <a:r>
              <a:rPr lang="en-US" dirty="0" err="1">
                <a:latin typeface="Times New Roman" panose="02020603050405020304" charset="0"/>
              </a:rPr>
              <a:t>через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перенос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прямого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значения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на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другой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предмет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вследствие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различных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ассоциаций</a:t>
            </a:r>
            <a:r>
              <a:rPr lang="en-US" dirty="0">
                <a:latin typeface="Times New Roman" panose="02020603050405020304" charset="0"/>
              </a:rPr>
              <a:t>. </a:t>
            </a:r>
            <a:br>
              <a:rPr lang="en-US" dirty="0">
                <a:latin typeface="Times New Roman" panose="02020603050405020304" charset="0"/>
              </a:rPr>
            </a:br>
            <a:r>
              <a:rPr lang="ru-RU" altLang="en-US" dirty="0">
                <a:latin typeface="Times New Roman" panose="02020603050405020304" charset="0"/>
              </a:rPr>
              <a:t>Например, переносное значение слова </a:t>
            </a:r>
            <a:r>
              <a:rPr lang="ru-RU" altLang="en-US" i="1" dirty="0">
                <a:latin typeface="Times New Roman" panose="02020603050405020304" charset="0"/>
              </a:rPr>
              <a:t>лиса</a:t>
            </a:r>
            <a:r>
              <a:rPr lang="ru-RU" altLang="en-US" dirty="0">
                <a:latin typeface="Times New Roman" panose="02020603050405020304" charset="0"/>
              </a:rPr>
              <a:t> - </a:t>
            </a:r>
            <a:r>
              <a:rPr lang="ru-RU" altLang="en-US" dirty="0">
                <a:solidFill>
                  <a:srgbClr val="00B0F0"/>
                </a:solidFill>
                <a:latin typeface="Times New Roman" panose="02020603050405020304" charset="0"/>
              </a:rPr>
              <a:t>хитрый</a:t>
            </a:r>
            <a:r>
              <a:rPr lang="ru-RU" altLang="en-US" dirty="0">
                <a:latin typeface="Times New Roman" panose="02020603050405020304" charset="0"/>
              </a:rPr>
              <a:t> человек.</a:t>
            </a:r>
          </a:p>
        </p:txBody>
      </p:sp>
      <p:pic>
        <p:nvPicPr>
          <p:cNvPr id="6" name="Content Placeholder 5" descr="Хитрый-Вадик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10800000" flipV="1">
            <a:off x="5935980" y="2898140"/>
            <a:ext cx="2682240" cy="3841750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9190990" y="3817620"/>
            <a:ext cx="2875915" cy="26981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81145"/>
          </a:xfrm>
        </p:spPr>
        <p:txBody>
          <a:bodyPr>
            <a:normAutofit/>
          </a:bodyPr>
          <a:lstStyle/>
          <a:p>
            <a:r>
              <a:rPr lang="ru-RU" altLang="en-US" dirty="0">
                <a:latin typeface="Times New Roman" panose="02020603050405020304" charset="0"/>
              </a:rPr>
              <a:t>Определите, какое из  данных значений прямое, а какое переносное:</a:t>
            </a:r>
            <a:br>
              <a:rPr lang="ru-RU" altLang="en-US" dirty="0">
                <a:latin typeface="Times New Roman" panose="02020603050405020304" charset="0"/>
              </a:rPr>
            </a:br>
            <a:r>
              <a:rPr lang="ru-RU" altLang="en-US" dirty="0">
                <a:latin typeface="Times New Roman" panose="02020603050405020304" charset="0"/>
              </a:rPr>
              <a:t/>
            </a:r>
            <a:br>
              <a:rPr lang="ru-RU" altLang="en-US" dirty="0">
                <a:latin typeface="Times New Roman" panose="02020603050405020304" charset="0"/>
              </a:rPr>
            </a:br>
            <a:r>
              <a:rPr lang="ru-RU" altLang="en-US" i="1" dirty="0">
                <a:latin typeface="Times New Roman" panose="02020603050405020304" charset="0"/>
              </a:rPr>
              <a:t>каменный дом - каменное лицо,</a:t>
            </a:r>
            <a:br>
              <a:rPr lang="ru-RU" altLang="en-US" i="1" dirty="0">
                <a:latin typeface="Times New Roman" panose="02020603050405020304" charset="0"/>
              </a:rPr>
            </a:br>
            <a:r>
              <a:rPr lang="ru-RU" altLang="en-US" i="1" dirty="0">
                <a:latin typeface="Times New Roman" panose="02020603050405020304" charset="0"/>
              </a:rPr>
              <a:t>волк воет - ветер воет.</a:t>
            </a:r>
            <a:r>
              <a:rPr lang="ru-RU" altLang="en-US" dirty="0">
                <a:latin typeface="Times New Roman" panose="02020603050405020304" charset="0"/>
              </a:rPr>
              <a:t/>
            </a:r>
            <a:br>
              <a:rPr lang="ru-RU" altLang="en-US" dirty="0">
                <a:latin typeface="Times New Roman" panose="02020603050405020304" charset="0"/>
              </a:rPr>
            </a:br>
            <a:endParaRPr lang="ru-RU" altLang="en-US" dirty="0">
              <a:latin typeface="Times New Roman" panose="0202060305040502030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883409" y="4206240"/>
            <a:ext cx="3920315" cy="2151428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487728" y="3524446"/>
            <a:ext cx="3686367" cy="27690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380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23185"/>
          </a:xfrm>
        </p:spPr>
        <p:txBody>
          <a:bodyPr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  <a:latin typeface="Times New Roman" panose="02020603050405020304" charset="0"/>
              </a:rPr>
              <a:t>Многозначность</a:t>
            </a:r>
            <a:r>
              <a:rPr lang="en-US" sz="6000" b="1" dirty="0">
                <a:solidFill>
                  <a:srgbClr val="C00000"/>
                </a:solidFill>
                <a:latin typeface="Times New Roman" panose="02020603050405020304" charset="0"/>
              </a:rPr>
              <a:t> </a:t>
            </a:r>
            <a:r>
              <a:rPr lang="en-US" sz="6000" b="1" dirty="0" err="1">
                <a:solidFill>
                  <a:srgbClr val="C00000"/>
                </a:solidFill>
                <a:latin typeface="Times New Roman" panose="02020603050405020304" charset="0"/>
              </a:rPr>
              <a:t>слова</a:t>
            </a:r>
            <a:r>
              <a:rPr lang="en-US" sz="6000" b="1" dirty="0">
                <a:solidFill>
                  <a:srgbClr val="C00000"/>
                </a:solidFill>
                <a:latin typeface="Times New Roman" panose="02020603050405020304" charset="0"/>
              </a:rPr>
              <a:t/>
            </a:r>
            <a:br>
              <a:rPr lang="en-US" sz="6000" b="1" dirty="0">
                <a:solidFill>
                  <a:srgbClr val="C00000"/>
                </a:solidFill>
                <a:latin typeface="Times New Roman" panose="02020603050405020304" charset="0"/>
              </a:rPr>
            </a:br>
            <a:r>
              <a:rPr lang="ru-RU" altLang="en-US" sz="6000" b="1" dirty="0">
                <a:solidFill>
                  <a:srgbClr val="C00000"/>
                </a:solidFill>
                <a:latin typeface="Times New Roman" panose="02020603050405020304" charset="0"/>
              </a:rPr>
              <a:t>(полисемия)</a:t>
            </a:r>
          </a:p>
        </p:txBody>
      </p:sp>
    </p:spTree>
    <p:extLst>
      <p:ext uri="{BB962C8B-B14F-4D97-AF65-F5344CB8AC3E}">
        <p14:creationId xmlns="" xmlns:p14="http://schemas.microsoft.com/office/powerpoint/2010/main" val="193814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96765"/>
          </a:xfrm>
        </p:spPr>
        <p:txBody>
          <a:bodyPr>
            <a:normAutofit/>
          </a:bodyPr>
          <a:lstStyle/>
          <a:p>
            <a:r>
              <a:rPr lang="ru-RU" altLang="en-US" dirty="0">
                <a:latin typeface="Times New Roman" panose="02020603050405020304" charset="0"/>
              </a:rPr>
              <a:t>В языке есть слова, которые имеют только одно значение. Например: </a:t>
            </a:r>
            <a:r>
              <a:rPr lang="ru-RU" altLang="en-US" i="1" dirty="0" smtClean="0">
                <a:latin typeface="Times New Roman" panose="02020603050405020304" charset="0"/>
              </a:rPr>
              <a:t>автобус,  </a:t>
            </a:r>
            <a:r>
              <a:rPr lang="ru-RU" altLang="en-US" i="1" dirty="0">
                <a:latin typeface="Times New Roman" panose="02020603050405020304" charset="0"/>
              </a:rPr>
              <a:t>берёза, грипп. </a:t>
            </a:r>
            <a:r>
              <a:rPr lang="ru-RU" altLang="en-US" dirty="0">
                <a:latin typeface="Times New Roman" panose="02020603050405020304" charset="0"/>
              </a:rPr>
              <a:t>Такие слова называются </a:t>
            </a:r>
            <a:r>
              <a:rPr lang="ru-RU" altLang="en-US" b="1" dirty="0">
                <a:solidFill>
                  <a:srgbClr val="0070C0"/>
                </a:solidFill>
                <a:latin typeface="Times New Roman" panose="02020603050405020304" charset="0"/>
              </a:rPr>
              <a:t>однозначными</a:t>
            </a:r>
            <a:r>
              <a:rPr lang="ru-RU" altLang="en-US" dirty="0">
                <a:latin typeface="Times New Roman" panose="02020603050405020304" charset="0"/>
              </a:rPr>
              <a:t> или </a:t>
            </a:r>
            <a:r>
              <a:rPr lang="ru-RU" altLang="en-US" b="1" dirty="0">
                <a:solidFill>
                  <a:srgbClr val="0070C0"/>
                </a:solidFill>
                <a:latin typeface="Times New Roman" panose="02020603050405020304" charset="0"/>
              </a:rPr>
              <a:t>моносемантическими</a:t>
            </a:r>
            <a:r>
              <a:rPr lang="ru-RU" altLang="en-US" dirty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altLang="en-US" dirty="0" smtClean="0">
                <a:solidFill>
                  <a:srgbClr val="0070C0"/>
                </a:solidFill>
                <a:latin typeface="Times New Roman" panose="02020603050405020304" charset="0"/>
              </a:rPr>
              <a:t/>
            </a:r>
            <a:br>
              <a:rPr lang="ru-RU" altLang="en-US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altLang="en-US" dirty="0" smtClean="0">
                <a:latin typeface="Times New Roman" panose="02020603050405020304" charset="0"/>
              </a:rPr>
              <a:t>(</a:t>
            </a:r>
            <a:r>
              <a:rPr lang="en-US" altLang="en-US" dirty="0" smtClean="0">
                <a:latin typeface="Times New Roman" panose="02020603050405020304" charset="0"/>
              </a:rPr>
              <a:t>mono- </a:t>
            </a:r>
            <a:r>
              <a:rPr lang="ru-RU" altLang="en-US" dirty="0">
                <a:latin typeface="Times New Roman" panose="02020603050405020304" charset="0"/>
              </a:rPr>
              <a:t>один, </a:t>
            </a:r>
            <a:r>
              <a:rPr lang="en-US" altLang="en-US" dirty="0" err="1">
                <a:latin typeface="Times New Roman" panose="02020603050405020304" charset="0"/>
              </a:rPr>
              <a:t>sema</a:t>
            </a:r>
            <a:r>
              <a:rPr lang="en-US" altLang="en-US" dirty="0">
                <a:latin typeface="Times New Roman" panose="02020603050405020304" charset="0"/>
              </a:rPr>
              <a:t> - </a:t>
            </a:r>
            <a:r>
              <a:rPr lang="ru-RU" altLang="en-US" dirty="0">
                <a:latin typeface="Times New Roman" panose="02020603050405020304" charset="0"/>
              </a:rPr>
              <a:t>знак).</a:t>
            </a:r>
          </a:p>
        </p:txBody>
      </p:sp>
    </p:spTree>
    <p:extLst>
      <p:ext uri="{BB962C8B-B14F-4D97-AF65-F5344CB8AC3E}">
        <p14:creationId xmlns="" xmlns:p14="http://schemas.microsoft.com/office/powerpoint/2010/main" val="73923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01090"/>
            <a:ext cx="10515600" cy="243903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dirty="0" smtClean="0">
                <a:latin typeface="Times New Roman" panose="02020603050405020304" charset="0"/>
              </a:rPr>
              <a:t>Но большинство слов </a:t>
            </a:r>
            <a:r>
              <a:rPr lang="ru-RU" altLang="en-US" dirty="0">
                <a:latin typeface="Times New Roman" panose="02020603050405020304" charset="0"/>
              </a:rPr>
              <a:t>имеет не одно, а несколько значений. Они называются </a:t>
            </a:r>
            <a:r>
              <a:rPr lang="ru-RU" altLang="en-US" b="1" dirty="0">
                <a:solidFill>
                  <a:srgbClr val="0070C0"/>
                </a:solidFill>
                <a:latin typeface="Times New Roman" panose="02020603050405020304" charset="0"/>
              </a:rPr>
              <a:t>многозначными</a:t>
            </a:r>
            <a:r>
              <a:rPr lang="ru-RU" altLang="en-US" b="1" dirty="0"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или </a:t>
            </a:r>
            <a:r>
              <a:rPr lang="ru-RU" altLang="en-US" b="1" dirty="0">
                <a:solidFill>
                  <a:srgbClr val="0070C0"/>
                </a:solidFill>
                <a:latin typeface="Times New Roman" panose="02020603050405020304" charset="0"/>
              </a:rPr>
              <a:t>полисемантическими</a:t>
            </a:r>
            <a:r>
              <a:rPr lang="ru-RU" altLang="en-US" dirty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7983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001010"/>
          </a:xfrm>
        </p:spPr>
        <p:txBody>
          <a:bodyPr>
            <a:normAutofit fontScale="90000"/>
          </a:bodyPr>
          <a:lstStyle/>
          <a:p>
            <a:r>
              <a:rPr lang="ru-RU" altLang="en-US">
                <a:latin typeface="Times New Roman" panose="02020603050405020304" charset="0"/>
              </a:rPr>
              <a:t>Например: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На горе стоял большой </a:t>
            </a:r>
            <a:r>
              <a:rPr lang="ru-RU" altLang="en-US" b="1">
                <a:latin typeface="Times New Roman" panose="02020603050405020304" charset="0"/>
              </a:rPr>
              <a:t>дом</a:t>
            </a:r>
            <a:r>
              <a:rPr lang="ru-RU" altLang="en-US">
                <a:latin typeface="Times New Roman" panose="02020603050405020304" charset="0"/>
              </a:rPr>
              <a:t>. (дом = здание)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 b="1">
                <a:latin typeface="Times New Roman" panose="02020603050405020304" charset="0"/>
              </a:rPr>
              <a:t>Домом</a:t>
            </a:r>
            <a:r>
              <a:rPr lang="ru-RU" altLang="en-US">
                <a:latin typeface="Times New Roman" panose="02020603050405020304" charset="0"/>
              </a:rPr>
              <a:t> занималась бабушка. (дом = хозяйство)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Этой ночью весь </a:t>
            </a:r>
            <a:r>
              <a:rPr lang="ru-RU" altLang="en-US" b="1">
                <a:latin typeface="Times New Roman" panose="02020603050405020304" charset="0"/>
              </a:rPr>
              <a:t>дом</a:t>
            </a:r>
            <a:r>
              <a:rPr lang="ru-RU" altLang="en-US">
                <a:latin typeface="Times New Roman" panose="02020603050405020304" charset="0"/>
              </a:rPr>
              <a:t> не спал. (дом = жильцы)</a:t>
            </a:r>
          </a:p>
        </p:txBody>
      </p:sp>
    </p:spTree>
    <p:extLst>
      <p:ext uri="{BB962C8B-B14F-4D97-AF65-F5344CB8AC3E}">
        <p14:creationId xmlns="" xmlns:p14="http://schemas.microsoft.com/office/powerpoint/2010/main" val="500844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3692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dirty="0" smtClean="0">
                <a:latin typeface="Times New Roman" panose="02020603050405020304" charset="0"/>
              </a:rPr>
              <a:t>На </a:t>
            </a:r>
            <a:r>
              <a:rPr lang="ru-RU" altLang="en-US" dirty="0">
                <a:latin typeface="Times New Roman" panose="02020603050405020304" charset="0"/>
              </a:rPr>
              <a:t>определённое значение слова указывает </a:t>
            </a:r>
            <a:r>
              <a:rPr lang="ru-RU" altLang="en-US" b="1" dirty="0">
                <a:solidFill>
                  <a:srgbClr val="0070C0"/>
                </a:solidFill>
                <a:latin typeface="Times New Roman" panose="02020603050405020304" charset="0"/>
              </a:rPr>
              <a:t>контекст</a:t>
            </a:r>
            <a:r>
              <a:rPr lang="ru-RU" altLang="en-US" dirty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r>
              <a:rPr lang="ru-RU" altLang="en-US" dirty="0">
                <a:latin typeface="Times New Roman" panose="02020603050405020304" charset="0"/>
              </a:rPr>
              <a:t>Контекст может быть широким (текст) и узким (словосочетание).</a:t>
            </a:r>
            <a:br>
              <a:rPr lang="ru-RU" altLang="en-US" dirty="0">
                <a:latin typeface="Times New Roman" panose="02020603050405020304" charset="0"/>
              </a:rPr>
            </a:br>
            <a:r>
              <a:rPr lang="ru-RU" altLang="en-US" dirty="0">
                <a:latin typeface="Times New Roman" panose="02020603050405020304" charset="0"/>
              </a:rPr>
              <a:t>Например: </a:t>
            </a:r>
            <a:r>
              <a:rPr lang="ru-RU" altLang="en-US" i="1" dirty="0">
                <a:latin typeface="Times New Roman" panose="02020603050405020304" charset="0"/>
              </a:rPr>
              <a:t>тихий голос</a:t>
            </a:r>
            <a:r>
              <a:rPr lang="ru-RU" altLang="en-US" dirty="0">
                <a:latin typeface="Times New Roman" panose="02020603050405020304" charset="0"/>
              </a:rPr>
              <a:t> (негромкий), </a:t>
            </a:r>
            <a:r>
              <a:rPr lang="ru-RU" altLang="en-US" i="1" dirty="0">
                <a:latin typeface="Times New Roman" panose="02020603050405020304" charset="0"/>
              </a:rPr>
              <a:t>тихий нрав</a:t>
            </a:r>
            <a:r>
              <a:rPr lang="ru-RU" altLang="en-US" dirty="0">
                <a:latin typeface="Times New Roman" panose="02020603050405020304" charset="0"/>
              </a:rPr>
              <a:t> (спокойный), </a:t>
            </a:r>
            <a:r>
              <a:rPr lang="ru-RU" altLang="en-US" i="1" dirty="0">
                <a:latin typeface="Times New Roman" panose="02020603050405020304" charset="0"/>
              </a:rPr>
              <a:t>тихая погода</a:t>
            </a:r>
            <a:r>
              <a:rPr lang="ru-RU" altLang="en-US" dirty="0">
                <a:latin typeface="Times New Roman" panose="02020603050405020304" charset="0"/>
              </a:rPr>
              <a:t> (безветренная), </a:t>
            </a:r>
            <a:r>
              <a:rPr lang="ru-RU" altLang="en-US" i="1" dirty="0">
                <a:latin typeface="Times New Roman" panose="02020603050405020304" charset="0"/>
              </a:rPr>
              <a:t>тихий шаг</a:t>
            </a:r>
            <a:r>
              <a:rPr lang="ru-RU" altLang="en-US" dirty="0">
                <a:latin typeface="Times New Roman" panose="02020603050405020304" charset="0"/>
              </a:rPr>
              <a:t> (медленный).</a:t>
            </a:r>
          </a:p>
        </p:txBody>
      </p:sp>
    </p:spTree>
    <p:extLst>
      <p:ext uri="{BB962C8B-B14F-4D97-AF65-F5344CB8AC3E}">
        <p14:creationId xmlns="" xmlns:p14="http://schemas.microsoft.com/office/powerpoint/2010/main" val="291328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84470"/>
          </a:xfrm>
        </p:spPr>
        <p:txBody>
          <a:bodyPr>
            <a:normAutofit/>
          </a:bodyPr>
          <a:lstStyle/>
          <a:p>
            <a:pPr algn="ctr"/>
            <a:r>
              <a:rPr lang="ru-RU" altLang="en-US" dirty="0">
                <a:latin typeface="Times New Roman" panose="02020603050405020304" charset="0"/>
              </a:rPr>
              <a:t>Среди значений слова одно - </a:t>
            </a:r>
            <a:r>
              <a:rPr lang="ru-RU" altLang="en-US" b="1" dirty="0">
                <a:solidFill>
                  <a:srgbClr val="0070C0"/>
                </a:solidFill>
                <a:latin typeface="Times New Roman" panose="02020603050405020304" charset="0"/>
              </a:rPr>
              <a:t>прямое</a:t>
            </a:r>
            <a:r>
              <a:rPr lang="ru-RU" altLang="en-US" dirty="0">
                <a:latin typeface="Times New Roman" panose="02020603050405020304" charset="0"/>
              </a:rPr>
              <a:t> (главное, основное),  а остальные  - </a:t>
            </a:r>
            <a:r>
              <a:rPr lang="ru-RU" altLang="en-US" b="1" dirty="0">
                <a:solidFill>
                  <a:srgbClr val="0070C0"/>
                </a:solidFill>
                <a:latin typeface="Times New Roman" panose="02020603050405020304" charset="0"/>
              </a:rPr>
              <a:t>переносные</a:t>
            </a:r>
            <a:r>
              <a:rPr lang="ru-RU" altLang="en-US" dirty="0">
                <a:latin typeface="Times New Roman" panose="02020603050405020304" charset="0"/>
              </a:rPr>
              <a:t>. </a:t>
            </a:r>
          </a:p>
        </p:txBody>
      </p:sp>
    </p:spTree>
    <p:extLst>
      <p:ext uri="{BB962C8B-B14F-4D97-AF65-F5344CB8AC3E}">
        <p14:creationId xmlns="" xmlns:p14="http://schemas.microsoft.com/office/powerpoint/2010/main" val="241062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69255"/>
          </a:xfrm>
        </p:spPr>
        <p:txBody>
          <a:bodyPr>
            <a:normAutofit/>
          </a:bodyPr>
          <a:lstStyle/>
          <a:p>
            <a:pPr algn="ctr"/>
            <a:r>
              <a:rPr lang="ru-RU" altLang="en-US" dirty="0">
                <a:latin typeface="Times New Roman" panose="02020603050405020304" charset="0"/>
                <a:sym typeface="+mn-ea"/>
              </a:rPr>
              <a:t>Главное значение всегда первым указывается в словарях, а за ним, </a:t>
            </a:r>
            <a:r>
              <a:rPr lang="ru-RU" altLang="en-US" dirty="0" smtClean="0">
                <a:latin typeface="Times New Roman" panose="02020603050405020304" charset="0"/>
                <a:sym typeface="+mn-ea"/>
              </a:rPr>
              <a:t>под 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номерами, идут </a:t>
            </a:r>
            <a:r>
              <a:rPr lang="ru-RU" altLang="en-US" b="1" dirty="0">
                <a:latin typeface="Times New Roman" panose="02020603050405020304" charset="0"/>
                <a:sym typeface="+mn-ea"/>
              </a:rPr>
              <a:t>переносные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 значения.</a:t>
            </a:r>
            <a:br>
              <a:rPr lang="ru-RU" altLang="en-US" dirty="0">
                <a:latin typeface="Times New Roman" panose="02020603050405020304" charset="0"/>
                <a:sym typeface="+mn-ea"/>
              </a:rPr>
            </a:br>
            <a:r>
              <a:rPr lang="ru-RU" altLang="en-US" dirty="0">
                <a:latin typeface="Times New Roman" panose="02020603050405020304" charset="0"/>
                <a:sym typeface="+mn-ea"/>
              </a:rPr>
              <a:t>Например, у русского слова </a:t>
            </a:r>
            <a:r>
              <a:rPr lang="ru-RU" altLang="en-US" i="1" dirty="0">
                <a:latin typeface="Times New Roman" panose="02020603050405020304" charset="0"/>
                <a:sym typeface="+mn-ea"/>
              </a:rPr>
              <a:t>идти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 отмечено до 40 значений.</a:t>
            </a:r>
            <a:r>
              <a:rPr lang="ru-RU" altLang="en-US" dirty="0">
                <a:latin typeface="Times New Roman" panose="02020603050405020304" charset="0"/>
              </a:rPr>
              <a:t/>
            </a:r>
            <a:br>
              <a:rPr lang="ru-RU" altLang="en-US" dirty="0">
                <a:latin typeface="Times New Roman" panose="0202060305040502030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1680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14695"/>
          </a:xfrm>
        </p:spPr>
        <p:txBody>
          <a:bodyPr>
            <a:normAutofit fontScale="90000"/>
          </a:bodyPr>
          <a:lstStyle/>
          <a:p>
            <a:r>
              <a:rPr lang="ru-RU" altLang="en-US" sz="3200" dirty="0">
                <a:latin typeface="Times New Roman" panose="02020603050405020304" charset="0"/>
              </a:rPr>
              <a:t/>
            </a:r>
            <a:br>
              <a:rPr lang="ru-RU" altLang="en-US" sz="3200" dirty="0">
                <a:latin typeface="Times New Roman" panose="02020603050405020304" charset="0"/>
              </a:rPr>
            </a:br>
            <a:r>
              <a:rPr lang="ru-RU" altLang="en-US" sz="3200" dirty="0">
                <a:latin typeface="Times New Roman" panose="02020603050405020304" charset="0"/>
              </a:rPr>
              <a:t/>
            </a:r>
            <a:br>
              <a:rPr lang="ru-RU" altLang="en-US" sz="32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1.двигаться по поверхности, переступая ногами, лапами и т. п.◆ </a:t>
            </a:r>
            <a:r>
              <a:rPr lang="ru-RU" altLang="en-US" sz="3600" i="1" dirty="0">
                <a:latin typeface="Times New Roman" panose="02020603050405020304" charset="0"/>
              </a:rPr>
              <a:t>Вот по улице идёт человек</a:t>
            </a:r>
            <a:r>
              <a:rPr lang="ru-RU" altLang="en-US" sz="3600" dirty="0">
                <a:latin typeface="Times New Roman" panose="02020603050405020304" charset="0"/>
              </a:rPr>
              <a:t>. 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/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2. перен. двигаться поступательно ◆ </a:t>
            </a:r>
            <a:r>
              <a:rPr lang="ru-RU" altLang="en-US" sz="3600" i="1" dirty="0">
                <a:latin typeface="Times New Roman" panose="02020603050405020304" charset="0"/>
              </a:rPr>
              <a:t>Поезд идёт очень медленно. </a:t>
            </a:r>
            <a:br>
              <a:rPr lang="ru-RU" altLang="en-US" sz="3600" i="1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...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5. перен., о часах работать, функционировать ◆ </a:t>
            </a:r>
            <a:r>
              <a:rPr lang="ru-RU" altLang="en-US" sz="3600" i="1" dirty="0">
                <a:latin typeface="Times New Roman" panose="02020603050405020304" charset="0"/>
              </a:rPr>
              <a:t>Старинные часы  ещё идут</a:t>
            </a:r>
            <a:r>
              <a:rPr lang="ru-RU" altLang="en-US" sz="3600" dirty="0">
                <a:latin typeface="Times New Roman" panose="02020603050405020304" charset="0"/>
              </a:rPr>
              <a:t>. 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...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15. перен., быть кому-то  к лицу, хорошо выглядеть ◆ </a:t>
            </a:r>
            <a:r>
              <a:rPr lang="ru-RU" altLang="en-US" sz="3600" i="1" dirty="0">
                <a:latin typeface="Times New Roman" panose="02020603050405020304" charset="0"/>
              </a:rPr>
              <a:t>Тебе очень идёт это платье. </a:t>
            </a:r>
            <a:r>
              <a:rPr lang="ru-RU" altLang="en-US" sz="3200" i="1" dirty="0">
                <a:latin typeface="Times New Roman" panose="02020603050405020304" charset="0"/>
              </a:rPr>
              <a:t/>
            </a:r>
            <a:br>
              <a:rPr lang="ru-RU" altLang="en-US" sz="3200" i="1" dirty="0">
                <a:latin typeface="Times New Roman" panose="02020603050405020304" charset="0"/>
              </a:rPr>
            </a:br>
            <a:r>
              <a:rPr lang="ru-RU" altLang="en-US" sz="3200" i="1" dirty="0">
                <a:latin typeface="Times New Roman" panose="02020603050405020304" charset="0"/>
              </a:rPr>
              <a:t>...</a:t>
            </a:r>
          </a:p>
        </p:txBody>
      </p:sp>
    </p:spTree>
    <p:extLst>
      <p:ext uri="{BB962C8B-B14F-4D97-AF65-F5344CB8AC3E}">
        <p14:creationId xmlns="" xmlns:p14="http://schemas.microsoft.com/office/powerpoint/2010/main" val="339128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</TotalTime>
  <Words>341</Words>
  <Application>Microsoft Office PowerPoint</Application>
  <PresentationFormat>Произвольный</PresentationFormat>
  <Paragraphs>23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Office Theme</vt:lpstr>
      <vt:lpstr>Лексическое значение слова</vt:lpstr>
      <vt:lpstr>Лекси́ческое значе́ние — соотношение звуковой оболочки слова с предметами или явлениями объективной действительности. </vt:lpstr>
      <vt:lpstr>Большинство слов называют предметы, их признаки, количество, действия и т.д.</vt:lpstr>
      <vt:lpstr>Слово не только называет явление действительности, но и обобщает. Его лексическое значение соотнесено и с явлениями действительности, и с соответствующими понятиями.</vt:lpstr>
      <vt:lpstr> </vt:lpstr>
      <vt:lpstr>Понятие  — это обобщённое отражение в сознании людей основных признаков явления действительности.</vt:lpstr>
      <vt:lpstr>Лексическое значение включает в себя не все признаки какого-либо предмета, явления, действия и т. д., а только самые существенные (важные), которые помогают отличить один предмет от другого. </vt:lpstr>
      <vt:lpstr>Слайд 8</vt:lpstr>
      <vt:lpstr>Слайд 9</vt:lpstr>
      <vt:lpstr>Слайд 10</vt:lpstr>
      <vt:lpstr>Понятие, которое содержится в значении слова, называется сигнификат. Конкретное явление действительности, которое называет данное слово в данной ситуации, называется денотат.</vt:lpstr>
      <vt:lpstr>Кроме обобщенного понятия (сигнификата) и указания на реальный предмет (денотата), лексическое значение может содержать коннотацию (это элемент значения, который указывает на отношение человека к денотату, его эмоции, оценку).</vt:lpstr>
      <vt:lpstr>Слайд 13</vt:lpstr>
      <vt:lpstr>Например, в русском языке есть два слова для обозначения родителя мужского пола - отец и папа. Отец -это официальное слово, папа - разговорное (это его коннотация).  Мой Отец – родитель-мужчина (офиц)= =  мой папа – родитель-мужчина (разговорное)  мой папочка   Эта старуха и эта старушка</vt:lpstr>
      <vt:lpstr>Лексические значения слова, их типы, развитие и изменение изучает раздел лексикологии - семантика.</vt:lpstr>
      <vt:lpstr>Лексическое значение может быть  прямое (основное)  и переносное.</vt:lpstr>
      <vt:lpstr>Прямым значением называется такое, которое непосредственно связано с предметом или явлением, качеством, действием и т.п.   Например, прямое значение слова лиса - животное.</vt:lpstr>
      <vt:lpstr>Переносное -  такое значение, которое  возникает через перенос прямого значения на другой предмет вследствие различных ассоциаций.  Например, переносное значение слова лиса - хитрый человек.</vt:lpstr>
      <vt:lpstr>Определите, какое из  данных значений прямое, а какое переносное:  каменный дом - каменное лицо, волк воет - ветер воет. </vt:lpstr>
      <vt:lpstr>Многозначность слова (полисемия)</vt:lpstr>
      <vt:lpstr>В языке есть слова, которые имеют только одно значение. Например: автобус,  берёза, грипп. Такие слова называются однозначными или моносемантическими  (mono- один, sema - знак).</vt:lpstr>
      <vt:lpstr>Но большинство слов имеет не одно, а несколько значений. Они называются многозначными или полисемантическими.</vt:lpstr>
      <vt:lpstr>Например: На горе стоял большой дом. (дом = здание) Домом занималась бабушка. (дом = хозяйство) Этой ночью весь дом не спал. (дом = жильцы)</vt:lpstr>
      <vt:lpstr>На определённое значение слова указывает контекст. Контекст может быть широким (текст) и узким (словосочетание). Например: тихий голос (негромкий), тихий нрав (спокойный), тихая погода (безветренная), тихий шаг (медленный).</vt:lpstr>
      <vt:lpstr>Среди значений слова одно - прямое (главное, основное),  а остальные  - переносные. </vt:lpstr>
      <vt:lpstr>Главное значение всегда первым указывается в словарях, а за ним, под номерами, идут переносные значения. Например, у русского слова идти отмечено до 40 значений. </vt:lpstr>
      <vt:lpstr>  1.двигаться по поверхности, переступая ногами, лапами и т. п.◆ Вот по улице идёт человек.   2. перен. двигаться поступательно ◆ Поезд идёт очень медленно.  ... 5. перен., о часах работать, функционировать ◆ Старинные часы  ещё идут.  ... 15. перен., быть кому-то  к лицу, хорошо выглядеть ◆ Тебе очень идёт это платье.  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Лексическое значение слова</dc:title>
  <dc:creator/>
  <cp:lastModifiedBy>user</cp:lastModifiedBy>
  <cp:revision>28</cp:revision>
  <dcterms:created xsi:type="dcterms:W3CDTF">2017-09-20T04:16:00Z</dcterms:created>
  <dcterms:modified xsi:type="dcterms:W3CDTF">2022-03-01T11:41:58Z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1049-11.2.0.9747</vt:lpwstr>
  </property>
</Properties>
</file>