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319" r:id="rId4"/>
    <p:sldId id="260" r:id="rId5"/>
    <p:sldId id="261" r:id="rId6"/>
    <p:sldId id="259" r:id="rId7"/>
    <p:sldId id="262" r:id="rId8"/>
    <p:sldId id="267" r:id="rId9"/>
    <p:sldId id="277" r:id="rId10"/>
    <p:sldId id="264" r:id="rId11"/>
    <p:sldId id="265" r:id="rId12"/>
    <p:sldId id="268" r:id="rId13"/>
    <p:sldId id="269" r:id="rId14"/>
    <p:sldId id="270" r:id="rId15"/>
    <p:sldId id="271" r:id="rId16"/>
    <p:sldId id="266" r:id="rId17"/>
    <p:sldId id="334" r:id="rId18"/>
    <p:sldId id="335" r:id="rId19"/>
    <p:sldId id="336" r:id="rId20"/>
    <p:sldId id="337" r:id="rId21"/>
    <p:sldId id="338" r:id="rId22"/>
    <p:sldId id="27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66" d="100"/>
          <a:sy n="66" d="100"/>
        </p:scale>
        <p:origin x="-632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12/11/2020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</a:rPr>
              <a:t>СИНОНИМИЯ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37175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rgbClr val="C00000"/>
                </a:solidFill>
                <a:latin typeface="Times New Roman" panose="02020603050405020304" charset="0"/>
              </a:rPr>
              <a:t>Синонимы</a:t>
            </a:r>
            <a:r>
              <a:rPr lang="en-US" dirty="0">
                <a:latin typeface="Times New Roman" panose="02020603050405020304" charset="0"/>
              </a:rPr>
              <a:t> (</a:t>
            </a:r>
            <a:r>
              <a:rPr lang="en-US" dirty="0" err="1" smtClean="0">
                <a:latin typeface="Times New Roman" panose="02020603050405020304" charset="0"/>
              </a:rPr>
              <a:t>гр</a:t>
            </a:r>
            <a:r>
              <a:rPr lang="ru-RU" dirty="0" err="1" smtClean="0">
                <a:latin typeface="Times New Roman" panose="02020603050405020304" charset="0"/>
              </a:rPr>
              <a:t>еческое</a:t>
            </a:r>
            <a:r>
              <a:rPr lang="en-US" dirty="0" smtClean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synonymos</a:t>
            </a:r>
            <a:r>
              <a:rPr lang="en-US" dirty="0">
                <a:latin typeface="Times New Roman" panose="02020603050405020304" charset="0"/>
              </a:rPr>
              <a:t> - </a:t>
            </a:r>
            <a:r>
              <a:rPr lang="en-US" dirty="0" err="1">
                <a:latin typeface="Times New Roman" panose="02020603050405020304" charset="0"/>
              </a:rPr>
              <a:t>одноименный</a:t>
            </a:r>
            <a:r>
              <a:rPr lang="en-US" dirty="0">
                <a:latin typeface="Times New Roman" panose="02020603050405020304" charset="0"/>
              </a:rPr>
              <a:t>) - </a:t>
            </a:r>
            <a:r>
              <a:rPr lang="en-US" dirty="0" err="1">
                <a:latin typeface="Times New Roman" panose="02020603050405020304" charset="0"/>
              </a:rPr>
              <a:t>это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одинаковые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близкие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значению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слова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ru-RU" altLang="en-US" dirty="0">
                <a:latin typeface="Times New Roman" panose="02020603050405020304" charset="0"/>
              </a:rPr>
              <a:t>которые по-разному называют одно и то же понятие</a:t>
            </a:r>
            <a:r>
              <a:rPr lang="en-US" dirty="0">
                <a:latin typeface="Times New Roman" panose="02020603050405020304" charset="0"/>
              </a:rPr>
              <a:t>: </a:t>
            </a:r>
            <a:r>
              <a:rPr lang="en-US" i="1" dirty="0" err="1">
                <a:latin typeface="Times New Roman" panose="02020603050405020304" charset="0"/>
              </a:rPr>
              <a:t>здесь</a:t>
            </a:r>
            <a:r>
              <a:rPr lang="en-US" i="1" dirty="0">
                <a:latin typeface="Times New Roman" panose="02020603050405020304" charset="0"/>
              </a:rPr>
              <a:t> - </a:t>
            </a:r>
            <a:r>
              <a:rPr lang="en-US" i="1" dirty="0" err="1">
                <a:latin typeface="Times New Roman" panose="02020603050405020304" charset="0"/>
              </a:rPr>
              <a:t>тут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жена</a:t>
            </a:r>
            <a:r>
              <a:rPr lang="en-US" i="1" dirty="0">
                <a:latin typeface="Times New Roman" panose="02020603050405020304" charset="0"/>
              </a:rPr>
              <a:t> - </a:t>
            </a:r>
            <a:r>
              <a:rPr lang="en-US" i="1" dirty="0" err="1">
                <a:latin typeface="Times New Roman" panose="02020603050405020304" charset="0"/>
              </a:rPr>
              <a:t>супруга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смотреть</a:t>
            </a:r>
            <a:r>
              <a:rPr lang="en-US" i="1" dirty="0">
                <a:latin typeface="Times New Roman" panose="02020603050405020304" charset="0"/>
              </a:rPr>
              <a:t> - </a:t>
            </a:r>
            <a:r>
              <a:rPr lang="en-US" i="1" dirty="0" err="1">
                <a:latin typeface="Times New Roman" panose="02020603050405020304" charset="0"/>
              </a:rPr>
              <a:t>глядеть</a:t>
            </a:r>
            <a:r>
              <a:rPr lang="en-US" i="1" dirty="0">
                <a:latin typeface="Times New Roman" panose="02020603050405020304" charset="0"/>
              </a:rPr>
              <a:t>; </a:t>
            </a:r>
            <a:r>
              <a:rPr lang="en-US" i="1" dirty="0" err="1">
                <a:latin typeface="Times New Roman" panose="02020603050405020304" charset="0"/>
              </a:rPr>
              <a:t>храбрый</a:t>
            </a:r>
            <a:r>
              <a:rPr lang="en-US" i="1" dirty="0">
                <a:latin typeface="Times New Roman" panose="02020603050405020304" charset="0"/>
              </a:rPr>
              <a:t> - </a:t>
            </a:r>
            <a:r>
              <a:rPr lang="en-US" i="1" dirty="0" err="1">
                <a:latin typeface="Times New Roman" panose="02020603050405020304" charset="0"/>
              </a:rPr>
              <a:t>смелый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отважный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бесстрашный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безбоязненный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удалой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и </a:t>
            </a:r>
            <a:r>
              <a:rPr lang="ru-RU" altLang="en-US" dirty="0" err="1">
                <a:latin typeface="Times New Roman" panose="02020603050405020304" charset="0"/>
              </a:rPr>
              <a:t>т.д</a:t>
            </a:r>
            <a:r>
              <a:rPr lang="en-US" dirty="0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38985"/>
          </a:xfrm>
        </p:spPr>
        <p:txBody>
          <a:bodyPr>
            <a:normAutofit/>
          </a:bodyPr>
          <a:lstStyle/>
          <a:p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</a:rPr>
              <a:t>Абсолютные синонимы </a:t>
            </a:r>
            <a:r>
              <a:rPr lang="ru-RU" altLang="en-US" dirty="0">
                <a:latin typeface="Times New Roman" panose="02020603050405020304" charset="0"/>
              </a:rPr>
              <a:t>очень 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редки</a:t>
            </a:r>
            <a:r>
              <a:rPr lang="ru-RU" altLang="en-US" dirty="0">
                <a:latin typeface="Times New Roman" panose="02020603050405020304" charset="0"/>
              </a:rPr>
              <a:t>. Например: </a:t>
            </a:r>
            <a:r>
              <a:rPr lang="ru-RU" altLang="en-US" i="1" dirty="0">
                <a:latin typeface="Times New Roman" panose="02020603050405020304" charset="0"/>
              </a:rPr>
              <a:t>бегемот - </a:t>
            </a:r>
            <a:r>
              <a:rPr lang="ru-RU" altLang="en-US" i="1" dirty="0" smtClean="0">
                <a:latin typeface="Times New Roman" panose="02020603050405020304" charset="0"/>
              </a:rPr>
              <a:t>гиппопотам</a:t>
            </a:r>
            <a:r>
              <a:rPr lang="ru-RU" altLang="en-US" i="1" dirty="0">
                <a:latin typeface="Times New Roman" panose="02020603050405020304" charset="0"/>
              </a:rPr>
              <a:t>,</a:t>
            </a:r>
            <a:br>
              <a:rPr lang="ru-RU" altLang="en-US" i="1" dirty="0">
                <a:latin typeface="Times New Roman" panose="02020603050405020304" charset="0"/>
              </a:rPr>
            </a:br>
            <a:r>
              <a:rPr lang="ru-RU" altLang="en-US" i="1" dirty="0">
                <a:latin typeface="Times New Roman" panose="02020603050405020304" charset="0"/>
              </a:rPr>
              <a:t>лингвистика - языкознание</a:t>
            </a:r>
            <a:r>
              <a:rPr lang="ru-RU" altLang="en-US" dirty="0" smtClean="0">
                <a:latin typeface="Times New Roman" panose="02020603050405020304" charset="0"/>
              </a:rPr>
              <a:t>. </a:t>
            </a:r>
            <a:endParaRPr lang="ru-RU" altLang="en-US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G4AX3V0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3030" y="2757170"/>
            <a:ext cx="6042660" cy="37769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02075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charset="0"/>
              </a:rPr>
              <a:t>Синонимы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отличаются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друг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друга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оттенком</a:t>
            </a:r>
            <a:r>
              <a:rPr lang="en-US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charset="0"/>
              </a:rPr>
              <a:t>значения</a:t>
            </a:r>
            <a:r>
              <a:rPr lang="en-US" dirty="0">
                <a:solidFill>
                  <a:srgbClr val="0070C0"/>
                </a:solidFill>
                <a:latin typeface="Times New Roman" panose="02020603050405020304" charset="0"/>
              </a:rPr>
              <a:t> </a:t>
            </a:r>
            <a:r>
              <a:rPr lang="en-US" dirty="0">
                <a:latin typeface="Times New Roman" panose="02020603050405020304" charset="0"/>
              </a:rPr>
              <a:t>(</a:t>
            </a:r>
            <a:r>
              <a:rPr lang="en-US" dirty="0" err="1">
                <a:solidFill>
                  <a:srgbClr val="00B050"/>
                </a:solidFill>
                <a:latin typeface="Times New Roman" panose="02020603050405020304" charset="0"/>
              </a:rPr>
              <a:t>близкие</a:t>
            </a:r>
            <a:r>
              <a:rPr lang="en-US" dirty="0">
                <a:latin typeface="Times New Roman" panose="02020603050405020304" charset="0"/>
              </a:rPr>
              <a:t>), </a:t>
            </a:r>
            <a:r>
              <a:rPr lang="en-US" dirty="0" err="1">
                <a:solidFill>
                  <a:srgbClr val="92D050"/>
                </a:solidFill>
                <a:latin typeface="Times New Roman" panose="02020603050405020304" charset="0"/>
              </a:rPr>
              <a:t>или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стилистической</a:t>
            </a:r>
            <a:r>
              <a:rPr lang="en-US" dirty="0">
                <a:solidFill>
                  <a:srgbClr val="00B0F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окрас</a:t>
            </a:r>
            <a:r>
              <a:rPr lang="en-US" dirty="0" err="1">
                <a:latin typeface="Times New Roman" panose="02020603050405020304" charset="0"/>
              </a:rPr>
              <a:t>кой</a:t>
            </a:r>
            <a:r>
              <a:rPr lang="en-US" dirty="0">
                <a:latin typeface="Times New Roman" panose="02020603050405020304" charset="0"/>
              </a:rPr>
              <a:t> (</a:t>
            </a:r>
            <a:r>
              <a:rPr lang="ru-RU" altLang="en-US" dirty="0">
                <a:latin typeface="Times New Roman" panose="02020603050405020304" charset="0"/>
              </a:rPr>
              <a:t>полные</a:t>
            </a:r>
            <a:r>
              <a:rPr lang="en-US" dirty="0">
                <a:latin typeface="Times New Roman" panose="02020603050405020304" charset="0"/>
              </a:rPr>
              <a:t>), </a:t>
            </a:r>
            <a:r>
              <a:rPr lang="en-US" dirty="0" err="1">
                <a:latin typeface="Times New Roman" panose="02020603050405020304" charset="0"/>
              </a:rPr>
              <a:t>или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тем</a:t>
            </a:r>
            <a:r>
              <a:rPr lang="en-US" dirty="0">
                <a:solidFill>
                  <a:srgbClr val="00B0F0"/>
                </a:solidFill>
                <a:latin typeface="Times New Roman" panose="02020603050405020304" charset="0"/>
              </a:rPr>
              <a:t> и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другим</a:t>
            </a:r>
            <a:r>
              <a:rPr lang="en-US" dirty="0">
                <a:solidFill>
                  <a:srgbClr val="00B0F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признаком</a:t>
            </a:r>
            <a:r>
              <a:rPr lang="en-US" dirty="0">
                <a:solidFill>
                  <a:srgbClr val="00B0F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одновременно</a:t>
            </a:r>
            <a:r>
              <a:rPr lang="en-US" dirty="0">
                <a:latin typeface="Times New Roman" panose="02020603050405020304" charset="0"/>
              </a:rPr>
              <a:t>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37957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Например, синонимы </a:t>
            </a:r>
            <a:r>
              <a:rPr lang="ru-RU" altLang="en-US" i="1" dirty="0">
                <a:solidFill>
                  <a:srgbClr val="7030A0"/>
                </a:solidFill>
                <a:latin typeface="Times New Roman" panose="02020603050405020304" charset="0"/>
              </a:rPr>
              <a:t>смеяться - хохотать, хихикать</a:t>
            </a:r>
            <a:r>
              <a:rPr lang="ru-RU" altLang="en-US" dirty="0">
                <a:solidFill>
                  <a:srgbClr val="7030A0"/>
                </a:solidFill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отличаются </a:t>
            </a:r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</a:rPr>
              <a:t>оттенками значения</a:t>
            </a:r>
            <a:r>
              <a:rPr lang="ru-RU" altLang="en-US" dirty="0">
                <a:latin typeface="Times New Roman" panose="02020603050405020304" charset="0"/>
              </a:rPr>
              <a:t>; </a:t>
            </a:r>
            <a:r>
              <a:rPr lang="ru-RU" altLang="en-US" i="1" dirty="0">
                <a:solidFill>
                  <a:srgbClr val="00B050"/>
                </a:solidFill>
                <a:latin typeface="Times New Roman" panose="02020603050405020304" charset="0"/>
              </a:rPr>
              <a:t>глаза - очи</a:t>
            </a:r>
            <a:r>
              <a:rPr lang="ru-RU" altLang="en-US" dirty="0">
                <a:solidFill>
                  <a:srgbClr val="00B050"/>
                </a:solidFill>
                <a:latin typeface="Times New Roman" panose="02020603050405020304" charset="0"/>
              </a:rPr>
              <a:t>  </a:t>
            </a:r>
            <a:r>
              <a:rPr lang="ru-RU" altLang="en-US" dirty="0">
                <a:latin typeface="Times New Roman" panose="02020603050405020304" charset="0"/>
              </a:rPr>
              <a:t>- </a:t>
            </a:r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</a:rPr>
              <a:t>стилистической окраской </a:t>
            </a:r>
            <a:r>
              <a:rPr lang="ru-RU" altLang="en-US" dirty="0">
                <a:latin typeface="Times New Roman" panose="02020603050405020304" charset="0"/>
              </a:rPr>
              <a:t>(</a:t>
            </a:r>
            <a:r>
              <a:rPr lang="ru-RU" altLang="en-US" i="1" dirty="0">
                <a:latin typeface="Times New Roman" panose="02020603050405020304" charset="0"/>
              </a:rPr>
              <a:t>очи</a:t>
            </a:r>
            <a:r>
              <a:rPr lang="ru-RU" altLang="en-US" dirty="0">
                <a:latin typeface="Times New Roman" panose="02020603050405020304" charset="0"/>
              </a:rPr>
              <a:t> - книжное слово). </a:t>
            </a:r>
            <a:r>
              <a:rPr lang="ru-RU" altLang="en-US" dirty="0" smtClean="0">
                <a:latin typeface="Times New Roman" panose="02020603050405020304" charset="0"/>
              </a:rPr>
              <a:t>Глаз=око, глаза=очи</a:t>
            </a:r>
            <a:endParaRPr lang="ru-RU" altLang="en-US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VBIKICJ1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6509886" y="3246595"/>
            <a:ext cx="5181600" cy="3433763"/>
          </a:xfrm>
          <a:prstGeom prst="rect">
            <a:avLst/>
          </a:prstGeom>
        </p:spPr>
      </p:pic>
      <p:pic>
        <p:nvPicPr>
          <p:cNvPr id="5" name="Picture 4" descr="i1K1R63F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180" y="3340735"/>
            <a:ext cx="4790440" cy="324548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39920"/>
          </a:xfrm>
        </p:spPr>
        <p:txBody>
          <a:bodyPr>
            <a:normAutofit/>
          </a:bodyPr>
          <a:lstStyle/>
          <a:p>
            <a:r>
              <a:rPr lang="en-US" dirty="0"/>
              <a:t> 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Группа</a:t>
            </a:r>
            <a:r>
              <a:rPr lang="en-US" dirty="0">
                <a:solidFill>
                  <a:srgbClr val="00B0F0"/>
                </a:solidFill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charset="0"/>
              </a:rPr>
              <a:t>слов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состоящая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из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нескольких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синонимов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называется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charset="0"/>
              </a:rPr>
              <a:t>синонимическим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charset="0"/>
              </a:rPr>
              <a:t>рядом</a:t>
            </a:r>
            <a:r>
              <a:rPr lang="ru-RU" altLang="en-US" dirty="0">
                <a:latin typeface="Times New Roman" panose="02020603050405020304" charset="0"/>
              </a:rPr>
              <a:t>. На 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первое</a:t>
            </a:r>
            <a:r>
              <a:rPr lang="ru-RU" altLang="en-US" dirty="0">
                <a:latin typeface="Times New Roman" panose="02020603050405020304" charset="0"/>
              </a:rPr>
              <a:t> место в синонимическом ряду обычно ставится определяющее по значению и 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стилистически </a:t>
            </a:r>
            <a:r>
              <a:rPr lang="ru-RU" altLang="en-US" u="sng" dirty="0">
                <a:solidFill>
                  <a:srgbClr val="00B0F0"/>
                </a:solidFill>
                <a:latin typeface="Times New Roman" panose="02020603050405020304" charset="0"/>
              </a:rPr>
              <a:t>нейтральное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слово -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доминанта</a:t>
            </a:r>
            <a:r>
              <a:rPr lang="ru-RU" altLang="en-US" dirty="0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355975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Например: </a:t>
            </a:r>
            <a:r>
              <a:rPr lang="ru-RU" altLang="en-US" i="1" dirty="0">
                <a:solidFill>
                  <a:srgbClr val="FF0000"/>
                </a:solidFill>
                <a:latin typeface="Times New Roman" panose="02020603050405020304" charset="0"/>
              </a:rPr>
              <a:t>большой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  <a:t> - крупный - огромный - громадный - гигантский.</a:t>
            </a:r>
            <a:b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В этом синонимическом ряду доминантой является слово </a:t>
            </a:r>
            <a:r>
              <a:rPr lang="ru-RU" altLang="en-US" i="1" dirty="0">
                <a:latin typeface="Times New Roman" panose="02020603050405020304" charset="0"/>
              </a:rPr>
              <a:t>большой</a:t>
            </a:r>
            <a:r>
              <a:rPr lang="ru-RU" altLang="en-US" dirty="0">
                <a:latin typeface="Times New Roman" panose="02020603050405020304" charset="0"/>
              </a:rPr>
              <a:t>, остальные слова расширяют его семантическую структуру, дополняют её оценочными значениями.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84390" y="3721100"/>
            <a:ext cx="4237355" cy="282511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53455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charset="0"/>
              </a:rPr>
              <a:t>По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charset="0"/>
              </a:rPr>
              <a:t>количеству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слов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синонимические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ряды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неодинаковы</a:t>
            </a:r>
            <a:r>
              <a:rPr lang="en-US" dirty="0">
                <a:latin typeface="Times New Roman" panose="02020603050405020304" charset="0"/>
              </a:rPr>
              <a:t>: </a:t>
            </a:r>
            <a:r>
              <a:rPr lang="en-US" dirty="0" err="1">
                <a:latin typeface="Times New Roman" panose="02020603050405020304" charset="0"/>
              </a:rPr>
              <a:t>одни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имеют</a:t>
            </a:r>
            <a:r>
              <a:rPr lang="en-US" dirty="0">
                <a:latin typeface="Times New Roman" panose="02020603050405020304" charset="0"/>
              </a:rPr>
              <a:t> в </a:t>
            </a:r>
            <a:r>
              <a:rPr lang="en-US" dirty="0" err="1">
                <a:latin typeface="Times New Roman" panose="02020603050405020304" charset="0"/>
              </a:rPr>
              <a:t>составе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charset="0"/>
              </a:rPr>
              <a:t>два-три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слова</a:t>
            </a:r>
            <a:r>
              <a:rPr lang="en-US" dirty="0">
                <a:latin typeface="Times New Roman" panose="02020603050405020304" charset="0"/>
              </a:rPr>
              <a:t> (</a:t>
            </a:r>
            <a:r>
              <a:rPr lang="en-US" i="1" dirty="0" err="1">
                <a:latin typeface="Times New Roman" panose="02020603050405020304" charset="0"/>
              </a:rPr>
              <a:t>брак</a:t>
            </a:r>
            <a:r>
              <a:rPr lang="en-US" i="1" dirty="0">
                <a:latin typeface="Times New Roman" panose="02020603050405020304" charset="0"/>
              </a:rPr>
              <a:t> - </a:t>
            </a:r>
            <a:r>
              <a:rPr lang="en-US" i="1" dirty="0" err="1">
                <a:latin typeface="Times New Roman" panose="02020603050405020304" charset="0"/>
              </a:rPr>
              <a:t>супружество</a:t>
            </a:r>
            <a:r>
              <a:rPr lang="en-US" dirty="0">
                <a:latin typeface="Times New Roman" panose="02020603050405020304" charset="0"/>
              </a:rPr>
              <a:t>), </a:t>
            </a:r>
            <a:r>
              <a:rPr lang="en-US" dirty="0" err="1">
                <a:latin typeface="Times New Roman" panose="02020603050405020304" charset="0"/>
              </a:rPr>
              <a:t>другие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включают</a:t>
            </a:r>
            <a:r>
              <a:rPr lang="en-US" dirty="0">
                <a:latin typeface="Times New Roman" panose="02020603050405020304" charset="0"/>
              </a:rPr>
              <a:t> в </a:t>
            </a:r>
            <a:r>
              <a:rPr lang="en-US" dirty="0" err="1">
                <a:latin typeface="Times New Roman" panose="02020603050405020304" charset="0"/>
              </a:rPr>
              <a:t>свой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состав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большое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количество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слов</a:t>
            </a:r>
            <a:r>
              <a:rPr lang="en-US" dirty="0">
                <a:latin typeface="Times New Roman" panose="02020603050405020304" charset="0"/>
              </a:rPr>
              <a:t> и </a:t>
            </a:r>
            <a:r>
              <a:rPr lang="ru-RU" altLang="en-US" dirty="0">
                <a:latin typeface="Times New Roman" panose="02020603050405020304" charset="0"/>
              </a:rPr>
              <a:t>фраз</a:t>
            </a:r>
            <a:r>
              <a:rPr lang="en-US" dirty="0">
                <a:latin typeface="Times New Roman" panose="02020603050405020304" charset="0"/>
              </a:rPr>
              <a:t> (</a:t>
            </a:r>
            <a:r>
              <a:rPr lang="en-US" i="1" dirty="0" err="1">
                <a:latin typeface="Times New Roman" panose="02020603050405020304" charset="0"/>
              </a:rPr>
              <a:t>победить</a:t>
            </a:r>
            <a:r>
              <a:rPr lang="en-US" i="1" dirty="0">
                <a:latin typeface="Times New Roman" panose="02020603050405020304" charset="0"/>
              </a:rPr>
              <a:t> - </a:t>
            </a:r>
            <a:r>
              <a:rPr lang="en-US" i="1" dirty="0" err="1">
                <a:latin typeface="Times New Roman" panose="02020603050405020304" charset="0"/>
              </a:rPr>
              <a:t>одолеть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разбить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разгромить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побороть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сломить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пересилить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справиться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взять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en-US" i="1" dirty="0" err="1">
                <a:latin typeface="Times New Roman" panose="02020603050405020304" charset="0"/>
              </a:rPr>
              <a:t>верх</a:t>
            </a:r>
            <a:r>
              <a:rPr lang="en-US" i="1" dirty="0">
                <a:latin typeface="Times New Roman" panose="02020603050405020304" charset="0"/>
              </a:rPr>
              <a:t>, </a:t>
            </a:r>
            <a:r>
              <a:rPr lang="en-US" i="1" dirty="0" err="1">
                <a:latin typeface="Times New Roman" panose="02020603050405020304" charset="0"/>
              </a:rPr>
              <a:t>одержать</a:t>
            </a:r>
            <a:r>
              <a:rPr lang="en-US" i="1" dirty="0">
                <a:latin typeface="Times New Roman" panose="02020603050405020304" charset="0"/>
              </a:rPr>
              <a:t> </a:t>
            </a:r>
            <a:r>
              <a:rPr lang="en-US" i="1" dirty="0" err="1">
                <a:latin typeface="Times New Roman" panose="02020603050405020304" charset="0"/>
              </a:rPr>
              <a:t>победу</a:t>
            </a:r>
            <a:r>
              <a:rPr lang="en-US" dirty="0">
                <a:latin typeface="Times New Roman" panose="02020603050405020304" charset="0"/>
              </a:rPr>
              <a:t> и </a:t>
            </a:r>
            <a:r>
              <a:rPr lang="en-US" dirty="0" err="1">
                <a:latin typeface="Times New Roman" panose="02020603050405020304" charset="0"/>
              </a:rPr>
              <a:t>др</a:t>
            </a:r>
            <a:r>
              <a:rPr lang="en-US" dirty="0">
                <a:latin typeface="Times New Roman" panose="02020603050405020304" charset="0"/>
              </a:rPr>
              <a:t>.).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97960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Синонимы могут отличаться </a:t>
            </a:r>
            <a:r>
              <a:rPr lang="ru-RU" altLang="en-US" dirty="0">
                <a:solidFill>
                  <a:srgbClr val="0070C0"/>
                </a:solidFill>
                <a:latin typeface="Times New Roman" panose="02020603050405020304" charset="0"/>
              </a:rPr>
              <a:t>сочетаемостью с другими словами</a:t>
            </a:r>
            <a:r>
              <a:rPr lang="ru-RU" altLang="en-US" dirty="0">
                <a:latin typeface="Times New Roman" panose="02020603050405020304" charset="0"/>
              </a:rPr>
              <a:t>. Например, </a:t>
            </a:r>
            <a:r>
              <a:rPr lang="ru-RU" altLang="en-US" i="1" dirty="0">
                <a:solidFill>
                  <a:srgbClr val="00B050"/>
                </a:solidFill>
                <a:latin typeface="Times New Roman" panose="02020603050405020304" charset="0"/>
              </a:rPr>
              <a:t>храбрый</a:t>
            </a:r>
            <a:r>
              <a:rPr lang="ru-RU" altLang="en-US" dirty="0">
                <a:latin typeface="Times New Roman" panose="02020603050405020304" charset="0"/>
              </a:rPr>
              <a:t> и </a:t>
            </a:r>
            <a:r>
              <a:rPr lang="ru-RU" altLang="en-US" i="1" dirty="0">
                <a:solidFill>
                  <a:srgbClr val="00B050"/>
                </a:solidFill>
                <a:latin typeface="Times New Roman" panose="02020603050405020304" charset="0"/>
              </a:rPr>
              <a:t>смелый</a:t>
            </a:r>
            <a:r>
              <a:rPr lang="ru-RU" altLang="en-US" dirty="0">
                <a:solidFill>
                  <a:srgbClr val="00B050"/>
                </a:solidFill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- полные синонимы. Они оба могут описывать </a:t>
            </a:r>
            <a:r>
              <a:rPr lang="ru-RU" altLang="en-US" dirty="0" smtClean="0">
                <a:latin typeface="Times New Roman" panose="02020603050405020304" charset="0"/>
              </a:rPr>
              <a:t>человека: </a:t>
            </a:r>
            <a:r>
              <a:rPr lang="ru-RU" altLang="en-US" dirty="0" smtClean="0">
                <a:solidFill>
                  <a:srgbClr val="00B050"/>
                </a:solidFill>
                <a:latin typeface="Times New Roman" panose="02020603050405020304" charset="0"/>
              </a:rPr>
              <a:t>храбрый человек = смелый человек</a:t>
            </a:r>
            <a:r>
              <a:rPr lang="ru-RU" altLang="en-US" dirty="0" smtClean="0">
                <a:latin typeface="Times New Roman" panose="02020603050405020304" charset="0"/>
              </a:rPr>
              <a:t>. </a:t>
            </a:r>
            <a:r>
              <a:rPr lang="ru-RU" altLang="en-US" dirty="0">
                <a:latin typeface="Times New Roman" panose="02020603050405020304" charset="0"/>
              </a:rPr>
              <a:t>Однако можно сказать  -</a:t>
            </a:r>
            <a:r>
              <a:rPr lang="ru-RU" altLang="en-US" i="1" dirty="0">
                <a:solidFill>
                  <a:srgbClr val="00B050"/>
                </a:solidFill>
                <a:latin typeface="Times New Roman" panose="02020603050405020304" charset="0"/>
              </a:rPr>
              <a:t>смелое решение</a:t>
            </a:r>
            <a:r>
              <a:rPr lang="ru-RU" altLang="en-US" dirty="0">
                <a:latin typeface="Times New Roman" panose="02020603050405020304" charset="0"/>
              </a:rPr>
              <a:t>, но нельзя сказать </a:t>
            </a:r>
            <a:r>
              <a:rPr lang="ru-RU" altLang="en-US" i="1" strike="sngStrike" dirty="0">
                <a:latin typeface="Times New Roman" panose="02020603050405020304" charset="0"/>
              </a:rPr>
              <a:t>храброе решение</a:t>
            </a:r>
            <a:r>
              <a:rPr lang="ru-RU" altLang="en-US" i="1" dirty="0">
                <a:latin typeface="Times New Roman" panose="02020603050405020304" charset="0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385945"/>
          </a:xfrm>
        </p:spPr>
        <p:txBody>
          <a:bodyPr>
            <a:normAutofit/>
          </a:bodyPr>
          <a:lstStyle/>
          <a:p>
            <a:r>
              <a:rPr lang="en-US" dirty="0" err="1">
                <a:latin typeface="Times New Roman" panose="02020603050405020304" charset="0"/>
              </a:rPr>
              <a:t>Синонимия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тесно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связана</a:t>
            </a:r>
            <a:r>
              <a:rPr lang="en-US" dirty="0">
                <a:latin typeface="Times New Roman" panose="02020603050405020304" charset="0"/>
              </a:rPr>
              <a:t> с </a:t>
            </a:r>
            <a:r>
              <a:rPr lang="en-US" dirty="0" err="1">
                <a:latin typeface="Times New Roman" panose="02020603050405020304" charset="0"/>
              </a:rPr>
              <a:t>явлением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 smtClean="0">
                <a:latin typeface="Times New Roman" panose="02020603050405020304" charset="0"/>
              </a:rPr>
              <a:t>многозначности</a:t>
            </a:r>
            <a:r>
              <a:rPr lang="ru-RU" dirty="0" smtClean="0">
                <a:latin typeface="Times New Roman" panose="02020603050405020304" charset="0"/>
              </a:rPr>
              <a:t> (полисемией)</a:t>
            </a:r>
            <a:r>
              <a:rPr lang="en-US" dirty="0" smtClean="0">
                <a:latin typeface="Times New Roman" panose="02020603050405020304" charset="0"/>
              </a:rPr>
              <a:t>. </a:t>
            </a:r>
            <a:r>
              <a:rPr lang="ru-RU" altLang="en-US" dirty="0">
                <a:latin typeface="Times New Roman" panose="02020603050405020304" charset="0"/>
              </a:rPr>
              <a:t>Если слово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имеет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несколько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значений</a:t>
            </a:r>
            <a:r>
              <a:rPr lang="en-US" dirty="0">
                <a:latin typeface="Times New Roman" panose="02020603050405020304" charset="0"/>
              </a:rPr>
              <a:t>, к </a:t>
            </a:r>
            <a:r>
              <a:rPr lang="en-US" dirty="0" err="1">
                <a:latin typeface="Times New Roman" panose="02020603050405020304" charset="0"/>
              </a:rPr>
              <a:t>каждому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из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них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могут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быть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подобраны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свои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синонимы</a:t>
            </a:r>
            <a:r>
              <a:rPr lang="en-US" dirty="0">
                <a:latin typeface="Times New Roman" panose="02020603050405020304" charset="0"/>
              </a:rPr>
              <a:t>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94480"/>
          </a:xfrm>
        </p:spPr>
        <p:txBody>
          <a:bodyPr>
            <a:normAutofit/>
          </a:bodyPr>
          <a:lstStyle/>
          <a:p>
            <a:r>
              <a:rPr lang="ru-RU" altLang="en-US" dirty="0">
                <a:latin typeface="Times New Roman" panose="02020603050405020304" charset="0"/>
                <a:sym typeface="+mn-ea"/>
              </a:rPr>
              <a:t>Например, слово </a:t>
            </a:r>
            <a:r>
              <a:rPr lang="ru-RU" altLang="en-US" i="1" dirty="0">
                <a:solidFill>
                  <a:srgbClr val="0070C0"/>
                </a:solidFill>
                <a:latin typeface="Times New Roman" panose="02020603050405020304" charset="0"/>
                <a:sym typeface="+mn-ea"/>
              </a:rPr>
              <a:t>тихий</a:t>
            </a:r>
            <a:r>
              <a:rPr lang="ru-RU" altLang="en-US" i="1" dirty="0">
                <a:latin typeface="Times New Roman" panose="02020603050405020304" charset="0"/>
                <a:sym typeface="+mn-ea"/>
              </a:rPr>
              <a:t>: т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ихий</a:t>
            </a:r>
            <a:r>
              <a:rPr lang="en-US" i="1" dirty="0">
                <a:latin typeface="Times New Roman" panose="02020603050405020304" charset="0"/>
                <a:sym typeface="+mn-ea"/>
              </a:rPr>
              <a:t>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сон</a:t>
            </a:r>
            <a:r>
              <a:rPr lang="en-US" dirty="0">
                <a:latin typeface="Times New Roman" panose="02020603050405020304" charset="0"/>
                <a:sym typeface="+mn-ea"/>
              </a:rPr>
              <a:t> -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спокойный</a:t>
            </a:r>
            <a:r>
              <a:rPr lang="ru-RU" altLang="en-US" i="1" dirty="0">
                <a:latin typeface="Times New Roman" panose="02020603050405020304" charset="0"/>
                <a:sym typeface="+mn-ea"/>
              </a:rPr>
              <a:t>;</a:t>
            </a:r>
            <a:r>
              <a:rPr lang="en-US" dirty="0">
                <a:latin typeface="Times New Roman" panose="02020603050405020304" charset="0"/>
                <a:sym typeface="+mn-ea"/>
              </a:rPr>
              <a:t>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тихий</a:t>
            </a:r>
            <a:r>
              <a:rPr lang="en-US" i="1" dirty="0">
                <a:latin typeface="Times New Roman" panose="02020603050405020304" charset="0"/>
                <a:sym typeface="+mn-ea"/>
              </a:rPr>
              <a:t>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человек</a:t>
            </a:r>
            <a:r>
              <a:rPr lang="en-US" dirty="0">
                <a:latin typeface="Times New Roman" panose="02020603050405020304" charset="0"/>
                <a:sym typeface="+mn-ea"/>
              </a:rPr>
              <a:t>  -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незаметный</a:t>
            </a:r>
            <a:r>
              <a:rPr lang="en-US" i="1" dirty="0"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скромный</a:t>
            </a:r>
            <a:r>
              <a:rPr lang="en-US" dirty="0">
                <a:latin typeface="Times New Roman" panose="02020603050405020304" charset="0"/>
                <a:sym typeface="+mn-ea"/>
              </a:rPr>
              <a:t>;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тихий</a:t>
            </a:r>
            <a:r>
              <a:rPr lang="en-US" i="1" dirty="0">
                <a:latin typeface="Times New Roman" panose="02020603050405020304" charset="0"/>
                <a:sym typeface="+mn-ea"/>
              </a:rPr>
              <a:t>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голос</a:t>
            </a:r>
            <a:r>
              <a:rPr lang="en-US" i="1" dirty="0">
                <a:latin typeface="Times New Roman" panose="02020603050405020304" charset="0"/>
                <a:sym typeface="+mn-ea"/>
              </a:rPr>
              <a:t> </a:t>
            </a:r>
            <a:r>
              <a:rPr lang="en-US" dirty="0">
                <a:latin typeface="Times New Roman" panose="02020603050405020304" charset="0"/>
                <a:sym typeface="+mn-ea"/>
              </a:rPr>
              <a:t>-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слабый</a:t>
            </a:r>
            <a:r>
              <a:rPr lang="en-US" i="1" dirty="0">
                <a:latin typeface="Times New Roman" panose="02020603050405020304" charset="0"/>
                <a:sym typeface="+mn-ea"/>
              </a:rPr>
              <a:t>,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еле</a:t>
            </a:r>
            <a:r>
              <a:rPr lang="en-US" i="1" dirty="0">
                <a:latin typeface="Times New Roman" panose="02020603050405020304" charset="0"/>
                <a:sym typeface="+mn-ea"/>
              </a:rPr>
              <a:t> </a:t>
            </a:r>
            <a:r>
              <a:rPr lang="en-US" i="1" dirty="0" err="1">
                <a:latin typeface="Times New Roman" panose="02020603050405020304" charset="0"/>
                <a:sym typeface="+mn-ea"/>
              </a:rPr>
              <a:t>слышный</a:t>
            </a:r>
            <a:r>
              <a:rPr lang="ru-RU" altLang="en-US" i="1" dirty="0">
                <a:latin typeface="Times New Roman" panose="02020603050405020304" charset="0"/>
                <a:sym typeface="+mn-ea"/>
              </a:rPr>
              <a:t>.</a:t>
            </a:r>
            <a:r>
              <a:rPr lang="en-US" i="1" dirty="0">
                <a:latin typeface="Times New Roman" panose="02020603050405020304" charset="0"/>
              </a:rPr>
              <a:t/>
            </a:r>
            <a:br>
              <a:rPr lang="en-US" i="1" dirty="0">
                <a:latin typeface="Times New Roman" panose="02020603050405020304" charset="0"/>
              </a:rPr>
            </a:br>
            <a:endParaRPr lang="en-US" i="1" dirty="0"/>
          </a:p>
        </p:txBody>
      </p:sp>
      <p:pic>
        <p:nvPicPr>
          <p:cNvPr id="3" name="Content Placeholder 2" descr="iQO4X7LBM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52085" y="2970865"/>
            <a:ext cx="3540426" cy="354042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>
                <a:latin typeface="Times New Roman" panose="02020603050405020304" charset="0"/>
              </a:rPr>
              <a:t>ТИПЫ СИНОНИМОВ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84245"/>
          </a:xfrm>
        </p:spPr>
        <p:txBody>
          <a:bodyPr>
            <a:normAutofit fontScale="90000"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1.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Семантические</a:t>
            </a:r>
            <a:r>
              <a:rPr lang="ru-RU" altLang="en-US" dirty="0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</a:rPr>
              <a:t>синонимы отличаются оттенками значений. </a:t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Например: </a:t>
            </a:r>
            <a:r>
              <a:rPr lang="ru-RU" altLang="en-US" i="1" dirty="0">
                <a:latin typeface="Times New Roman" panose="02020603050405020304" charset="0"/>
              </a:rPr>
              <a:t>мокрый - влажный</a:t>
            </a:r>
            <a:r>
              <a:rPr lang="ru-RU" altLang="en-US" dirty="0">
                <a:latin typeface="Times New Roman" panose="02020603050405020304" charset="0"/>
              </a:rPr>
              <a:t> (указывают на разную 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степень признака</a:t>
            </a:r>
            <a:r>
              <a:rPr lang="ru-RU" altLang="en-US" dirty="0">
                <a:latin typeface="Times New Roman" panose="02020603050405020304" charset="0"/>
              </a:rPr>
              <a:t>), </a:t>
            </a:r>
            <a:r>
              <a:rPr lang="ru-RU" altLang="en-US" i="1" dirty="0">
                <a:latin typeface="Times New Roman" panose="02020603050405020304" charset="0"/>
              </a:rPr>
              <a:t>умирать - погибать</a:t>
            </a:r>
            <a:r>
              <a:rPr lang="ru-RU" altLang="en-US" dirty="0">
                <a:latin typeface="Times New Roman" panose="02020603050405020304" charset="0"/>
              </a:rPr>
              <a:t> (разные </a:t>
            </a:r>
            <a:r>
              <a:rPr lang="ru-RU" altLang="en-US" dirty="0">
                <a:solidFill>
                  <a:srgbClr val="00B0F0"/>
                </a:solidFill>
                <a:latin typeface="Times New Roman" panose="02020603050405020304" charset="0"/>
              </a:rPr>
              <a:t>условия</a:t>
            </a:r>
            <a:r>
              <a:rPr lang="ru-RU" altLang="en-US" dirty="0">
                <a:latin typeface="Times New Roman" panose="02020603050405020304" charset="0"/>
              </a:rPr>
              <a:t> действия).</a:t>
            </a:r>
            <a:br>
              <a:rPr lang="ru-RU" altLang="en-US" dirty="0">
                <a:latin typeface="Times New Roman" panose="02020603050405020304" charset="0"/>
              </a:rPr>
            </a:br>
            <a:endParaRPr lang="ru-RU" altLang="en-US" dirty="0">
              <a:latin typeface="Times New Roman" panose="02020603050405020304" charset="0"/>
            </a:endParaRPr>
          </a:p>
        </p:txBody>
      </p:sp>
      <p:pic>
        <p:nvPicPr>
          <p:cNvPr id="3" name="Content Placeholder 2" descr="i1GU9SRQ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06590" y="3385820"/>
            <a:ext cx="4138295" cy="30511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26030"/>
          </a:xfrm>
        </p:spPr>
        <p:txBody>
          <a:bodyPr>
            <a:normAutofit/>
          </a:bodyPr>
          <a:lstStyle/>
          <a:p>
            <a:r>
              <a:rPr lang="ru-RU" altLang="en-US" dirty="0">
                <a:latin typeface="Times New Roman" panose="02020603050405020304" charset="0"/>
              </a:rPr>
              <a:t>2. </a:t>
            </a:r>
            <a:r>
              <a:rPr lang="ru-RU" altLang="en-US" b="1" dirty="0">
                <a:solidFill>
                  <a:srgbClr val="FF0000"/>
                </a:solidFill>
                <a:latin typeface="Times New Roman" panose="02020603050405020304" charset="0"/>
              </a:rPr>
              <a:t>Стилевые</a:t>
            </a:r>
            <a:r>
              <a:rPr lang="ru-RU" altLang="en-US" dirty="0">
                <a:latin typeface="Times New Roman" panose="02020603050405020304" charset="0"/>
              </a:rPr>
              <a:t> синонимы относятся к разным стилям речи. Например: </a:t>
            </a:r>
            <a:r>
              <a:rPr lang="ru-RU" altLang="en-US" i="1" dirty="0">
                <a:latin typeface="Times New Roman" panose="02020603050405020304" charset="0"/>
              </a:rPr>
              <a:t>жена - супруга, муж -супруг</a:t>
            </a:r>
            <a:r>
              <a:rPr lang="ru-RU" altLang="en-US" dirty="0">
                <a:latin typeface="Times New Roman" panose="02020603050405020304" charset="0"/>
              </a:rPr>
              <a:t> (супруг, супруга - официальные названия).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95340" y="3182620"/>
            <a:ext cx="5171440" cy="312864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38395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>3. </a:t>
            </a:r>
            <a:r>
              <a:rPr lang="ru-RU" altLang="en-US" b="1">
                <a:latin typeface="Times New Roman" panose="02020603050405020304" charset="0"/>
              </a:rPr>
              <a:t>Семантико - стилистические</a:t>
            </a:r>
            <a:r>
              <a:rPr lang="ru-RU" altLang="en-US">
                <a:latin typeface="Times New Roman" panose="02020603050405020304" charset="0"/>
              </a:rPr>
              <a:t> синонимы отличаются и оттенками значения, и стилевой окраской.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Например: </a:t>
            </a:r>
            <a:r>
              <a:rPr lang="ru-RU" altLang="en-US" i="1">
                <a:latin typeface="Times New Roman" panose="02020603050405020304" charset="0"/>
              </a:rPr>
              <a:t>полный - толстый</a:t>
            </a:r>
            <a:r>
              <a:rPr lang="ru-RU" altLang="en-US">
                <a:latin typeface="Times New Roman" panose="02020603050405020304" charset="0"/>
              </a:rPr>
              <a:t> (человек). </a:t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Разница в синонимах указывает и на степень признака, и на стиль. </a:t>
            </a:r>
            <a:r>
              <a:rPr lang="ru-RU" altLang="en-US" i="1">
                <a:latin typeface="Times New Roman" panose="02020603050405020304" charset="0"/>
              </a:rPr>
              <a:t>Толстый</a:t>
            </a:r>
            <a:r>
              <a:rPr lang="ru-RU" altLang="en-US">
                <a:latin typeface="Times New Roman" panose="02020603050405020304" charset="0"/>
              </a:rPr>
              <a:t> - более выраженный признак и сниженный стиль (менее вежливое выражение).</a:t>
            </a:r>
            <a:br>
              <a:rPr lang="ru-RU" altLang="en-US">
                <a:latin typeface="Times New Roman" panose="02020603050405020304" charset="0"/>
              </a:rPr>
            </a:br>
            <a:endParaRPr lang="ru-RU" altLang="en-US">
              <a:latin typeface="Times New Roman" panose="02020603050405020304" charset="0"/>
            </a:endParaRPr>
          </a:p>
        </p:txBody>
      </p:sp>
      <p:pic>
        <p:nvPicPr>
          <p:cNvPr id="3" name="Content Placeholder 2" descr="mini-17[1]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43265" y="4678045"/>
            <a:ext cx="3563620" cy="213804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413125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latin typeface="Times New Roman" panose="02020603050405020304" charset="0"/>
              </a:rPr>
              <a:t>Роль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синонимов</a:t>
            </a:r>
            <a:r>
              <a:rPr lang="en-US" dirty="0">
                <a:latin typeface="Times New Roman" panose="02020603050405020304" charset="0"/>
              </a:rPr>
              <a:t> в </a:t>
            </a:r>
            <a:r>
              <a:rPr lang="en-US" dirty="0" err="1">
                <a:latin typeface="Times New Roman" panose="02020603050405020304" charset="0"/>
              </a:rPr>
              <a:t>речи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исключительно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велика</a:t>
            </a:r>
            <a:r>
              <a:rPr lang="en-US" dirty="0">
                <a:latin typeface="Times New Roman" panose="02020603050405020304" charset="0"/>
              </a:rPr>
              <a:t>: </a:t>
            </a:r>
            <a:r>
              <a:rPr lang="en-US" dirty="0" err="1">
                <a:latin typeface="Times New Roman" panose="02020603050405020304" charset="0"/>
              </a:rPr>
              <a:t>они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помогают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избежать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ненужных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повторений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одного</a:t>
            </a:r>
            <a:r>
              <a:rPr lang="en-US" dirty="0">
                <a:latin typeface="Times New Roman" panose="02020603050405020304" charset="0"/>
              </a:rPr>
              <a:t> и </a:t>
            </a:r>
            <a:r>
              <a:rPr lang="en-US" dirty="0" err="1">
                <a:latin typeface="Times New Roman" panose="02020603050405020304" charset="0"/>
              </a:rPr>
              <a:t>того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же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слова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точнее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передают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мысли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позволяют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выразить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многообразие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оттенков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того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или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иного</a:t>
            </a:r>
            <a:r>
              <a:rPr lang="en-US" dirty="0">
                <a:latin typeface="Times New Roman" panose="02020603050405020304" charset="0"/>
              </a:rPr>
              <a:t> </a:t>
            </a:r>
            <a:r>
              <a:rPr lang="en-US" dirty="0" err="1">
                <a:latin typeface="Times New Roman" panose="02020603050405020304" charset="0"/>
              </a:rPr>
              <a:t>явления</a:t>
            </a:r>
            <a:r>
              <a:rPr lang="en-US" dirty="0">
                <a:latin typeface="Times New Roman" panose="02020603050405020304" charset="0"/>
              </a:rPr>
              <a:t>, </a:t>
            </a:r>
            <a:r>
              <a:rPr lang="en-US" dirty="0" err="1">
                <a:latin typeface="Times New Roman" panose="02020603050405020304" charset="0"/>
              </a:rPr>
              <a:t>качества</a:t>
            </a:r>
            <a:r>
              <a:rPr lang="en-US" dirty="0">
                <a:latin typeface="Times New Roman" panose="02020603050405020304" charset="0"/>
              </a:rPr>
              <a:t> и </a:t>
            </a:r>
            <a:r>
              <a:rPr lang="en-US" dirty="0" err="1">
                <a:latin typeface="Times New Roman" panose="02020603050405020304" charset="0"/>
              </a:rPr>
              <a:t>т.д</a:t>
            </a:r>
            <a:r>
              <a:rPr lang="en-US" dirty="0">
                <a:latin typeface="Times New Roman" panose="02020603050405020304" charset="0"/>
              </a:rPr>
              <a:t>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724650" y="3505835"/>
            <a:ext cx="4295140" cy="3176905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996440" y="3791585"/>
            <a:ext cx="3852545" cy="289115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23995"/>
          </a:xfrm>
        </p:spPr>
        <p:txBody>
          <a:bodyPr>
            <a:normAutofit fontScale="90000"/>
          </a:bodyPr>
          <a:lstStyle/>
          <a:p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Это был очень хороший день . Погода была хорошая, дождя не было и ветра тоже. Настроение у меня было хорошее, потому что я получил на экзамене хорошую оценку. Дома меня ждал хороший обед. Потом я пошёл в кино и посмотрел хороший фильм.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755515"/>
          </a:xfrm>
        </p:spPr>
        <p:txBody>
          <a:bodyPr>
            <a:normAutofit/>
          </a:bodyPr>
          <a:lstStyle/>
          <a:p>
            <a:r>
              <a:rPr lang="en-US" b="1" dirty="0" err="1"/>
              <a:t>Прочитай</a:t>
            </a:r>
            <a:r>
              <a:rPr lang="ru-RU" altLang="en-US" b="1" dirty="0"/>
              <a:t>те</a:t>
            </a:r>
            <a:r>
              <a:rPr lang="en-US" b="1" dirty="0"/>
              <a:t> </a:t>
            </a:r>
            <a:r>
              <a:rPr lang="en-US" b="1" dirty="0" err="1"/>
              <a:t>название</a:t>
            </a:r>
            <a:r>
              <a:rPr lang="en-US" b="1" dirty="0"/>
              <a:t> </a:t>
            </a:r>
            <a:r>
              <a:rPr lang="en-US" b="1" dirty="0" err="1"/>
              <a:t>цветов</a:t>
            </a:r>
            <a:r>
              <a:rPr lang="en-US" b="1" dirty="0"/>
              <a:t> и </a:t>
            </a:r>
            <a:r>
              <a:rPr lang="en-US" b="1" dirty="0" err="1"/>
              <a:t>оттенков</a:t>
            </a:r>
            <a:r>
              <a:rPr lang="ru-RU" altLang="en-US" b="1" dirty="0"/>
              <a:t>:</a:t>
            </a:r>
            <a:br>
              <a:rPr lang="ru-RU" altLang="en-US" b="1" dirty="0"/>
            </a:br>
            <a:r>
              <a:rPr lang="ru-RU" altLang="en-US" dirty="0"/>
              <a:t/>
            </a:r>
            <a:br>
              <a:rPr lang="ru-RU" altLang="en-US" dirty="0"/>
            </a:br>
            <a:r>
              <a:rPr lang="ru-RU" altLang="en-US" dirty="0">
                <a:latin typeface="Times New Roman" panose="02020603050405020304" charset="0"/>
              </a:rPr>
              <a:t>коричневый, карий, </a:t>
            </a:r>
            <a:r>
              <a:rPr lang="ru-RU" altLang="en-US" dirty="0">
                <a:latin typeface="Times New Roman" panose="02020603050405020304" charset="0"/>
                <a:sym typeface="+mn-ea"/>
              </a:rPr>
              <a:t>каштановый, </a:t>
            </a:r>
            <a:r>
              <a:rPr lang="ru-RU" altLang="en-US" dirty="0">
                <a:latin typeface="Times New Roman" panose="02020603050405020304" charset="0"/>
              </a:rPr>
              <a:t>кофейный; </a:t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жёлтый, золотистый, лимонный;</a:t>
            </a:r>
            <a:br>
              <a:rPr lang="ru-RU" altLang="en-US" dirty="0">
                <a:latin typeface="Times New Roman" panose="02020603050405020304" charset="0"/>
              </a:rPr>
            </a:br>
            <a:r>
              <a:rPr lang="ru-RU" altLang="en-US" dirty="0">
                <a:latin typeface="Times New Roman" panose="02020603050405020304" charset="0"/>
              </a:rPr>
              <a:t>зелёный, изумрудный, салатовый.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>
                <a:latin typeface="Times New Roman" panose="02020603050405020304" charset="0"/>
              </a:rPr>
              <a:t>Опишите картинки словосочетаниями:</a:t>
            </a:r>
            <a:r>
              <a:rPr lang="ru-RU" altLang="en-US"/>
              <a:t/>
            </a:r>
            <a:br>
              <a:rPr lang="ru-RU" altLang="en-US"/>
            </a:br>
            <a:endParaRPr lang="ru-RU" altLang="en-US"/>
          </a:p>
        </p:txBody>
      </p:sp>
      <p:pic>
        <p:nvPicPr>
          <p:cNvPr id="3" name="Content Placeholder 2" descr="3-8-9-10-11-12[1]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048125" y="1316990"/>
            <a:ext cx="3397250" cy="1916430"/>
          </a:xfrm>
          <a:prstGeom prst="rect">
            <a:avLst/>
          </a:prstGeom>
        </p:spPr>
      </p:pic>
      <p:pic>
        <p:nvPicPr>
          <p:cNvPr id="4" name="Content Placeholder 3" descr="i[6]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8306435" y="2400935"/>
            <a:ext cx="3237865" cy="3237865"/>
          </a:xfrm>
          <a:prstGeom prst="rect">
            <a:avLst/>
          </a:prstGeom>
        </p:spPr>
      </p:pic>
      <p:pic>
        <p:nvPicPr>
          <p:cNvPr id="5" name="Picture 4" descr="iBHZ29DI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485" y="1439545"/>
            <a:ext cx="3058795" cy="3546475"/>
          </a:xfrm>
          <a:prstGeom prst="rect">
            <a:avLst/>
          </a:prstGeom>
        </p:spPr>
      </p:pic>
      <p:pic>
        <p:nvPicPr>
          <p:cNvPr id="6" name="Picture 5" descr="iPMEQLCDB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230" y="3709035"/>
            <a:ext cx="4511040" cy="300609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oroda-sobak-zolotistyj-retriver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8045" y="3750945"/>
            <a:ext cx="3707765" cy="2942590"/>
          </a:xfrm>
          <a:prstGeom prst="rect">
            <a:avLst/>
          </a:prstGeom>
        </p:spPr>
      </p:pic>
      <p:pic>
        <p:nvPicPr>
          <p:cNvPr id="8" name="Picture 7" descr="s1200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1970" y="4176395"/>
            <a:ext cx="2562225" cy="2091055"/>
          </a:xfrm>
          <a:prstGeom prst="rect">
            <a:avLst/>
          </a:prstGeom>
        </p:spPr>
      </p:pic>
      <p:pic>
        <p:nvPicPr>
          <p:cNvPr id="9" name="Picture 8" descr="limonnyj_cvet_v_odezhde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7590" y="428625"/>
            <a:ext cx="4586605" cy="3500120"/>
          </a:xfrm>
          <a:prstGeom prst="rect">
            <a:avLst/>
          </a:prstGeom>
        </p:spPr>
      </p:pic>
      <p:pic>
        <p:nvPicPr>
          <p:cNvPr id="10" name="Picture 9" descr="i6DWAV3IL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855" y="502285"/>
            <a:ext cx="4345305" cy="285178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7TL6E59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5740" y="3320415"/>
            <a:ext cx="4318000" cy="3060700"/>
          </a:xfrm>
          <a:prstGeom prst="rect">
            <a:avLst/>
          </a:prstGeom>
        </p:spPr>
      </p:pic>
      <p:pic>
        <p:nvPicPr>
          <p:cNvPr id="3" name="Picture 2" descr="emerald-dress-collage[1]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0" y="3320415"/>
            <a:ext cx="4500245" cy="2813050"/>
          </a:xfrm>
          <a:prstGeom prst="rect">
            <a:avLst/>
          </a:prstGeom>
        </p:spPr>
      </p:pic>
      <p:pic>
        <p:nvPicPr>
          <p:cNvPr id="4" name="Picture 3" descr="vibrance_17_9866_oboi_izumrudnaja_travka_1920x1080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1530" y="253365"/>
            <a:ext cx="5076825" cy="2855595"/>
          </a:xfrm>
          <a:prstGeom prst="rect">
            <a:avLst/>
          </a:prstGeom>
        </p:spPr>
      </p:pic>
      <p:pic>
        <p:nvPicPr>
          <p:cNvPr id="5" name="Picture 4" descr="iUC7JZ70Z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1250" y="253365"/>
            <a:ext cx="3966210" cy="247904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46855"/>
          </a:xfrm>
        </p:spPr>
        <p:txBody>
          <a:bodyPr>
            <a:normAutofit fontScale="90000"/>
          </a:bodyPr>
          <a:lstStyle/>
          <a:p>
            <a:r>
              <a:rPr lang="ru-RU" altLang="en-US" sz="3600" b="1">
                <a:latin typeface="Times New Roman" panose="02020603050405020304" charset="0"/>
              </a:rPr>
              <a:t>Задание. Найдите синонимы к данным словам в русском языке, укажите тип синонимии.</a:t>
            </a:r>
            <a:br>
              <a:rPr lang="ru-RU" altLang="en-US" sz="3600" b="1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/>
            </a:r>
            <a:br>
              <a:rPr lang="ru-RU" altLang="en-US">
                <a:latin typeface="Times New Roman" panose="02020603050405020304" charset="0"/>
              </a:rPr>
            </a:br>
            <a:r>
              <a:rPr lang="ru-RU" altLang="en-US">
                <a:latin typeface="Times New Roman" panose="02020603050405020304" charset="0"/>
              </a:rPr>
              <a:t>пожилой - ..., рыдать - ..., приятель - ..., ликовать - ..., печаль - ..., стремительно - ..., отлично - ..., ужасно - ..., уста - ..., башка - .... .</a:t>
            </a:r>
            <a:r>
              <a:rPr lang="ru-RU" altLang="en-US"/>
              <a:t/>
            </a:r>
            <a:br>
              <a:rPr lang="ru-RU" altLang="en-US"/>
            </a:br>
            <a:endParaRPr lang="ru-RU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387</Words>
  <Application>Microsoft Office PowerPoint</Application>
  <PresentationFormat>Произвольный</PresentationFormat>
  <Paragraphs>20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СИНОНИМИЯ</vt:lpstr>
      <vt:lpstr>Синонимы (греческое synonymos - одноименный) - это одинаковые или близкие по значению слова, которые по-разному называют одно и то же понятие: здесь - тут, жена - супруга, смотреть - глядеть; храбрый - смелый, отважный, бесстрашный, безбоязненный, удалой и т.д.</vt:lpstr>
      <vt:lpstr>Абсолютные синонимы очень редки. Например: бегемот - гиппопотам, лингвистика - языкознание. </vt:lpstr>
      <vt:lpstr>Синонимы отличаются друг от друга или оттенком значения (близкие), или стилистической окраской (полные), или тем и другим признаком одновременно. </vt:lpstr>
      <vt:lpstr>Например, синонимы смеяться - хохотать, хихикать отличаются оттенками значения; глаза - очи  - стилистической окраской (очи - книжное слово). Глаз=око, глаза=очи</vt:lpstr>
      <vt:lpstr> Группа слов, состоящая из нескольких синонимов, называется синонимическим рядом. На первое место в синонимическом ряду обычно ставится определяющее по значению и стилистически нейтральное слово - доминанта.</vt:lpstr>
      <vt:lpstr>Например: большой - крупный - огромный - громадный - гигантский. В этом синонимическом ряду доминантой является слово большой, остальные слова расширяют его семантическую структуру, дополняют её оценочными значениями.</vt:lpstr>
      <vt:lpstr>По количеству слов синонимические ряды неодинаковы: одни имеют в составе два-три слова (брак - супружество), другие включают в свой состав большое количество слов и фраз (победить - одолеть, разбить, разгромить, побороть, сломить, пересилить, справиться, взять верх, одержать победу и др.).</vt:lpstr>
      <vt:lpstr>Синонимы могут отличаться сочетаемостью с другими словами. Например, храбрый и смелый - полные синонимы. Они оба могут описывать человека: храбрый человек = смелый человек. Однако можно сказать  -смелое решение, но нельзя сказать храброе решение.</vt:lpstr>
      <vt:lpstr>Синонимия тесно связана с явлением многозначности (полисемией). Если слово имеет несколько значений, к каждому из них могут быть подобраны свои синонимы. </vt:lpstr>
      <vt:lpstr>Например, слово тихий: тихий сон - спокойный; тихий человек  - незаметный, скромный; тихий голос - слабый, еле слышный. </vt:lpstr>
      <vt:lpstr>ТИПЫ СИНОНИМОВ</vt:lpstr>
      <vt:lpstr>1. Семантические синонимы отличаются оттенками значений.  Например: мокрый - влажный (указывают на разную степень признака), умирать - погибать (разные условия действия). </vt:lpstr>
      <vt:lpstr>2. Стилевые синонимы относятся к разным стилям речи. Например: жена - супруга, муж -супруг (супруг, супруга - официальные названия).</vt:lpstr>
      <vt:lpstr>3. Семантико - стилистические синонимы отличаются и оттенками значения, и стилевой окраской. Например: полный - толстый (человек).  Разница в синонимах указывает и на степень признака, и на стиль. Толстый - более выраженный признак и сниженный стиль (менее вежливое выражение). </vt:lpstr>
      <vt:lpstr>Роль синонимов в речи исключительно велика: они помогают избежать ненужных повторений одного и того же слова, точнее передают мысли, позволяют выразить многообразие оттенков того или иного явления, качества и т.д.</vt:lpstr>
      <vt:lpstr>  Это был очень хороший день . Погода была хорошая, дождя не было и ветра тоже. Настроение у меня было хорошее, потому что я получил на экзамене хорошую оценку. Дома меня ждал хороший обед. Потом я пошёл в кино и посмотрел хороший фильм. </vt:lpstr>
      <vt:lpstr>Прочитайте название цветов и оттенков:  коричневый, карий, каштановый, кофейный;  жёлтый, золотистый, лимонный; зелёный, изумрудный, салатовый.</vt:lpstr>
      <vt:lpstr>Опишите картинки словосочетаниями: </vt:lpstr>
      <vt:lpstr>Презентация PowerPoint</vt:lpstr>
      <vt:lpstr>Презентация PowerPoint</vt:lpstr>
      <vt:lpstr>Задание. Найдите синонимы к данным словам в русском языке, укажите тип синонимии.  пожилой - ..., рыдать - ..., приятель - ..., ликовать - ..., печаль - ..., стремительно - ..., отлично - ..., ужасно - ..., уста - ..., башка - .... 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Проверочная работа. Дайте определение и приведите примеры: Омонимы - это...., например:... Омоформы - это..., например:.... Омофоны - это..., например:.... Омографы - это..., например:....</dc:title>
  <dc:creator>Asus</dc:creator>
  <cp:lastModifiedBy>Asus</cp:lastModifiedBy>
  <cp:revision>22</cp:revision>
  <dcterms:created xsi:type="dcterms:W3CDTF">2017-11-01T04:19:00Z</dcterms:created>
  <dcterms:modified xsi:type="dcterms:W3CDTF">2020-12-11T05:32:32Z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1033-11.2.0.9363</vt:lpwstr>
  </property>
</Properties>
</file>