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273" r:id="rId2"/>
    <p:sldId id="257" r:id="rId3"/>
    <p:sldId id="289" r:id="rId4"/>
    <p:sldId id="291" r:id="rId5"/>
    <p:sldId id="292" r:id="rId6"/>
    <p:sldId id="293" r:id="rId7"/>
    <p:sldId id="294" r:id="rId8"/>
    <p:sldId id="295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70" r:id="rId20"/>
    <p:sldId id="271" r:id="rId21"/>
    <p:sldId id="272" r:id="rId22"/>
    <p:sldId id="274" r:id="rId23"/>
    <p:sldId id="310" r:id="rId24"/>
    <p:sldId id="312" r:id="rId25"/>
    <p:sldId id="311" r:id="rId26"/>
    <p:sldId id="313" r:id="rId27"/>
    <p:sldId id="314" r:id="rId28"/>
    <p:sldId id="315" r:id="rId29"/>
  </p:sldIdLst>
  <p:sldSz cx="12192000" cy="6858000"/>
  <p:notesSz cx="7104063" cy="10234613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Calibri" panose="020F050202020403020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2"/>
    <p:restoredTop sz="94660"/>
  </p:normalViewPr>
  <p:slideViewPr>
    <p:cSldViewPr snapToGrid="0" showGuides="1">
      <p:cViewPr varScale="1">
        <p:scale>
          <a:sx n="91" d="100"/>
          <a:sy n="91" d="100"/>
        </p:scale>
        <p:origin x="-456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en-US" strike="noStrike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3EFD42F7-718C-4B98-AAEC-167E6DDD60A7}" type="datetimeFigureOut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3/23/2022</a:t>
            </a:fld>
            <a:endParaRPr lang="en-US" strike="noStrike" noProof="1"/>
          </a:p>
        </p:txBody>
      </p:sp>
      <p:sp>
        <p:nvSpPr>
          <p:cNvPr id="2052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Notes Placeholder 4"/>
          <p:cNvSpPr>
            <a:spLocks noGrp="1"/>
          </p:cNvSpPr>
          <p:nvPr>
            <p:ph type="body" sz="quarter"/>
          </p:nvPr>
        </p:nvSpPr>
        <p:spPr>
          <a:xfrm>
            <a:off x="709613" y="4926013"/>
            <a:ext cx="5683250" cy="4029075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lvl="0"/>
            <a:r>
              <a:rPr lang="en-US" altLang="zh-CN"/>
              <a:t>Click to edit Master text styles</a:t>
            </a:r>
          </a:p>
          <a:p>
            <a:pPr lvl="1" indent="0"/>
            <a:r>
              <a:rPr lang="en-US" altLang="zh-CN"/>
              <a:t>Second level</a:t>
            </a:r>
          </a:p>
          <a:p>
            <a:pPr lvl="2" indent="0"/>
            <a:r>
              <a:rPr lang="en-US" altLang="zh-CN"/>
              <a:t>Third level</a:t>
            </a:r>
          </a:p>
          <a:p>
            <a:pPr lvl="3" indent="0"/>
            <a:r>
              <a:rPr lang="en-US" altLang="zh-CN"/>
              <a:t>Fourth level</a:t>
            </a:r>
          </a:p>
          <a:p>
            <a:pPr lvl="4" indent="0"/>
            <a:r>
              <a:rPr lang="en-US" altLang="zh-CN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8163" cy="514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en-US" strike="noStrike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0263"/>
            <a:ext cx="3078163" cy="514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21B2AA4F-B828-4D7C-AFD3-893933DAFCB4}" type="slidenum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‹#›</a:t>
            </a:fld>
            <a:endParaRPr 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3314" name="Text Placeholder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en-US" strike="noStrike" noProof="1" smtClean="0"/>
              <a:t>Click to edit Master subtitle style</a:t>
            </a:r>
            <a:endParaRPr lang="en-US" strike="noStrike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DE934FF-F4E1-47C5-9CA5-30A81DDE2BE4}" type="datetimeFigureOut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3/23/2022</a:t>
            </a:fld>
            <a:endParaRPr 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B3561BA9-CDCF-4958-B8AB-66F3BF063E13}" type="slidenum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‹#›</a:t>
            </a:fld>
            <a:endParaRPr 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en-US" strike="noStrike" noProof="1" smtClean="0"/>
              <a:t>Click to edit Master text styles</a:t>
            </a:r>
          </a:p>
          <a:p>
            <a:pPr lvl="1" fontAlgn="auto"/>
            <a:r>
              <a:rPr lang="en-US" strike="noStrike" noProof="1" smtClean="0"/>
              <a:t>Second level</a:t>
            </a:r>
          </a:p>
          <a:p>
            <a:pPr lvl="2" fontAlgn="auto"/>
            <a:r>
              <a:rPr lang="en-US" strike="noStrike" noProof="1" smtClean="0"/>
              <a:t>Third level</a:t>
            </a:r>
          </a:p>
          <a:p>
            <a:pPr lvl="3" fontAlgn="auto"/>
            <a:r>
              <a:rPr lang="en-US" strike="noStrike" noProof="1" smtClean="0"/>
              <a:t>Fourth level</a:t>
            </a:r>
          </a:p>
          <a:p>
            <a:pPr lvl="4" fontAlgn="auto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DE934FF-F4E1-47C5-9CA5-30A81DDE2BE4}" type="datetimeFigureOut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3/23/2022</a:t>
            </a:fld>
            <a:endParaRPr 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B3561BA9-CDCF-4958-B8AB-66F3BF063E13}" type="slidenum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‹#›</a:t>
            </a:fld>
            <a:endParaRPr 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DE934FF-F4E1-47C5-9CA5-30A81DDE2BE4}" type="datetimeFigureOut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3/23/2022</a:t>
            </a:fld>
            <a:endParaRPr 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B3561BA9-CDCF-4958-B8AB-66F3BF063E13}" type="slidenum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‹#›</a:t>
            </a:fld>
            <a:endParaRPr 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en-US" strike="noStrike" noProof="1" smtClean="0"/>
              <a:t>Click to edit Master text styles</a:t>
            </a:r>
          </a:p>
          <a:p>
            <a:pPr lvl="1" fontAlgn="auto"/>
            <a:r>
              <a:rPr lang="en-US" strike="noStrike" noProof="1" smtClean="0"/>
              <a:t>Second level</a:t>
            </a:r>
          </a:p>
          <a:p>
            <a:pPr lvl="2" fontAlgn="auto"/>
            <a:r>
              <a:rPr lang="en-US" strike="noStrike" noProof="1" smtClean="0"/>
              <a:t>Third level</a:t>
            </a:r>
          </a:p>
          <a:p>
            <a:pPr lvl="3" fontAlgn="auto"/>
            <a:r>
              <a:rPr lang="en-US" strike="noStrike" noProof="1" smtClean="0"/>
              <a:t>Fourth level</a:t>
            </a:r>
          </a:p>
          <a:p>
            <a:pPr lvl="4" fontAlgn="auto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en-US" strike="noStrike" noProof="1" smtClean="0"/>
              <a:t>Click to edit Master text styles</a:t>
            </a:r>
          </a:p>
          <a:p>
            <a:pPr lvl="1" fontAlgn="auto"/>
            <a:r>
              <a:rPr lang="en-US" strike="noStrike" noProof="1" smtClean="0"/>
              <a:t>Second level</a:t>
            </a:r>
          </a:p>
          <a:p>
            <a:pPr lvl="2" fontAlgn="auto"/>
            <a:r>
              <a:rPr lang="en-US" strike="noStrike" noProof="1" smtClean="0"/>
              <a:t>Third level</a:t>
            </a:r>
          </a:p>
          <a:p>
            <a:pPr lvl="3" fontAlgn="auto"/>
            <a:r>
              <a:rPr lang="en-US" strike="noStrike" noProof="1" smtClean="0"/>
              <a:t>Fourth level</a:t>
            </a:r>
          </a:p>
          <a:p>
            <a:pPr lvl="4" fontAlgn="auto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DE934FF-F4E1-47C5-9CA5-30A81DDE2BE4}" type="datetimeFigureOut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3/23/2022</a:t>
            </a:fld>
            <a:endParaRPr lang="en-US" strike="noStrike" noProof="1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en-US" strike="noStrike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B3561BA9-CDCF-4958-B8AB-66F3BF063E13}" type="slidenum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‹#›</a:t>
            </a:fld>
            <a:endParaRPr 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en-US" strike="noStrike" noProof="1" smtClean="0"/>
              <a:t>Click to edit Master text styles</a:t>
            </a:r>
          </a:p>
          <a:p>
            <a:pPr lvl="1" fontAlgn="auto"/>
            <a:r>
              <a:rPr lang="en-US" strike="noStrike" noProof="1" smtClean="0"/>
              <a:t>Second level</a:t>
            </a:r>
          </a:p>
          <a:p>
            <a:pPr lvl="2" fontAlgn="auto"/>
            <a:r>
              <a:rPr lang="en-US" strike="noStrike" noProof="1" smtClean="0"/>
              <a:t>Third level</a:t>
            </a:r>
          </a:p>
          <a:p>
            <a:pPr lvl="3" fontAlgn="auto"/>
            <a:r>
              <a:rPr lang="en-US" strike="noStrike" noProof="1" smtClean="0"/>
              <a:t>Fourth level</a:t>
            </a:r>
          </a:p>
          <a:p>
            <a:pPr lvl="4" fontAlgn="auto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en-US" strike="noStrike" noProof="1" smtClean="0"/>
              <a:t>Click to edit Master text styles</a:t>
            </a:r>
          </a:p>
          <a:p>
            <a:pPr lvl="1" fontAlgn="auto"/>
            <a:r>
              <a:rPr lang="en-US" strike="noStrike" noProof="1" smtClean="0"/>
              <a:t>Second level</a:t>
            </a:r>
          </a:p>
          <a:p>
            <a:pPr lvl="2" fontAlgn="auto"/>
            <a:r>
              <a:rPr lang="en-US" strike="noStrike" noProof="1" smtClean="0"/>
              <a:t>Third level</a:t>
            </a:r>
          </a:p>
          <a:p>
            <a:pPr lvl="3" fontAlgn="auto"/>
            <a:r>
              <a:rPr lang="en-US" strike="noStrike" noProof="1" smtClean="0"/>
              <a:t>Fourth level</a:t>
            </a:r>
          </a:p>
          <a:p>
            <a:pPr lvl="4" fontAlgn="auto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DE934FF-F4E1-47C5-9CA5-30A81DDE2BE4}" type="datetimeFigureOut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3/23/2022</a:t>
            </a:fld>
            <a:endParaRPr lang="en-US" strike="noStrike" noProof="1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en-US" strike="noStrike" noProof="1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B3561BA9-CDCF-4958-B8AB-66F3BF063E13}" type="slidenum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‹#›</a:t>
            </a:fld>
            <a:endParaRPr 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DE934FF-F4E1-47C5-9CA5-30A81DDE2BE4}" type="datetimeFigureOut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3/23/2022</a:t>
            </a:fld>
            <a:endParaRPr lang="en-US" strike="noStrike" noProof="1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en-US" strike="noStrike" noProof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B3561BA9-CDCF-4958-B8AB-66F3BF063E13}" type="slidenum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‹#›</a:t>
            </a:fld>
            <a:endParaRPr 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DE934FF-F4E1-47C5-9CA5-30A81DDE2BE4}" type="datetimeFigureOut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3/23/2022</a:t>
            </a:fld>
            <a:endParaRPr lang="en-US" strike="noStrike" noProof="1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en-US" strike="noStrike" noProof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B3561BA9-CDCF-4958-B8AB-66F3BF063E13}" type="slidenum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‹#›</a:t>
            </a:fld>
            <a:endParaRPr 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DE934FF-F4E1-47C5-9CA5-30A81DDE2BE4}" type="datetimeFigureOut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3/23/2022</a:t>
            </a:fld>
            <a:endParaRPr lang="en-US" strike="noStrike" noProof="1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en-US" strike="noStrike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B3561BA9-CDCF-4958-B8AB-66F3BF063E13}" type="slidenum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‹#›</a:t>
            </a:fld>
            <a:endParaRPr 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en-US" strike="noStrike" noProof="1" smtClean="0"/>
              <a:t>Click to edit Master text styles</a:t>
            </a:r>
          </a:p>
          <a:p>
            <a:pPr lvl="1" fontAlgn="auto"/>
            <a:r>
              <a:rPr lang="en-US" strike="noStrike" noProof="1" smtClean="0"/>
              <a:t>Second level</a:t>
            </a:r>
          </a:p>
          <a:p>
            <a:pPr lvl="2" fontAlgn="auto"/>
            <a:r>
              <a:rPr lang="en-US" strike="noStrike" noProof="1" smtClean="0"/>
              <a:t>Third level</a:t>
            </a:r>
          </a:p>
          <a:p>
            <a:pPr lvl="3" fontAlgn="auto"/>
            <a:r>
              <a:rPr lang="en-US" strike="noStrike" noProof="1" smtClean="0"/>
              <a:t>Fourth level</a:t>
            </a:r>
          </a:p>
          <a:p>
            <a:pPr lvl="4" fontAlgn="auto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DE934FF-F4E1-47C5-9CA5-30A81DDE2BE4}" type="datetimeFigureOut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3/23/2022</a:t>
            </a:fld>
            <a:endParaRPr 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B3561BA9-CDCF-4958-B8AB-66F3BF063E13}" type="slidenum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‹#›</a:t>
            </a:fld>
            <a:endParaRPr 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 fontAlgn="auto"/>
            <a:r>
              <a:rPr lang="en-US" strike="noStrike" noProof="1" smtClean="0"/>
              <a:t>Click to edit Master text styles</a:t>
            </a:r>
          </a:p>
          <a:p>
            <a:pPr lvl="1" fontAlgn="auto"/>
            <a:r>
              <a:rPr lang="en-US" strike="noStrike" noProof="1" smtClean="0"/>
              <a:t>Second level</a:t>
            </a:r>
          </a:p>
          <a:p>
            <a:pPr lvl="2" fontAlgn="auto"/>
            <a:r>
              <a:rPr lang="en-US" strike="noStrike" noProof="1" smtClean="0"/>
              <a:t>Third level</a:t>
            </a:r>
          </a:p>
          <a:p>
            <a:pPr lvl="3" fontAlgn="auto"/>
            <a:r>
              <a:rPr lang="en-US" strike="noStrike" noProof="1" smtClean="0"/>
              <a:t>Fourth level</a:t>
            </a:r>
          </a:p>
          <a:p>
            <a:pPr lvl="4" fontAlgn="auto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DE934FF-F4E1-47C5-9CA5-30A81DDE2BE4}" type="datetimeFigureOut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3/23/2022</a:t>
            </a:fld>
            <a:endParaRPr lang="en-US" strike="noStrike" noProof="1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en-US" strike="noStrike" noProof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B3561BA9-CDCF-4958-B8AB-66F3BF063E13}" type="slidenum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‹#›</a:t>
            </a:fld>
            <a:endParaRPr 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/>
          <a:p>
            <a:pPr lvl="0"/>
            <a:r>
              <a:rPr lang="en-US" altLang="zh-CN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lvl="0" indent="-228600"/>
            <a:r>
              <a:rPr lang="en-US" altLang="zh-CN"/>
              <a:t>Click to edit Master text styles</a:t>
            </a:r>
          </a:p>
          <a:p>
            <a:pPr lvl="1" indent="-228600"/>
            <a:r>
              <a:rPr lang="en-US" altLang="zh-CN"/>
              <a:t>Second level</a:t>
            </a:r>
          </a:p>
          <a:p>
            <a:pPr lvl="2" indent="-228600"/>
            <a:r>
              <a:rPr lang="en-US" altLang="zh-CN"/>
              <a:t>Third level</a:t>
            </a:r>
          </a:p>
          <a:p>
            <a:pPr lvl="3" indent="-228600"/>
            <a:r>
              <a:rPr lang="en-US" altLang="zh-CN"/>
              <a:t>Fourth level</a:t>
            </a:r>
          </a:p>
          <a:p>
            <a:pPr lvl="4" indent="-228600"/>
            <a:r>
              <a:rPr lang="en-US" altLang="zh-CN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FDE934FF-F4E1-47C5-9CA5-30A81DDE2BE4}" type="datetimeFigureOut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3/23/2022</a:t>
            </a:fld>
            <a:endParaRPr 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B3561BA9-CDCF-4958-B8AB-66F3BF063E13}" type="slidenum">
              <a:rPr lang="en-US" strike="noStrike" noProof="1" smtClean="0">
                <a:latin typeface="+mn-lt"/>
                <a:ea typeface="+mn-ea"/>
                <a:cs typeface="+mn-cs"/>
              </a:rPr>
              <a:pPr fontAlgn="auto"/>
              <a:t>‹#›</a:t>
            </a:fld>
            <a:endParaRPr 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143250"/>
          </a:xfrm>
        </p:spPr>
        <p:txBody>
          <a:bodyPr lIns="91440" tIns="45720" rIns="91440" bIns="45720" anchor="ctr"/>
          <a:lstStyle/>
          <a:p>
            <a:pPr algn="ctr"/>
            <a:r>
              <a:rPr lang="ru-RU" altLang="en-US">
                <a:latin typeface="Times New Roman" panose="02020603050405020304" charset="0"/>
              </a:rPr>
              <a:t>Что такое синонимы?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Какие есть типы синонимов?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046538"/>
          </a:xfrm>
        </p:spPr>
        <p:txBody>
          <a:bodyPr>
            <a:normAutofit fontScale="90000"/>
          </a:bodyPr>
          <a:lstStyle/>
          <a:p>
            <a:pPr fontAlgn="auto"/>
            <a:r>
              <a:rPr lang="ru-RU" altLang="en-US" sz="3600" b="1" strike="noStrike" noProof="1">
                <a:latin typeface="Times New Roman" panose="02020603050405020304" charset="0"/>
              </a:rPr>
              <a:t>Задание. Найдите синонимы к данным словам в русском языке, укажите тип синонимии.</a:t>
            </a: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 strike="noStrike" noProof="1">
                <a:latin typeface="Times New Roman" panose="02020603050405020304" charset="0"/>
              </a:rPr>
              <a:t>пожилой - ..., рыдать - ..., приятель - ..., ликовать - ..., печаль - ..., стремительно - ..., отлично - ..., ужасно - ..., уста - ..., башка - .... .</a:t>
            </a:r>
            <a:r>
              <a:rPr lang="ru-RU" altLang="en-US"/>
              <a:t/>
            </a:r>
            <a:br>
              <a:rPr lang="ru-RU" altLang="en-US"/>
            </a:br>
            <a:endParaRPr lang="ru-RU" altLang="en-US" strike="noStrike" noProof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13125"/>
          </a:xfrm>
        </p:spPr>
        <p:txBody>
          <a:bodyPr>
            <a:normAutofit fontScale="90000"/>
          </a:bodyPr>
          <a:lstStyle/>
          <a:p>
            <a:r>
              <a:rPr lang="en-US">
                <a:latin typeface="Times New Roman" panose="02020603050405020304" charset="0"/>
              </a:rPr>
              <a:t>Роль синонимов в речи исключительно велика: они помогают избежать ненужных повторений одного и того же слова, точнее передают мысли, позволяют выразить многообразие оттенков того или иного явления, качества и т.д.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724650" y="3505835"/>
            <a:ext cx="4295140" cy="3176905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996440" y="3791585"/>
            <a:ext cx="3852545" cy="289115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023995"/>
          </a:xfrm>
        </p:spPr>
        <p:txBody>
          <a:bodyPr>
            <a:normAutofit fontScale="90000"/>
          </a:bodyPr>
          <a:lstStyle/>
          <a:p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Это был очень хороший день . Погода была хорошая, дождя не было и ветра тоже. Настроение у меня было хорошее, потому что я получил на экзамене хорошую оценку. Дома меня ждал хороший обед. Потом я пошёл в кино и посмотрел хороший фильм.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67100"/>
          </a:xfrm>
        </p:spPr>
        <p:txBody>
          <a:bodyPr>
            <a:normAutofit fontScale="90000"/>
          </a:bodyPr>
          <a:lstStyle/>
          <a:p>
            <a:r>
              <a:rPr lang="en-US" b="1">
                <a:latin typeface="Times New Roman" panose="02020603050405020304" charset="0"/>
              </a:rPr>
              <a:t>Прочитай</a:t>
            </a:r>
            <a:r>
              <a:rPr lang="ru-RU" altLang="en-US" b="1">
                <a:latin typeface="Times New Roman" panose="02020603050405020304" charset="0"/>
              </a:rPr>
              <a:t>те</a:t>
            </a:r>
            <a:r>
              <a:rPr lang="en-US" b="1">
                <a:latin typeface="Times New Roman" panose="02020603050405020304" charset="0"/>
              </a:rPr>
              <a:t> название цветов и оттенков</a:t>
            </a:r>
            <a:r>
              <a:rPr lang="ru-RU" altLang="en-US" b="1">
                <a:latin typeface="Times New Roman" panose="02020603050405020304" charset="0"/>
              </a:rPr>
              <a:t>:</a:t>
            </a:r>
            <a:r>
              <a:rPr lang="ru-RU" altLang="en-US" b="1"/>
              <a:t/>
            </a:r>
            <a:br>
              <a:rPr lang="ru-RU" altLang="en-US" b="1"/>
            </a:br>
            <a:r>
              <a:rPr lang="ru-RU" altLang="en-US"/>
              <a:t/>
            </a:r>
            <a:br>
              <a:rPr lang="ru-RU" altLang="en-US"/>
            </a:br>
            <a:r>
              <a:rPr lang="ru-RU" altLang="en-US">
                <a:latin typeface="Times New Roman" panose="02020603050405020304" charset="0"/>
              </a:rPr>
              <a:t>коричневый, карий, </a:t>
            </a:r>
            <a:r>
              <a:rPr lang="ru-RU" altLang="en-US">
                <a:latin typeface="Times New Roman" panose="02020603050405020304" charset="0"/>
                <a:sym typeface="+mn-ea"/>
              </a:rPr>
              <a:t>каштановый, </a:t>
            </a:r>
            <a:r>
              <a:rPr lang="ru-RU" altLang="en-US">
                <a:latin typeface="Times New Roman" panose="02020603050405020304" charset="0"/>
              </a:rPr>
              <a:t>кофейный; 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жёлтый, золотистый, лимонный;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зелёный, изумрудный, салатовый.</a:t>
            </a:r>
          </a:p>
        </p:txBody>
      </p:sp>
      <p:pic>
        <p:nvPicPr>
          <p:cNvPr id="3" name="Content Placeholder 2" descr="green-coldhotb[1]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704705" y="3738245"/>
            <a:ext cx="1697990" cy="2533650"/>
          </a:xfrm>
          <a:prstGeom prst="rect">
            <a:avLst/>
          </a:prstGeom>
        </p:spPr>
      </p:pic>
      <p:pic>
        <p:nvPicPr>
          <p:cNvPr id="4" name="Content Placeholder 3" descr="i09MVTJNK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946900" y="3832225"/>
            <a:ext cx="1754505" cy="2617470"/>
          </a:xfrm>
          <a:prstGeom prst="rect">
            <a:avLst/>
          </a:prstGeom>
        </p:spPr>
      </p:pic>
      <p:pic>
        <p:nvPicPr>
          <p:cNvPr id="5" name="Picture 4" descr="iS0NZ37CL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1535" y="3785235"/>
            <a:ext cx="3105150" cy="24396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>
                <a:latin typeface="Times New Roman" panose="02020603050405020304" charset="0"/>
              </a:rPr>
              <a:t>Опишите картинки словосочетаниями:</a:t>
            </a:r>
            <a:r>
              <a:rPr lang="ru-RU" altLang="en-US"/>
              <a:t/>
            </a:r>
            <a:br>
              <a:rPr lang="ru-RU" altLang="en-US"/>
            </a:br>
            <a:endParaRPr lang="ru-RU" altLang="en-US"/>
          </a:p>
        </p:txBody>
      </p:sp>
      <p:pic>
        <p:nvPicPr>
          <p:cNvPr id="3" name="Content Placeholder 2" descr="3-8-9-10-11-12[1]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048125" y="1316990"/>
            <a:ext cx="3397250" cy="1916430"/>
          </a:xfrm>
          <a:prstGeom prst="rect">
            <a:avLst/>
          </a:prstGeom>
        </p:spPr>
      </p:pic>
      <p:pic>
        <p:nvPicPr>
          <p:cNvPr id="4" name="Content Placeholder 3" descr="i[6]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8306435" y="2400935"/>
            <a:ext cx="3237865" cy="3237865"/>
          </a:xfrm>
          <a:prstGeom prst="rect">
            <a:avLst/>
          </a:prstGeom>
        </p:spPr>
      </p:pic>
      <p:pic>
        <p:nvPicPr>
          <p:cNvPr id="5" name="Picture 4" descr="iBHZ29DI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485" y="1439545"/>
            <a:ext cx="3058795" cy="3546475"/>
          </a:xfrm>
          <a:prstGeom prst="rect">
            <a:avLst/>
          </a:prstGeom>
        </p:spPr>
      </p:pic>
      <p:pic>
        <p:nvPicPr>
          <p:cNvPr id="6" name="Picture 5" descr="iPMEQLCDB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1230" y="3709035"/>
            <a:ext cx="4511040" cy="300609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oroda-sobak-zolotistyj-retriver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045" y="3750945"/>
            <a:ext cx="3707765" cy="2942590"/>
          </a:xfrm>
          <a:prstGeom prst="rect">
            <a:avLst/>
          </a:prstGeom>
        </p:spPr>
      </p:pic>
      <p:pic>
        <p:nvPicPr>
          <p:cNvPr id="8" name="Picture 7" descr="s1200[1]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1970" y="4176395"/>
            <a:ext cx="2562225" cy="2091055"/>
          </a:xfrm>
          <a:prstGeom prst="rect">
            <a:avLst/>
          </a:prstGeom>
        </p:spPr>
      </p:pic>
      <p:pic>
        <p:nvPicPr>
          <p:cNvPr id="9" name="Picture 8" descr="limonnyj_cvet_v_odezhde[1]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7590" y="428625"/>
            <a:ext cx="4586605" cy="3500120"/>
          </a:xfrm>
          <a:prstGeom prst="rect">
            <a:avLst/>
          </a:prstGeom>
        </p:spPr>
      </p:pic>
      <p:pic>
        <p:nvPicPr>
          <p:cNvPr id="10" name="Picture 9" descr="i6DWAV3IL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71855" y="502285"/>
            <a:ext cx="4345305" cy="285178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7TL6E59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5740" y="3320415"/>
            <a:ext cx="4318000" cy="3060700"/>
          </a:xfrm>
          <a:prstGeom prst="rect">
            <a:avLst/>
          </a:prstGeom>
        </p:spPr>
      </p:pic>
      <p:pic>
        <p:nvPicPr>
          <p:cNvPr id="3" name="Picture 2" descr="emerald-dress-collage[1]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38250" y="3320415"/>
            <a:ext cx="4500245" cy="2813050"/>
          </a:xfrm>
          <a:prstGeom prst="rect">
            <a:avLst/>
          </a:prstGeom>
        </p:spPr>
      </p:pic>
      <p:pic>
        <p:nvPicPr>
          <p:cNvPr id="4" name="Picture 3" descr="vibrance_17_9866_oboi_izumrudnaja_travka_1920x1080[1]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91530" y="253365"/>
            <a:ext cx="5076825" cy="2855595"/>
          </a:xfrm>
          <a:prstGeom prst="rect">
            <a:avLst/>
          </a:prstGeom>
        </p:spPr>
      </p:pic>
      <p:pic>
        <p:nvPicPr>
          <p:cNvPr id="5" name="Picture 4" descr="iUC7JZ70Z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1250" y="253365"/>
            <a:ext cx="3966210" cy="247904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itle 1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ctr"/>
          <a:lstStyle/>
          <a:p>
            <a:pPr algn="ctr"/>
            <a:r>
              <a:rPr lang="ru-RU" altLang="en-US" sz="6600">
                <a:latin typeface="Times New Roman" panose="02020603050405020304" charset="0"/>
              </a:rPr>
              <a:t>Антонимы в русском языке</a:t>
            </a:r>
          </a:p>
        </p:txBody>
      </p:sp>
      <p:pic>
        <p:nvPicPr>
          <p:cNvPr id="5122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27113" y="2751138"/>
            <a:ext cx="4064000" cy="2901950"/>
          </a:xfrm>
        </p:spPr>
      </p:pic>
      <p:pic>
        <p:nvPicPr>
          <p:cNvPr id="5123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243638" y="2381250"/>
            <a:ext cx="4889500" cy="339725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76238"/>
            <a:ext cx="10515600" cy="5748338"/>
          </a:xfrm>
        </p:spPr>
        <p:txBody>
          <a:bodyPr>
            <a:normAutofit fontScale="90000"/>
          </a:bodyPr>
          <a:lstStyle/>
          <a:p>
            <a:pPr fontAlgn="auto"/>
            <a:r>
              <a:rPr lang="en-US" b="1" strike="noStrike" noProof="1">
                <a:latin typeface="Times New Roman" panose="02020603050405020304" charset="0"/>
              </a:rPr>
              <a:t>Анто́нимы</a:t>
            </a:r>
            <a:r>
              <a:rPr lang="en-US" strike="noStrike" noProof="1">
                <a:latin typeface="Times New Roman" panose="02020603050405020304" charset="0"/>
              </a:rPr>
              <a:t> (</a:t>
            </a:r>
            <a:r>
              <a:rPr lang="ru-RU" altLang="en-US" strike="noStrike" noProof="1">
                <a:latin typeface="Times New Roman" panose="02020603050405020304" charset="0"/>
              </a:rPr>
              <a:t>гр. </a:t>
            </a:r>
            <a:r>
              <a:rPr lang="en-US" altLang="en-US" b="1" i="1" strike="noStrike" noProof="1">
                <a:latin typeface="Times New Roman" panose="02020603050405020304" charset="0"/>
              </a:rPr>
              <a:t>anti </a:t>
            </a:r>
            <a:r>
              <a:rPr lang="en-US" strike="noStrike" noProof="1">
                <a:latin typeface="Times New Roman" panose="02020603050405020304" charset="0"/>
                <a:sym typeface="+mn-ea"/>
              </a:rPr>
              <a:t>«</a:t>
            </a:r>
            <a:r>
              <a:rPr lang="en-US" strike="noStrike" noProof="1">
                <a:latin typeface="Times New Roman" panose="02020603050405020304" charset="0"/>
              </a:rPr>
              <a:t>против</a:t>
            </a:r>
            <a:r>
              <a:rPr lang="en-US" strike="noStrike" noProof="1">
                <a:latin typeface="Times New Roman" panose="02020603050405020304" charset="0"/>
                <a:sym typeface="+mn-ea"/>
              </a:rPr>
              <a:t>»</a:t>
            </a:r>
            <a:r>
              <a:rPr lang="en-US" strike="noStrike" noProof="1">
                <a:latin typeface="Times New Roman" panose="02020603050405020304" charset="0"/>
              </a:rPr>
              <a:t> + </a:t>
            </a:r>
            <a:r>
              <a:rPr lang="en-US" b="1" i="1" strike="noStrike" noProof="1">
                <a:latin typeface="Times New Roman" panose="02020603050405020304" charset="0"/>
              </a:rPr>
              <a:t>onyma</a:t>
            </a:r>
            <a:r>
              <a:rPr lang="en-US" strike="noStrike" noProof="1">
                <a:latin typeface="Times New Roman" panose="02020603050405020304" charset="0"/>
              </a:rPr>
              <a:t> «имя») — это слова, имеющие противоположные лексические значения</a:t>
            </a:r>
            <a:r>
              <a:rPr lang="ru-RU" altLang="en-US" strike="noStrike" noProof="1">
                <a:latin typeface="Times New Roman" panose="02020603050405020304" charset="0"/>
              </a:rPr>
              <a:t>. Н</a:t>
            </a:r>
            <a:r>
              <a:rPr lang="en-US" strike="noStrike" noProof="1">
                <a:latin typeface="Times New Roman" panose="02020603050405020304" charset="0"/>
              </a:rPr>
              <a:t>апример: </a:t>
            </a:r>
            <a:r>
              <a:rPr lang="en-US">
                <a:latin typeface="Times New Roman" panose="02020603050405020304" charset="0"/>
              </a:rPr>
              <a:t/>
            </a:r>
            <a:br>
              <a:rPr lang="en-US">
                <a:latin typeface="Times New Roman" panose="02020603050405020304" charset="0"/>
              </a:rPr>
            </a:br>
            <a:r>
              <a:rPr lang="en-US" strike="noStrike" noProof="1">
                <a:latin typeface="Times New Roman" panose="02020603050405020304" charset="0"/>
              </a:rPr>
              <a:t>«</a:t>
            </a:r>
            <a:r>
              <a:rPr lang="en-US" i="1" strike="noStrike" noProof="1">
                <a:latin typeface="Times New Roman" panose="02020603050405020304" charset="0"/>
              </a:rPr>
              <a:t>правда» — «ложь»,</a:t>
            </a:r>
            <a:r>
              <a:rPr lang="en-US" i="1">
                <a:latin typeface="Times New Roman" panose="02020603050405020304" charset="0"/>
              </a:rPr>
              <a:t/>
            </a:r>
            <a:br>
              <a:rPr lang="en-US" i="1">
                <a:latin typeface="Times New Roman" panose="02020603050405020304" charset="0"/>
              </a:rPr>
            </a:br>
            <a:r>
              <a:rPr lang="en-US" i="1" strike="noStrike" noProof="1">
                <a:latin typeface="Times New Roman" panose="02020603050405020304" charset="0"/>
              </a:rPr>
              <a:t> «добрый» — «злой», </a:t>
            </a:r>
            <a:r>
              <a:rPr lang="en-US" i="1">
                <a:latin typeface="Times New Roman" panose="02020603050405020304" charset="0"/>
              </a:rPr>
              <a:t/>
            </a:r>
            <a:br>
              <a:rPr lang="en-US" i="1">
                <a:latin typeface="Times New Roman" panose="02020603050405020304" charset="0"/>
              </a:rPr>
            </a:br>
            <a:r>
              <a:rPr lang="en-US" i="1" strike="noStrike" noProof="1">
                <a:latin typeface="Times New Roman" panose="02020603050405020304" charset="0"/>
              </a:rPr>
              <a:t>«говорить» — «молчать».</a:t>
            </a:r>
            <a:r>
              <a:rPr lang="en-US">
                <a:latin typeface="Times New Roman" panose="02020603050405020304" charset="0"/>
              </a:rPr>
              <a:t/>
            </a:r>
            <a:br>
              <a:rPr lang="en-US">
                <a:latin typeface="Times New Roman" panose="02020603050405020304" charset="0"/>
              </a:rPr>
            </a:br>
            <a:r>
              <a:rPr lang="en-US">
                <a:latin typeface="Times New Roman" panose="02020603050405020304" charset="0"/>
              </a:rPr>
              <a:t/>
            </a:r>
            <a:br>
              <a:rPr lang="en-US">
                <a:latin typeface="Times New Roman" panose="02020603050405020304" charset="0"/>
              </a:rPr>
            </a:br>
            <a:r>
              <a:rPr lang="ru-RU" altLang="en-US" strike="noStrike" noProof="1">
                <a:latin typeface="Times New Roman" panose="02020603050405020304" charset="0"/>
                <a:sym typeface="+mn-ea"/>
              </a:rPr>
              <a:t>Антонимы обычно относятся к одной части речи и образуют пары.</a:t>
            </a:r>
            <a:r>
              <a:rPr lang="ru-RU" altLang="en-US"/>
              <a:t/>
            </a:r>
            <a:br>
              <a:rPr lang="ru-RU" altLang="en-US"/>
            </a:br>
            <a:endParaRPr lang="en-US" strike="noStrike" noProof="1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840288"/>
          </a:xfrm>
        </p:spPr>
        <p:txBody>
          <a:bodyPr lIns="91440" tIns="45720" rIns="91440" bIns="45720" anchor="ctr"/>
          <a:lstStyle/>
          <a:p>
            <a:pPr fontAlgn="base"/>
            <a:r>
              <a:rPr lang="ru-RU" altLang="en-US">
                <a:latin typeface="Times New Roman" panose="02020603050405020304" charset="0"/>
              </a:rPr>
              <a:t>Антонимы противопоставлены друг другу по самому главному общему признаку (качественному, количественному, временному, пространственному и т.п.). Они обозначают взаимоисключающие понятия: </a:t>
            </a:r>
            <a:r>
              <a:rPr lang="ru-RU" altLang="en-US" i="1">
                <a:latin typeface="Times New Roman" panose="02020603050405020304" charset="0"/>
              </a:rPr>
              <a:t>красивый - некрасивый, много - мало, утро - вечер, уходить- приходить.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278313"/>
          </a:xfrm>
        </p:spPr>
        <p:txBody>
          <a:bodyPr lIns="91440" tIns="45720" rIns="91440" bIns="45720" anchor="ctr"/>
          <a:lstStyle/>
          <a:p>
            <a:r>
              <a:rPr lang="ru-RU" altLang="en-US">
                <a:latin typeface="Times New Roman" panose="02020603050405020304" charset="0"/>
              </a:rPr>
              <a:t>У имён собственных, местоимений, числительных антонимов нет.</a:t>
            </a:r>
            <a:r>
              <a:rPr lang="en-US" altLang="zh-CN">
                <a:latin typeface="Times New Roman" panose="02020603050405020304" charset="0"/>
              </a:rPr>
              <a:t> </a:t>
            </a:r>
            <a:br>
              <a:rPr lang="en-US" altLang="zh-CN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Например: </a:t>
            </a:r>
            <a:r>
              <a:rPr lang="ru-RU" altLang="en-US" i="1">
                <a:latin typeface="Times New Roman" panose="02020603050405020304" charset="0"/>
              </a:rPr>
              <a:t>Москва, ты,</a:t>
            </a:r>
            <a:r>
              <a:rPr lang="en-US" altLang="zh-CN" i="1">
                <a:latin typeface="Times New Roman" panose="02020603050405020304" charset="0"/>
              </a:rPr>
              <a:t> двадцать</a:t>
            </a:r>
            <a:r>
              <a:rPr lang="ru-RU" altLang="en-US" i="1">
                <a:latin typeface="Times New Roman" panose="02020603050405020304" charset="0"/>
              </a:rPr>
              <a:t>.</a:t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ru-RU" altLang="en-US" i="1">
                <a:latin typeface="Times New Roman" panose="02020603050405020304" charset="0"/>
              </a:rPr>
              <a:t/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Антонимов также нет у некоторых других слов, например: </a:t>
            </a:r>
            <a:r>
              <a:rPr lang="ru-RU" altLang="en-US" i="1">
                <a:latin typeface="Times New Roman" panose="02020603050405020304" charset="0"/>
              </a:rPr>
              <a:t>студент,дом, писать,читать.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79613"/>
          </a:xfrm>
        </p:spPr>
        <p:txBody>
          <a:bodyPr lIns="91440" tIns="45720" rIns="91440" bIns="45720" anchor="ctr"/>
          <a:lstStyle/>
          <a:p>
            <a:r>
              <a:rPr lang="en-US" altLang="zh-CN">
                <a:latin typeface="Times New Roman" panose="02020603050405020304" charset="0"/>
              </a:rPr>
              <a:t>Большинство антонимов характеризуют качества (</a:t>
            </a:r>
            <a:r>
              <a:rPr lang="en-US" altLang="zh-CN" i="1">
                <a:latin typeface="Times New Roman" panose="02020603050405020304" charset="0"/>
              </a:rPr>
              <a:t>хороший - плохой, умный - глупый, родной - чужой</a:t>
            </a:r>
            <a:r>
              <a:rPr lang="ru-RU" altLang="en-US">
                <a:latin typeface="Times New Roman" panose="02020603050405020304" charset="0"/>
              </a:rPr>
              <a:t>).</a:t>
            </a:r>
          </a:p>
        </p:txBody>
      </p:sp>
      <p:pic>
        <p:nvPicPr>
          <p:cNvPr id="9218" name="Content Placeholder 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066925" y="3687763"/>
            <a:ext cx="3730625" cy="2798762"/>
          </a:xfrm>
        </p:spPr>
      </p:pic>
      <p:pic>
        <p:nvPicPr>
          <p:cNvPr id="9219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8183563" y="2344738"/>
            <a:ext cx="3429000" cy="4141787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92488"/>
          </a:xfrm>
        </p:spPr>
        <p:txBody>
          <a:bodyPr>
            <a:normAutofit fontScale="90000"/>
          </a:bodyPr>
          <a:lstStyle/>
          <a:p>
            <a:pPr fontAlgn="auto"/>
            <a:r>
              <a:rPr lang="ru-RU" altLang="en-US" strike="noStrike" noProof="1">
                <a:latin typeface="Times New Roman" panose="02020603050405020304" charset="0"/>
              </a:rPr>
              <a:t>Многие антонимы</a:t>
            </a:r>
            <a:r>
              <a:rPr lang="en-US" strike="noStrike" noProof="1">
                <a:latin typeface="Times New Roman" panose="02020603050405020304" charset="0"/>
              </a:rPr>
              <a:t> указывают на пространственные и временные отношения (</a:t>
            </a:r>
            <a:r>
              <a:rPr lang="en-US" i="1" strike="noStrike" noProof="1">
                <a:latin typeface="Times New Roman" panose="02020603050405020304" charset="0"/>
              </a:rPr>
              <a:t>большой - маленький,  </a:t>
            </a:r>
            <a:r>
              <a:rPr lang="en-US" i="1">
                <a:latin typeface="Times New Roman" panose="02020603050405020304" charset="0"/>
              </a:rPr>
              <a:t/>
            </a:r>
            <a:br>
              <a:rPr lang="en-US" i="1">
                <a:latin typeface="Times New Roman" panose="02020603050405020304" charset="0"/>
              </a:rPr>
            </a:br>
            <a:r>
              <a:rPr lang="en-US" i="1" strike="noStrike" noProof="1">
                <a:latin typeface="Times New Roman" panose="02020603050405020304" charset="0"/>
              </a:rPr>
              <a:t>широкий - узкий;</a:t>
            </a:r>
            <a:r>
              <a:rPr lang="en-US" i="1">
                <a:latin typeface="Times New Roman" panose="02020603050405020304" charset="0"/>
              </a:rPr>
              <a:t/>
            </a:r>
            <a:br>
              <a:rPr lang="en-US" i="1">
                <a:latin typeface="Times New Roman" panose="02020603050405020304" charset="0"/>
              </a:rPr>
            </a:br>
            <a:r>
              <a:rPr lang="en-US" i="1" strike="noStrike" noProof="1">
                <a:latin typeface="Times New Roman" panose="02020603050405020304" charset="0"/>
              </a:rPr>
              <a:t>ранний - поздний,</a:t>
            </a:r>
            <a:r>
              <a:rPr lang="en-US" i="1">
                <a:latin typeface="Times New Roman" panose="02020603050405020304" charset="0"/>
              </a:rPr>
              <a:t/>
            </a:r>
            <a:br>
              <a:rPr lang="en-US" i="1">
                <a:latin typeface="Times New Roman" panose="02020603050405020304" charset="0"/>
              </a:rPr>
            </a:br>
            <a:r>
              <a:rPr lang="en-US" i="1" strike="noStrike" noProof="1">
                <a:latin typeface="Times New Roman" panose="02020603050405020304" charset="0"/>
              </a:rPr>
              <a:t> день - ночь</a:t>
            </a:r>
            <a:r>
              <a:rPr lang="en-US" strike="noStrike" noProof="1">
                <a:latin typeface="Times New Roman" panose="02020603050405020304" charset="0"/>
              </a:rPr>
              <a:t>)</a:t>
            </a:r>
            <a:r>
              <a:rPr lang="ru-RU" altLang="en-US" strike="noStrike" noProof="1">
                <a:latin typeface="Times New Roman" panose="02020603050405020304" charset="0"/>
              </a:rPr>
              <a:t>.</a:t>
            </a:r>
          </a:p>
        </p:txBody>
      </p:sp>
      <p:pic>
        <p:nvPicPr>
          <p:cNvPr id="10242" name="Content Placeholder 4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5797550" y="2466975"/>
            <a:ext cx="5465763" cy="4132263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/>
            <a:r>
              <a:rPr lang="ru-RU" altLang="en-US" strike="noStrike" noProof="1">
                <a:latin typeface="Times New Roman" panose="02020603050405020304" charset="0"/>
              </a:rPr>
              <a:t>Бывают</a:t>
            </a:r>
            <a:r>
              <a:rPr lang="en-US" strike="noStrike" noProof="1">
                <a:latin typeface="Times New Roman" panose="02020603050405020304" charset="0"/>
              </a:rPr>
              <a:t> противоположные наименования действий, состояний (</a:t>
            </a:r>
            <a:r>
              <a:rPr lang="en-US" i="1" strike="noStrike" noProof="1">
                <a:latin typeface="Times New Roman" panose="02020603050405020304" charset="0"/>
              </a:rPr>
              <a:t>плакать - смеяться, радоваться - горевать</a:t>
            </a:r>
            <a:r>
              <a:rPr lang="en-US" strike="noStrike" noProof="1">
                <a:latin typeface="Times New Roman" panose="02020603050405020304" charset="0"/>
              </a:rPr>
              <a:t>), но таких немного.</a:t>
            </a:r>
          </a:p>
        </p:txBody>
      </p:sp>
      <p:pic>
        <p:nvPicPr>
          <p:cNvPr id="11266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473825" y="2644775"/>
            <a:ext cx="4879975" cy="2908300"/>
          </a:xfrm>
        </p:spPr>
      </p:pic>
      <p:pic>
        <p:nvPicPr>
          <p:cNvPr id="11267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130300" y="2644775"/>
            <a:ext cx="4073525" cy="2816225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59150"/>
          </a:xfrm>
        </p:spPr>
        <p:txBody>
          <a:bodyPr>
            <a:normAutofit fontScale="90000"/>
          </a:bodyPr>
          <a:lstStyle/>
          <a:p>
            <a:pPr fontAlgn="auto"/>
            <a:r>
              <a:rPr lang="en-US" strike="noStrike" noProof="1">
                <a:latin typeface="Times New Roman" panose="02020603050405020304" charset="0"/>
              </a:rPr>
              <a:t>Антонимы </a:t>
            </a:r>
            <a:r>
              <a:rPr lang="ru-RU" altLang="en-US" strike="noStrike" noProof="1">
                <a:latin typeface="Times New Roman" panose="02020603050405020304" charset="0"/>
              </a:rPr>
              <a:t>выражают крайне противоположные понятия</a:t>
            </a:r>
            <a:r>
              <a:rPr lang="en-US" strike="noStrike" noProof="1">
                <a:latin typeface="Times New Roman" panose="02020603050405020304" charset="0"/>
              </a:rPr>
              <a:t>, но между ними в языке могут быть слова, </a:t>
            </a:r>
            <a:r>
              <a:rPr lang="ru-RU" altLang="en-US" strike="noStrike" noProof="1">
                <a:latin typeface="Times New Roman" panose="02020603050405020304" charset="0"/>
              </a:rPr>
              <a:t>которые обозначают</a:t>
            </a:r>
            <a:r>
              <a:rPr lang="en-US" strike="noStrike" noProof="1">
                <a:latin typeface="Times New Roman" panose="02020603050405020304" charset="0"/>
              </a:rPr>
              <a:t> указанный признак в различной </a:t>
            </a:r>
            <a:r>
              <a:rPr lang="ru-RU" altLang="en-US" strike="noStrike" noProof="1">
                <a:latin typeface="Times New Roman" panose="02020603050405020304" charset="0"/>
              </a:rPr>
              <a:t>степени</a:t>
            </a:r>
            <a:r>
              <a:rPr lang="en-US" strike="noStrike" noProof="1">
                <a:latin typeface="Times New Roman" panose="02020603050405020304" charset="0"/>
              </a:rPr>
              <a:t>, т. е. его убывание или возрастание</a:t>
            </a:r>
            <a:r>
              <a:rPr lang="ru-RU" altLang="en-US" strike="noStrike" noProof="1">
                <a:latin typeface="Times New Roman" panose="02020603050405020304" charset="0"/>
              </a:rPr>
              <a:t>:</a:t>
            </a: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 i="1" strike="noStrike" noProof="1">
                <a:latin typeface="Times New Roman" panose="02020603050405020304" charset="0"/>
              </a:rPr>
              <a:t>морозно</a:t>
            </a:r>
            <a:r>
              <a:rPr lang="ru-RU" altLang="en-US" strike="noStrike" noProof="1">
                <a:latin typeface="Times New Roman" panose="02020603050405020304" charset="0"/>
              </a:rPr>
              <a:t> - </a:t>
            </a:r>
            <a:r>
              <a:rPr lang="ru-RU" altLang="en-US" i="1" strike="noStrike" noProof="1">
                <a:latin typeface="Times New Roman" panose="02020603050405020304" charset="0"/>
              </a:rPr>
              <a:t>холодно- прохладно - тепло -жарко;</a:t>
            </a:r>
            <a:r>
              <a:rPr lang="ru-RU" altLang="en-US" i="1">
                <a:latin typeface="Times New Roman" panose="02020603050405020304" charset="0"/>
              </a:rPr>
              <a:t/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ru-RU" altLang="en-US" i="1" strike="noStrike" noProof="1">
                <a:latin typeface="Times New Roman" panose="02020603050405020304" charset="0"/>
              </a:rPr>
              <a:t>вредный - безвредный - бесполезный - полезный. </a:t>
            </a:r>
            <a:r>
              <a:rPr lang="en-US" i="1" strike="noStrike" noProof="1">
                <a:latin typeface="Times New Roman" panose="02020603050405020304" charset="0"/>
              </a:rPr>
              <a:t> </a:t>
            </a:r>
          </a:p>
        </p:txBody>
      </p:sp>
      <p:pic>
        <p:nvPicPr>
          <p:cNvPr id="12290" name="Content Placeholder 2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593138" y="4503738"/>
            <a:ext cx="2322512" cy="2066925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684588"/>
          </a:xfrm>
        </p:spPr>
        <p:txBody>
          <a:bodyPr lIns="91440" tIns="45720" rIns="91440" bIns="45720" anchor="ctr"/>
          <a:lstStyle/>
          <a:p>
            <a:pPr fontAlgn="base"/>
            <a:r>
              <a:rPr lang="en-US" altLang="zh-CN">
                <a:latin typeface="Times New Roman" panose="02020603050405020304" charset="0"/>
              </a:rPr>
              <a:t>Такое противопоставление </a:t>
            </a:r>
            <a:r>
              <a:rPr lang="ru-RU" altLang="en-US">
                <a:latin typeface="Times New Roman" panose="02020603050405020304" charset="0"/>
              </a:rPr>
              <a:t>предполагает </a:t>
            </a:r>
            <a:r>
              <a:rPr lang="ru-RU" altLang="en-US" b="1">
                <a:latin typeface="Times New Roman" panose="02020603050405020304" charset="0"/>
              </a:rPr>
              <a:t>градацию</a:t>
            </a:r>
            <a:r>
              <a:rPr lang="en-US" altLang="zh-CN">
                <a:latin typeface="Times New Roman" panose="02020603050405020304" charset="0"/>
              </a:rPr>
              <a:t>: </a:t>
            </a:r>
            <a:r>
              <a:rPr lang="en-US" altLang="zh-CN" i="1">
                <a:latin typeface="Times New Roman" panose="02020603050405020304" charset="0"/>
              </a:rPr>
              <a:t>молодой - старый, большой - маленький</a:t>
            </a:r>
            <a:r>
              <a:rPr lang="en-US" altLang="zh-CN">
                <a:latin typeface="Times New Roman" panose="02020603050405020304" charset="0"/>
              </a:rPr>
              <a:t> </a:t>
            </a:r>
            <a:r>
              <a:rPr lang="ru-RU" altLang="en-US">
                <a:latin typeface="Times New Roman" panose="02020603050405020304" charset="0"/>
              </a:rPr>
              <a:t>и т.д</a:t>
            </a:r>
            <a:r>
              <a:rPr lang="en-US" altLang="zh-CN">
                <a:latin typeface="Times New Roman" panose="02020603050405020304" charset="0"/>
              </a:rPr>
              <a:t>.</a:t>
            </a:r>
            <a:br>
              <a:rPr lang="en-US" altLang="zh-CN">
                <a:latin typeface="Times New Roman" panose="02020603050405020304" charset="0"/>
              </a:rPr>
            </a:br>
            <a:r>
              <a:rPr lang="en-US" altLang="zh-CN">
                <a:latin typeface="Times New Roman" panose="02020603050405020304" charset="0"/>
              </a:rPr>
              <a:t>С </a:t>
            </a:r>
            <a:r>
              <a:rPr lang="ru-RU" altLang="en-US">
                <a:latin typeface="Times New Roman" panose="02020603050405020304" charset="0"/>
              </a:rPr>
              <a:t>такими словами можно использовать наречия </a:t>
            </a:r>
            <a:r>
              <a:rPr lang="ru-RU" altLang="en-US" i="1">
                <a:latin typeface="Times New Roman" panose="02020603050405020304" charset="0"/>
              </a:rPr>
              <a:t>очень, совсем, довольно</a:t>
            </a:r>
            <a:r>
              <a:rPr lang="ru-RU" altLang="en-US">
                <a:latin typeface="Times New Roman" panose="02020603050405020304" charset="0"/>
              </a:rPr>
              <a:t> и т.п.</a:t>
            </a:r>
          </a:p>
        </p:txBody>
      </p:sp>
      <p:pic>
        <p:nvPicPr>
          <p:cNvPr id="14338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5675" y="4233863"/>
            <a:ext cx="10517188" cy="2574925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181225"/>
          </a:xfrm>
        </p:spPr>
        <p:txBody>
          <a:bodyPr lIns="91440" tIns="45720" rIns="91440" bIns="45720" anchor="ctr"/>
          <a:lstStyle/>
          <a:p>
            <a:r>
              <a:rPr lang="ru-RU" altLang="en-US">
                <a:latin typeface="Times New Roman" panose="02020603050405020304" charset="0"/>
              </a:rPr>
              <a:t>Другие</a:t>
            </a:r>
            <a:r>
              <a:rPr lang="en-US" altLang="zh-CN">
                <a:latin typeface="Times New Roman" panose="02020603050405020304" charset="0"/>
              </a:rPr>
              <a:t> антонимические пары лишен</a:t>
            </a:r>
            <a:r>
              <a:rPr lang="ru-RU" altLang="en-US">
                <a:latin typeface="Times New Roman" panose="02020603050405020304" charset="0"/>
              </a:rPr>
              <a:t>ы признака градуальности</a:t>
            </a:r>
            <a:r>
              <a:rPr lang="en-US" altLang="zh-CN">
                <a:latin typeface="Times New Roman" panose="02020603050405020304" charset="0"/>
              </a:rPr>
              <a:t>:</a:t>
            </a:r>
            <a:br>
              <a:rPr lang="en-US" altLang="zh-CN">
                <a:latin typeface="Times New Roman" panose="02020603050405020304" charset="0"/>
              </a:rPr>
            </a:br>
            <a:r>
              <a:rPr lang="en-US" altLang="zh-CN" i="1">
                <a:latin typeface="Times New Roman" panose="02020603050405020304" charset="0"/>
              </a:rPr>
              <a:t>верх - низ, день - ночь, жизнь - смерть, мужчина - женщина</a:t>
            </a:r>
            <a:r>
              <a:rPr lang="en-US" altLang="zh-CN">
                <a:latin typeface="Times New Roman" panose="02020603050405020304" charset="0"/>
              </a:rPr>
              <a:t>. </a:t>
            </a:r>
          </a:p>
        </p:txBody>
      </p:sp>
      <p:pic>
        <p:nvPicPr>
          <p:cNvPr id="1536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32163" y="2765425"/>
            <a:ext cx="6196012" cy="3868738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365625"/>
          </a:xfrm>
        </p:spPr>
        <p:txBody>
          <a:bodyPr lIns="91440" tIns="45720" rIns="91440" bIns="45720" anchor="ctr"/>
          <a:lstStyle/>
          <a:p>
            <a:r>
              <a:rPr lang="en-US" altLang="zh-CN">
                <a:latin typeface="Times New Roman" panose="02020603050405020304" charset="0"/>
              </a:rPr>
              <a:t>По структуре антонимы делятся на разнокорневые (</a:t>
            </a:r>
            <a:r>
              <a:rPr lang="en-US" altLang="zh-CN" i="1">
                <a:latin typeface="Times New Roman" panose="02020603050405020304" charset="0"/>
              </a:rPr>
              <a:t>день - ночь</a:t>
            </a:r>
            <a:r>
              <a:rPr lang="en-US" altLang="zh-CN">
                <a:latin typeface="Times New Roman" panose="02020603050405020304" charset="0"/>
              </a:rPr>
              <a:t>) и однокорневые (</a:t>
            </a:r>
            <a:r>
              <a:rPr lang="en-US" altLang="zh-CN" i="1">
                <a:latin typeface="Times New Roman" panose="02020603050405020304" charset="0"/>
              </a:rPr>
              <a:t>приходить - уходить, </a:t>
            </a:r>
            <a:r>
              <a:rPr lang="ru-RU" altLang="en-US" i="1">
                <a:latin typeface="Times New Roman" panose="02020603050405020304" charset="0"/>
              </a:rPr>
              <a:t>знакомый - незнакомый</a:t>
            </a:r>
            <a:r>
              <a:rPr lang="en-US" altLang="zh-CN">
                <a:latin typeface="Times New Roman" panose="02020603050405020304" charset="0"/>
              </a:rPr>
              <a:t>).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289425"/>
          </a:xfrm>
        </p:spPr>
        <p:txBody>
          <a:bodyPr lIns="91440" tIns="45720" rIns="91440" bIns="45720" anchor="ctr"/>
          <a:lstStyle/>
          <a:p>
            <a:pPr fontAlgn="base"/>
            <a:r>
              <a:rPr lang="ru-RU" altLang="en-US" sz="3600" b="1" u="sng">
                <a:latin typeface="Times New Roman" panose="02020603050405020304" charset="0"/>
              </a:rPr>
              <a:t>Задание 1.</a:t>
            </a:r>
            <a:r>
              <a:rPr lang="ru-RU" altLang="en-US" sz="3600" b="1">
                <a:latin typeface="Times New Roman" panose="02020603050405020304" charset="0"/>
              </a:rPr>
              <a:t/>
            </a:r>
            <a:br>
              <a:rPr lang="ru-RU" altLang="en-US" sz="3600" b="1">
                <a:latin typeface="Times New Roman" panose="02020603050405020304" charset="0"/>
              </a:rPr>
            </a:br>
            <a:r>
              <a:rPr lang="ru-RU" altLang="en-US" sz="3600" b="1">
                <a:latin typeface="Times New Roman" panose="02020603050405020304" charset="0"/>
              </a:rPr>
              <a:t>Образуйте антонимы с помощью приставок без- (бес-). Составьте словосочетания с этими словами:</a:t>
            </a: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 i="1">
                <a:latin typeface="Times New Roman" panose="02020603050405020304" charset="0"/>
              </a:rPr>
              <a:t>спокойный,  болезненный, вредный, грамотный , опасный, платный.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38" y="365125"/>
            <a:ext cx="11142663" cy="3444875"/>
          </a:xfrm>
        </p:spPr>
        <p:txBody>
          <a:bodyPr>
            <a:normAutofit fontScale="90000"/>
          </a:bodyPr>
          <a:lstStyle/>
          <a:p>
            <a:pPr fontAlgn="auto"/>
            <a:r>
              <a:rPr lang="ru-RU" altLang="en-US" sz="3600" b="1" u="sng" strike="noStrike" noProof="1">
                <a:latin typeface="Times New Roman" panose="02020603050405020304" charset="0"/>
                <a:sym typeface="+mn-ea"/>
              </a:rPr>
              <a:t>Задание 2.</a:t>
            </a:r>
            <a:br>
              <a:rPr lang="ru-RU" altLang="en-US" sz="3600" b="1" u="sng" strike="noStrike" noProof="1">
                <a:latin typeface="Times New Roman" panose="02020603050405020304" charset="0"/>
                <a:sym typeface="+mn-ea"/>
              </a:rPr>
            </a:br>
            <a:r>
              <a:rPr lang="ru-RU" altLang="en-US" sz="3600" b="1" strike="noStrike" noProof="1">
                <a:latin typeface="Times New Roman" panose="02020603050405020304" charset="0"/>
                <a:sym typeface="+mn-ea"/>
              </a:rPr>
              <a:t/>
            </a:r>
            <a:br>
              <a:rPr lang="ru-RU" altLang="en-US" sz="3600" b="1" strike="noStrike" noProof="1">
                <a:latin typeface="Times New Roman" panose="02020603050405020304" charset="0"/>
                <a:sym typeface="+mn-ea"/>
              </a:rPr>
            </a:br>
            <a:r>
              <a:rPr lang="ru-RU" altLang="en-US" sz="3600" b="1" strike="noStrike" noProof="1">
                <a:latin typeface="Times New Roman" panose="02020603050405020304" charset="0"/>
                <a:sym typeface="+mn-ea"/>
              </a:rPr>
              <a:t>Образуйте антонимы с помощью приставки не-. Составьте словосочетания с этими словами:</a:t>
            </a:r>
            <a:r>
              <a:rPr lang="ru-RU" altLang="en-US" b="1">
                <a:latin typeface="Times New Roman" panose="02020603050405020304" charset="0"/>
                <a:sym typeface="+mn-ea"/>
              </a:rPr>
              <a:t/>
            </a:r>
            <a:br>
              <a:rPr lang="ru-RU" altLang="en-US" b="1">
                <a:latin typeface="Times New Roman" panose="02020603050405020304" charset="0"/>
                <a:sym typeface="+mn-ea"/>
              </a:rPr>
            </a:br>
            <a:r>
              <a:rPr lang="ru-RU" altLang="en-US" i="1" strike="noStrike" noProof="1">
                <a:latin typeface="Times New Roman" panose="02020603050405020304" charset="0"/>
                <a:sym typeface="+mn-ea"/>
              </a:rPr>
              <a:t>удачный,интересный,возможный,вежливый,  видимый, внимательный,выгодный, понятный, глубокий, довольный, законный,известный,качественный. </a:t>
            </a:r>
            <a:endParaRPr lang="en-US" strike="noStrike" noProof="1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73775"/>
          </a:xfrm>
        </p:spPr>
        <p:txBody>
          <a:bodyPr lIns="91440" tIns="45720" rIns="91440" bIns="45720" anchor="ctr"/>
          <a:lstStyle/>
          <a:p>
            <a:r>
              <a:rPr lang="ru-RU" altLang="en-US" sz="4000" b="1" u="sng">
                <a:latin typeface="Times New Roman" panose="02020603050405020304" charset="0"/>
              </a:rPr>
              <a:t>Задание 3.</a:t>
            </a:r>
            <a:r>
              <a:rPr lang="ru-RU" altLang="en-US" sz="4000" b="1">
                <a:latin typeface="Times New Roman" panose="02020603050405020304" charset="0"/>
              </a:rPr>
              <a:t/>
            </a:r>
            <a:br>
              <a:rPr lang="ru-RU" altLang="en-US" sz="4000" b="1">
                <a:latin typeface="Times New Roman" panose="02020603050405020304" charset="0"/>
              </a:rPr>
            </a:br>
            <a:r>
              <a:rPr lang="ru-RU" altLang="en-US" sz="4000" b="1">
                <a:latin typeface="Times New Roman" panose="02020603050405020304" charset="0"/>
              </a:rPr>
              <a:t>Подберить антонимы к следующим словам:</a:t>
            </a: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забыть, потерять, прийти, отправить, поймать, соединить, завязать.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 sz="4000" b="1">
                <a:latin typeface="Times New Roman" panose="02020603050405020304" charset="0"/>
              </a:rPr>
              <a:t>Какие из этих антонимов однокорневые, а какие разнокорневые?</a:t>
            </a:r>
            <a:br>
              <a:rPr lang="ru-RU" altLang="en-US" sz="4000" b="1">
                <a:latin typeface="Times New Roman" panose="02020603050405020304" charset="0"/>
              </a:rPr>
            </a:br>
            <a:r>
              <a:rPr lang="ru-RU" altLang="en-US" sz="4000" b="1">
                <a:latin typeface="Times New Roman" panose="02020603050405020304" charset="0"/>
              </a:rPr>
              <a:t/>
            </a:r>
            <a:br>
              <a:rPr lang="ru-RU" altLang="en-US" sz="4000" b="1">
                <a:latin typeface="Times New Roman" panose="02020603050405020304" charset="0"/>
              </a:rPr>
            </a:br>
            <a:r>
              <a:rPr lang="ru-RU" altLang="ru-RU" sz="4000" b="1">
                <a:latin typeface="Times New Roman" panose="02020603050405020304" charset="0"/>
              </a:rPr>
              <a:t>Составьте с ними предложения.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513070"/>
          </a:xfrm>
        </p:spPr>
        <p:txBody>
          <a:bodyPr/>
          <a:lstStyle/>
          <a:p>
            <a:r>
              <a:rPr lang="en-US" sz="3200" b="1">
                <a:latin typeface="Times New Roman" panose="02020603050405020304" charset="0"/>
              </a:rPr>
              <a:t>Вместо точек вставьте подходящие антонимы к выделенным словам.</a:t>
            </a:r>
            <a:r>
              <a:rPr lang="en-US" sz="3200">
                <a:latin typeface="Times New Roman" panose="02020603050405020304" charset="0"/>
              </a:rPr>
              <a:t/>
            </a:r>
            <a:br>
              <a:rPr lang="en-US" sz="3200">
                <a:latin typeface="Times New Roman" panose="02020603050405020304" charset="0"/>
              </a:rPr>
            </a:br>
            <a:r>
              <a:rPr lang="en-US" sz="3200">
                <a:latin typeface="Times New Roman" panose="02020603050405020304" charset="0"/>
              </a:rPr>
              <a:t/>
            </a:r>
            <a:br>
              <a:rPr lang="en-US" sz="3200">
                <a:latin typeface="Times New Roman" panose="02020603050405020304" charset="0"/>
              </a:rPr>
            </a:br>
            <a:r>
              <a:rPr lang="en-US" sz="3200">
                <a:latin typeface="Times New Roman" panose="02020603050405020304" charset="0"/>
              </a:rPr>
              <a:t>Он встал с этого стула и ... на чужое место.</a:t>
            </a:r>
            <a:br>
              <a:rPr lang="en-US" sz="3200">
                <a:latin typeface="Times New Roman" panose="02020603050405020304" charset="0"/>
              </a:rPr>
            </a:br>
            <a:r>
              <a:rPr lang="en-US" sz="3200">
                <a:latin typeface="Times New Roman" panose="02020603050405020304" charset="0"/>
              </a:rPr>
              <a:t>Он встал с кровати и ... на диван. </a:t>
            </a:r>
            <a:br>
              <a:rPr lang="en-US" sz="3200">
                <a:latin typeface="Times New Roman" panose="02020603050405020304" charset="0"/>
              </a:rPr>
            </a:br>
            <a:r>
              <a:rPr lang="en-US" sz="3200">
                <a:latin typeface="Times New Roman" panose="02020603050405020304" charset="0"/>
              </a:rPr>
              <a:t>Это упражнение было не простое, а </a:t>
            </a:r>
            <a:r>
              <a:rPr lang="ru-RU" altLang="en-US" sz="3200">
                <a:latin typeface="Times New Roman" panose="02020603050405020304" charset="0"/>
              </a:rPr>
              <a:t> </a:t>
            </a:r>
            <a:r>
              <a:rPr lang="en-US" sz="3200">
                <a:latin typeface="Times New Roman" panose="02020603050405020304" charset="0"/>
              </a:rPr>
              <a:t> . . . </a:t>
            </a:r>
            <a:r>
              <a:rPr lang="ru-RU" altLang="en-US" sz="3200">
                <a:latin typeface="Times New Roman" panose="02020603050405020304" charset="0"/>
              </a:rPr>
              <a:t>.</a:t>
            </a:r>
            <a:r>
              <a:rPr lang="en-US" sz="3200">
                <a:latin typeface="Times New Roman" panose="02020603050405020304" charset="0"/>
              </a:rPr>
              <a:t/>
            </a:r>
            <a:br>
              <a:rPr lang="en-US" sz="3200">
                <a:latin typeface="Times New Roman" panose="02020603050405020304" charset="0"/>
              </a:rPr>
            </a:br>
            <a:r>
              <a:rPr lang="en-US" sz="3200">
                <a:latin typeface="Times New Roman" panose="02020603050405020304" charset="0"/>
              </a:rPr>
              <a:t>В комнате было тихо, а на улице ... . </a:t>
            </a:r>
            <a:br>
              <a:rPr lang="en-US" sz="3200">
                <a:latin typeface="Times New Roman" panose="02020603050405020304" charset="0"/>
              </a:rPr>
            </a:br>
            <a:r>
              <a:rPr lang="en-US" sz="3200">
                <a:latin typeface="Times New Roman" panose="02020603050405020304" charset="0"/>
              </a:rPr>
              <a:t>Мальчик был маленький, а девочка ... .</a:t>
            </a:r>
            <a:br>
              <a:rPr lang="en-US" sz="3200">
                <a:latin typeface="Times New Roman" panose="02020603050405020304" charset="0"/>
              </a:rPr>
            </a:br>
            <a:r>
              <a:rPr lang="en-US" sz="3200">
                <a:latin typeface="Times New Roman" panose="02020603050405020304" charset="0"/>
              </a:rPr>
              <a:t>Сергей был грустный, а Ольга ... . </a:t>
            </a:r>
            <a:br>
              <a:rPr lang="en-US" sz="3200">
                <a:latin typeface="Times New Roman" panose="02020603050405020304" charset="0"/>
              </a:rPr>
            </a:br>
            <a:r>
              <a:rPr lang="en-US" sz="3200">
                <a:latin typeface="Times New Roman" panose="02020603050405020304" charset="0"/>
              </a:rPr>
              <a:t>Ночь была холодная, а ... был теплый.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246880"/>
          </a:xfrm>
        </p:spPr>
        <p:txBody>
          <a:bodyPr/>
          <a:lstStyle/>
          <a:p>
            <a:pPr algn="ctr"/>
            <a:r>
              <a:rPr lang="ru-RU" altLang="en-US" b="1">
                <a:latin typeface="Times New Roman" panose="02020603050405020304" charset="0"/>
              </a:rPr>
              <a:t>Гиперонимы и гипонимы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img4[1]"/>
          <p:cNvPicPr>
            <a:picLocks noGrp="1" noChangeAspect="1"/>
          </p:cNvPicPr>
          <p:nvPr>
            <p:ph/>
          </p:nvPr>
        </p:nvPicPr>
        <p:blipFill>
          <a:blip r:embed="rId2"/>
          <a:stretch>
            <a:fillRect/>
          </a:stretch>
        </p:blipFill>
        <p:spPr>
          <a:xfrm>
            <a:off x="2323465" y="936625"/>
            <a:ext cx="6880225" cy="516699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img5[1]"/>
          <p:cNvPicPr>
            <a:picLocks noGrp="1" noChangeAspect="1"/>
          </p:cNvPicPr>
          <p:nvPr>
            <p:ph/>
          </p:nvPr>
        </p:nvPicPr>
        <p:blipFill>
          <a:blip r:embed="rId2"/>
          <a:stretch>
            <a:fillRect/>
          </a:stretch>
        </p:blipFill>
        <p:spPr>
          <a:xfrm>
            <a:off x="2660650" y="546735"/>
            <a:ext cx="7421880" cy="554736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155565"/>
          </a:xfrm>
        </p:spPr>
        <p:txBody>
          <a:bodyPr/>
          <a:lstStyle/>
          <a:p>
            <a:r>
              <a:rPr lang="ru-RU" altLang="en-US" b="1">
                <a:latin typeface="Times New Roman" panose="02020603050405020304" charset="0"/>
              </a:rPr>
              <a:t>Определите гиперонимы  к данным словам:</a:t>
            </a: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тюльпан, ландыш, хризантема;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орёл, воробей, попугай;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собака, лошадь, лев.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182110"/>
          </a:xfrm>
        </p:spPr>
        <p:txBody>
          <a:bodyPr/>
          <a:lstStyle/>
          <a:p>
            <a:r>
              <a:rPr lang="ru-RU" altLang="en-US" b="1">
                <a:latin typeface="Times New Roman" panose="02020603050405020304" charset="0"/>
              </a:rPr>
              <a:t>Определите, в каких отношениях состоят эти слова:</a:t>
            </a: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книга -учебник, доктор - хирург, физик - ученый, мебель - кровать.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294</Words>
  <Application>WPS Presentation</Application>
  <PresentationFormat>Произвольный</PresentationFormat>
  <Paragraphs>24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Office Theme</vt:lpstr>
      <vt:lpstr>Что такое синонимы? Какие есть типы синонимов?</vt:lpstr>
      <vt:lpstr>Задание. Найдите синонимы к данным словам в русском языке, укажите тип синонимии. пожилой - ..., рыдать - ..., приятель - ..., ликовать - ..., печаль - ..., стремительно - ..., отлично - ..., ужасно - ..., уста - ..., башка - .... . </vt:lpstr>
      <vt:lpstr>Роль синонимов в речи исключительно велика: они помогают избежать ненужных повторений одного и того же слова, точнее передают мысли, позволяют выразить многообразие оттенков того или иного явления, качества и т.д.</vt:lpstr>
      <vt:lpstr>  Это был очень хороший день . Погода была хорошая, дождя не было и ветра тоже. Настроение у меня было хорошее, потому что я получил на экзамене хорошую оценку. Дома меня ждал хороший обед. Потом я пошёл в кино и посмотрел хороший фильм. </vt:lpstr>
      <vt:lpstr>Прочитайте название цветов и оттенков:  коричневый, карий, каштановый, кофейный;  жёлтый, золотистый, лимонный; зелёный, изумрудный, салатовый.</vt:lpstr>
      <vt:lpstr>Опишите картинки словосочетаниями: </vt:lpstr>
      <vt:lpstr>Слайд 7</vt:lpstr>
      <vt:lpstr>Слайд 8</vt:lpstr>
      <vt:lpstr>Антонимы в русском языке</vt:lpstr>
      <vt:lpstr>Анто́нимы (гр. anti «против» + onyma «имя») — это слова, имеющие противоположные лексические значения. Например:  «правда» — «ложь»,  «добрый» — «злой»,  «говорить» — «молчать».  Антонимы обычно относятся к одной части речи и образуют пары. </vt:lpstr>
      <vt:lpstr>Антонимы противопоставлены друг другу по самому главному общему признаку (качественному, количественному, временному, пространственному и т.п.). Они обозначают взаимоисключающие понятия: красивый - некрасивый, много - мало, утро - вечер, уходить- приходить.</vt:lpstr>
      <vt:lpstr>У имён собственных, местоимений, числительных антонимов нет.  Например: Москва, ты, двадцать.  Антонимов также нет у некоторых других слов, например: студент,дом, писать,читать. </vt:lpstr>
      <vt:lpstr>Большинство антонимов характеризуют качества (хороший - плохой, умный - глупый, родной - чужой).</vt:lpstr>
      <vt:lpstr>Многие антонимы указывают на пространственные и временные отношения (большой - маленький,   широкий - узкий; ранний - поздний,  день - ночь).</vt:lpstr>
      <vt:lpstr>Бывают противоположные наименования действий, состояний (плакать - смеяться, радоваться - горевать), но таких немного.</vt:lpstr>
      <vt:lpstr>Антонимы выражают крайне противоположные понятия, но между ними в языке могут быть слова, которые обозначают указанный признак в различной степени, т. е. его убывание или возрастание: морозно - холодно- прохладно - тепло -жарко; вредный - безвредный - бесполезный - полезный.  </vt:lpstr>
      <vt:lpstr>Такое противопоставление предполагает градацию: молодой - старый, большой - маленький и т.д. С такими словами можно использовать наречия очень, совсем, довольно и т.п.</vt:lpstr>
      <vt:lpstr>Другие антонимические пары лишены признака градуальности: верх - низ, день - ночь, жизнь - смерть, мужчина - женщина. </vt:lpstr>
      <vt:lpstr>По структуре антонимы делятся на разнокорневые (день - ночь) и однокорневые (приходить - уходить, знакомый - незнакомый). </vt:lpstr>
      <vt:lpstr>Задание 1. Образуйте антонимы с помощью приставок без- (бес-). Составьте словосочетания с этими словами: спокойный,  болезненный, вредный, грамотный , опасный, платный.</vt:lpstr>
      <vt:lpstr>Задание 2.  Образуйте антонимы с помощью приставки не-. Составьте словосочетания с этими словами: удачный,интересный,возможный,вежливый,  видимый, внимательный,выгодный, понятный, глубокий, довольный, законный,известный,качественный. </vt:lpstr>
      <vt:lpstr>Задание 3. Подберить антонимы к следующим словам: забыть, потерять, прийти, отправить, поймать, соединить, завязать.  Какие из этих антонимов однокорневые, а какие разнокорневые?  Составьте с ними предложения.</vt:lpstr>
      <vt:lpstr>Вместо точек вставьте подходящие антонимы к выделенным словам.  Он встал с этого стула и ... на чужое место. Он встал с кровати и ... на диван.  Это упражнение было не простое, а   . . . . В комнате было тихо, а на улице ... .  Мальчик был маленький, а девочка ... . Сергей был грустный, а Ольга ... .  Ночь была холодная, а ... был теплый.</vt:lpstr>
      <vt:lpstr>Гиперонимы и гипонимы</vt:lpstr>
      <vt:lpstr>Слайд 25</vt:lpstr>
      <vt:lpstr>Слайд 26</vt:lpstr>
      <vt:lpstr>Определите гиперонимы  к данным словам: тюльпан, ландыш, хризантема; орёл, воробей, попугай; собака, лошадь, лев.</vt:lpstr>
      <vt:lpstr>Определите, в каких отношениях состоят эти слова: книга -учебник, доктор - хирург, физик - ученый, мебель - кровать.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WPP Presentation</dc:title>
  <dc:creator>Asus</dc:creator>
  <cp:lastModifiedBy>User</cp:lastModifiedBy>
  <cp:revision>21</cp:revision>
  <dcterms:created xsi:type="dcterms:W3CDTF">2017-11-15T19:11:00Z</dcterms:created>
  <dcterms:modified xsi:type="dcterms:W3CDTF">2022-03-23T11:55:52Z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1033-10.2.0.5978</vt:lpwstr>
  </property>
</Properties>
</file>