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2" r:id="rId2"/>
  </p:sldMasterIdLst>
  <p:notesMasterIdLst>
    <p:notesMasterId r:id="rId10"/>
  </p:notesMasterIdLst>
  <p:handoutMasterIdLst>
    <p:handoutMasterId r:id="rId11"/>
  </p:handoutMasterIdLst>
  <p:sldIdLst>
    <p:sldId id="547" r:id="rId3"/>
    <p:sldId id="559" r:id="rId4"/>
    <p:sldId id="564" r:id="rId5"/>
    <p:sldId id="563" r:id="rId6"/>
    <p:sldId id="562" r:id="rId7"/>
    <p:sldId id="565" r:id="rId8"/>
    <p:sldId id="567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4" userDrawn="1">
          <p15:clr>
            <a:srgbClr val="A4A3A4"/>
          </p15:clr>
        </p15:guide>
        <p15:guide id="2" pos="383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一点 设计" initials="一点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2F2"/>
    <a:srgbClr val="0923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6608" autoAdjust="0"/>
  </p:normalViewPr>
  <p:slideViewPr>
    <p:cSldViewPr snapToGrid="0" showGuides="1">
      <p:cViewPr varScale="1">
        <p:scale>
          <a:sx n="74" d="100"/>
          <a:sy n="74" d="100"/>
        </p:scale>
        <p:origin x="1042" y="77"/>
      </p:cViewPr>
      <p:guideLst>
        <p:guide orient="horz" pos="2114"/>
        <p:guide pos="383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义启小魏楷" pitchFamily="2" charset="-128"/>
              <a:ea typeface="义启小魏楷" pitchFamily="2" charset="-128"/>
              <a:cs typeface="汉仪楷体简" panose="02010600000101010101" charset="-128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义启小魏楷" pitchFamily="2" charset="-128"/>
                <a:ea typeface="义启小魏楷" pitchFamily="2" charset="-128"/>
              </a:rPr>
              <a:t>2024/5/18</a:t>
            </a:fld>
            <a:endParaRPr lang="zh-CN" altLang="en-US" dirty="0">
              <a:latin typeface="义启小魏楷" pitchFamily="2" charset="-128"/>
              <a:ea typeface="义启小魏楷" pitchFamily="2" charset="-128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义启小魏楷" pitchFamily="2" charset="-128"/>
              <a:ea typeface="义启小魏楷" pitchFamily="2" charset="-128"/>
              <a:cs typeface="汉仪楷体简" panose="02010600000101010101" charset="-128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义启小魏楷" pitchFamily="2" charset="-128"/>
                <a:ea typeface="义启小魏楷" pitchFamily="2" charset="-128"/>
              </a:rPr>
              <a:t>‹#›</a:t>
            </a:fld>
            <a:endParaRPr lang="zh-CN" altLang="en-US" dirty="0">
              <a:latin typeface="义启小魏楷" pitchFamily="2" charset="-128"/>
              <a:ea typeface="义启小魏楷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304655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义启小魏楷" pitchFamily="2" charset="-128"/>
                <a:ea typeface="义启小魏楷" pitchFamily="2" charset="-128"/>
                <a:cs typeface="义启小魏楷" pitchFamily="2" charset="-128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义启小魏楷" pitchFamily="2" charset="-128"/>
                <a:ea typeface="义启小魏楷" pitchFamily="2" charset="-128"/>
                <a:cs typeface="义启小魏楷" pitchFamily="2" charset="-128"/>
              </a:defRPr>
            </a:lvl1pPr>
          </a:lstStyle>
          <a:p>
            <a:fld id="{6F8693A2-DDC0-4096-8B2B-404DD45C591E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义启小魏楷" pitchFamily="2" charset="-128"/>
                <a:ea typeface="义启小魏楷" pitchFamily="2" charset="-128"/>
                <a:cs typeface="义启小魏楷" pitchFamily="2" charset="-128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义启小魏楷" pitchFamily="2" charset="-128"/>
                <a:ea typeface="义启小魏楷" pitchFamily="2" charset="-128"/>
                <a:cs typeface="义启小魏楷" pitchFamily="2" charset="-128"/>
              </a:defRPr>
            </a:lvl1pPr>
          </a:lstStyle>
          <a:p>
            <a:fld id="{F82D60C7-5BAD-4FC9-AA25-F151FA3AEDC8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437144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义启小魏楷" pitchFamily="2" charset="-128"/>
        <a:ea typeface="义启小魏楷" pitchFamily="2" charset="-128"/>
        <a:cs typeface="义启小魏楷" pitchFamily="2" charset="-128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义启小魏楷" pitchFamily="2" charset="-128"/>
        <a:ea typeface="义启小魏楷" pitchFamily="2" charset="-128"/>
        <a:cs typeface="义启小魏楷" pitchFamily="2" charset="-128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义启小魏楷" pitchFamily="2" charset="-128"/>
        <a:ea typeface="义启小魏楷" pitchFamily="2" charset="-128"/>
        <a:cs typeface="义启小魏楷" pitchFamily="2" charset="-128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义启小魏楷" pitchFamily="2" charset="-128"/>
        <a:ea typeface="义启小魏楷" pitchFamily="2" charset="-128"/>
        <a:cs typeface="义启小魏楷" pitchFamily="2" charset="-128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义启小魏楷" pitchFamily="2" charset="-128"/>
        <a:ea typeface="义启小魏楷" pitchFamily="2" charset="-128"/>
        <a:cs typeface="义启小魏楷" pitchFamily="2" charset="-12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模板来自于： 第一PPT https://www.1ppt.com/</a:t>
            </a:r>
          </a:p>
          <a:p>
            <a:endParaRPr lang="zh-CN" altLang="en-US" dirty="0">
              <a:sym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模板来自于： 第一PPT https://www.1ppt.com/</a:t>
            </a:r>
          </a:p>
          <a:p>
            <a:endParaRPr lang="zh-CN" altLang="en-US" dirty="0">
              <a:sym typeface="+mn-ea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模板来自于： 第一PPT https://www.1ppt.com/</a:t>
            </a:r>
          </a:p>
          <a:p>
            <a:endParaRPr lang="zh-CN" altLang="en-US" dirty="0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492013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模板来自于： 第一PPT https://www.1ppt.com/</a:t>
            </a:r>
          </a:p>
          <a:p>
            <a:endParaRPr lang="zh-CN" altLang="en-US" dirty="0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92643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模板来自于： 第一PPT https://www.1ppt.com/</a:t>
            </a:r>
          </a:p>
          <a:p>
            <a:endParaRPr lang="zh-CN" altLang="en-US" dirty="0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094611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模板来自于： 第一PPT https://www.1ppt.com/</a:t>
            </a:r>
          </a:p>
          <a:p>
            <a:endParaRPr lang="zh-CN" altLang="en-US" dirty="0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47753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模板来自于： 第一PPT https://www.1ppt.com/</a:t>
            </a:r>
          </a:p>
          <a:p>
            <a:endParaRPr lang="zh-CN" altLang="en-US" dirty="0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74079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1ppt.com/hangye/" TargetMode="External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4445" y="-23495"/>
            <a:ext cx="12200255" cy="6904990"/>
            <a:chOff x="-73" y="-37"/>
            <a:chExt cx="19213" cy="10874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2433" y="-37"/>
              <a:ext cx="6707" cy="10873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5725" y="-37"/>
              <a:ext cx="6707" cy="10873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-73" y="-36"/>
              <a:ext cx="5799" cy="10873"/>
            </a:xfrm>
            <a:prstGeom prst="rect">
              <a:avLst/>
            </a:prstGeom>
          </p:spPr>
        </p:pic>
      </p:grpSp>
    </p:spTree>
  </p:cSld>
  <p:clrMapOvr>
    <a:masterClrMapping/>
  </p:clrMapOvr>
  <p:hf sldNum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6344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63350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4705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79936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9055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42496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74548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95969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065377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398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87604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982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596046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17584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343829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46228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24130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16249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893674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71737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867193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46163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33573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133958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50886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835826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180272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436858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526225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317706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654803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5834867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608758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52928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998797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67650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453650" y="0"/>
            <a:ext cx="540060" cy="123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行业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模板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http://www.1ppt.com/hangye/</a:t>
            </a:r>
          </a:p>
        </p:txBody>
      </p:sp>
    </p:spTree>
    <p:extLst>
      <p:ext uri="{BB962C8B-B14F-4D97-AF65-F5344CB8AC3E}">
        <p14:creationId xmlns:p14="http://schemas.microsoft.com/office/powerpoint/2010/main" val="15237315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6759674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677353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4445" y="-23495"/>
            <a:ext cx="12200255" cy="6904990"/>
            <a:chOff x="-73" y="-37"/>
            <a:chExt cx="19213" cy="10874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12433" y="-37"/>
              <a:ext cx="6707" cy="10873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5725" y="-37"/>
              <a:ext cx="6707" cy="10873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flipH="1">
              <a:off x="-73" y="-36"/>
              <a:ext cx="5799" cy="10873"/>
            </a:xfrm>
            <a:prstGeom prst="rect">
              <a:avLst/>
            </a:prstGeom>
          </p:spPr>
        </p:pic>
      </p:grpSp>
    </p:spTree>
  </p:cSld>
  <p:clrMapOvr>
    <a:masterClrMapping/>
  </p:clrMapOvr>
  <p:hf sldNum="0" ft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E3AAC11-D570-4EA9-AFC0-30FB72BA45EB}" type="datetimeFigureOut">
              <a:rPr lang="zh-CN" altLang="en-US" smtClean="0">
                <a:solidFill>
                  <a:prstClr val="black"/>
                </a:solidFill>
              </a:rPr>
              <a:pPr/>
              <a:t>2024/5/18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5ECCFAA-F4FB-487C-9F1E-C8836D0C3DC9}" type="slidenum">
              <a:rPr lang="zh-CN" altLang="en-US" smtClean="0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15277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E3AAC11-D570-4EA9-AFC0-30FB72BA45EB}" type="datetimeFigureOut">
              <a:rPr lang="zh-CN" altLang="en-US" smtClean="0">
                <a:solidFill>
                  <a:prstClr val="black"/>
                </a:solidFill>
              </a:rPr>
              <a:pPr/>
              <a:t>2024/5/18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5ECCFAA-F4FB-487C-9F1E-C8836D0C3DC9}" type="slidenum">
              <a:rPr lang="zh-CN" altLang="en-US" smtClean="0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37170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7142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义启小魏楷" pitchFamily="2" charset="-128"/>
                <a:ea typeface="义启小魏楷" pitchFamily="2" charset="-128"/>
                <a:cs typeface="义启小魏楷" pitchFamily="2" charset="-128"/>
              </a:defRPr>
            </a:lvl1pPr>
          </a:lstStyle>
          <a:p>
            <a:fld id="{5E448CDE-9573-4399-BF30-C0D97D235891}" type="datetimeFigureOut">
              <a:rPr lang="zh-CN" altLang="en-US" smtClean="0"/>
              <a:pPr/>
              <a:t>2024/5/18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义启小魏楷" pitchFamily="2" charset="-128"/>
                <a:ea typeface="义启小魏楷" pitchFamily="2" charset="-128"/>
                <a:cs typeface="义启小魏楷" pitchFamily="2" charset="-128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义启小魏楷" pitchFamily="2" charset="-128"/>
                <a:ea typeface="义启小魏楷" pitchFamily="2" charset="-128"/>
                <a:cs typeface="义启小魏楷" pitchFamily="2" charset="-128"/>
              </a:defRPr>
            </a:lvl1pPr>
          </a:lstStyle>
          <a:p>
            <a:fld id="{97C14255-948F-42DF-8C9C-5CEBC132356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  <p:sldLayoutId id="2147483671" r:id="rId21"/>
    <p:sldLayoutId id="2147483672" r:id="rId22"/>
    <p:sldLayoutId id="2147483673" r:id="rId23"/>
    <p:sldLayoutId id="2147483674" r:id="rId24"/>
    <p:sldLayoutId id="2147483675" r:id="rId25"/>
    <p:sldLayoutId id="2147483676" r:id="rId26"/>
    <p:sldLayoutId id="2147483677" r:id="rId27"/>
    <p:sldLayoutId id="2147483678" r:id="rId28"/>
    <p:sldLayoutId id="2147483679" r:id="rId29"/>
    <p:sldLayoutId id="2147483680" r:id="rId30"/>
    <p:sldLayoutId id="2147483681" r:id="rId31"/>
    <p:sldLayoutId id="2147483682" r:id="rId32"/>
    <p:sldLayoutId id="2147483683" r:id="rId33"/>
    <p:sldLayoutId id="2147483684" r:id="rId34"/>
    <p:sldLayoutId id="2147483685" r:id="rId35"/>
    <p:sldLayoutId id="2147483686" r:id="rId36"/>
    <p:sldLayoutId id="2147483687" r:id="rId37"/>
    <p:sldLayoutId id="2147483688" r:id="rId38"/>
    <p:sldLayoutId id="2147483689" r:id="rId39"/>
    <p:sldLayoutId id="2147483690" r:id="rId40"/>
    <p:sldLayoutId id="2147483691" r:id="rId41"/>
    <p:sldLayoutId id="2147483651" r:id="rId42"/>
    <p:sldLayoutId id="2147483652" r:id="rId43"/>
  </p:sldLayoutIdLst>
  <p:hf sldNum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义启小魏楷" pitchFamily="2" charset="-128"/>
          <a:ea typeface="义启小魏楷" pitchFamily="2" charset="-128"/>
          <a:cs typeface="义启小魏楷" pitchFamily="2" charset="-128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义启小魏楷" pitchFamily="2" charset="-128"/>
          <a:ea typeface="义启小魏楷" pitchFamily="2" charset="-128"/>
          <a:cs typeface="义启小魏楷" pitchFamily="2" charset="-128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义启小魏楷" pitchFamily="2" charset="-128"/>
          <a:ea typeface="义启小魏楷" pitchFamily="2" charset="-128"/>
          <a:cs typeface="义启小魏楷" pitchFamily="2" charset="-128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义启小魏楷" pitchFamily="2" charset="-128"/>
          <a:ea typeface="义启小魏楷" pitchFamily="2" charset="-128"/>
          <a:cs typeface="义启小魏楷" pitchFamily="2" charset="-128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义启小魏楷" pitchFamily="2" charset="-128"/>
          <a:ea typeface="义启小魏楷" pitchFamily="2" charset="-128"/>
          <a:cs typeface="义启小魏楷" pitchFamily="2" charset="-128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义启小魏楷" pitchFamily="2" charset="-128"/>
          <a:ea typeface="义启小魏楷" pitchFamily="2" charset="-128"/>
          <a:cs typeface="义启小魏楷" pitchFamily="2" charset="-12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0615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2.jpe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2.jpe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9.png"/><Relationship Id="rId4" Type="http://schemas.openxmlformats.org/officeDocument/2006/relationships/image" Target="../media/image2.jpe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-1"/>
            <a:ext cx="12192000" cy="6858001"/>
          </a:xfrm>
          <a:prstGeom prst="rect">
            <a:avLst/>
          </a:prstGeom>
        </p:spPr>
      </p:pic>
      <p:pic>
        <p:nvPicPr>
          <p:cNvPr id="6" name="图片 5" descr="dda5bb25bdae798245b832411ac1cbd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9900" y="165735"/>
            <a:ext cx="6527800" cy="652780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64770" y="-16510"/>
            <a:ext cx="6764020" cy="6904990"/>
            <a:chOff x="102" y="-26"/>
            <a:chExt cx="10652" cy="10874"/>
          </a:xfrm>
        </p:grpSpPr>
        <p:grpSp>
          <p:nvGrpSpPr>
            <p:cNvPr id="14" name="组合 13"/>
            <p:cNvGrpSpPr/>
            <p:nvPr/>
          </p:nvGrpSpPr>
          <p:grpSpPr>
            <a:xfrm>
              <a:off x="2853" y="-26"/>
              <a:ext cx="5140" cy="10874"/>
              <a:chOff x="11293" y="0"/>
              <a:chExt cx="5140" cy="10874"/>
            </a:xfrm>
          </p:grpSpPr>
          <p:sp>
            <p:nvSpPr>
              <p:cNvPr id="15" name="Rectangle 17"/>
              <p:cNvSpPr/>
              <p:nvPr/>
            </p:nvSpPr>
            <p:spPr>
              <a:xfrm>
                <a:off x="11293" y="0"/>
                <a:ext cx="5141" cy="10800"/>
              </a:xfrm>
              <a:prstGeom prst="rect">
                <a:avLst/>
              </a:prstGeom>
              <a:solidFill>
                <a:schemeClr val="bg1"/>
              </a:solidFill>
              <a:ln w="10" cap="flat" cmpd="sng">
                <a:noFill/>
                <a:prstDash val="solid"/>
                <a:miter/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义启小魏楷" pitchFamily="2" charset="-128"/>
                  <a:ea typeface="义启小魏楷" pitchFamily="2" charset="-128"/>
                  <a:cs typeface="汉仪楷体简" panose="02010600000101010101" charset="-128"/>
                </a:endParaRPr>
              </a:p>
            </p:txBody>
          </p:sp>
          <p:pic>
            <p:nvPicPr>
              <p:cNvPr id="16" name="图片 15"/>
              <p:cNvPicPr>
                <a:picLocks noChangeAspect="1"/>
              </p:cNvPicPr>
              <p:nvPr/>
            </p:nvPicPr>
            <p:blipFill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11293" y="9164"/>
                <a:ext cx="5141" cy="1710"/>
              </a:xfrm>
              <a:prstGeom prst="rect">
                <a:avLst/>
              </a:prstGeom>
            </p:spPr>
          </p:pic>
        </p:grpSp>
        <p:pic>
          <p:nvPicPr>
            <p:cNvPr id="17" name="图片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014" y="-25"/>
              <a:ext cx="2741" cy="10799"/>
            </a:xfrm>
            <a:prstGeom prst="rect">
              <a:avLst/>
            </a:prstGeom>
          </p:spPr>
        </p:pic>
        <p:pic>
          <p:nvPicPr>
            <p:cNvPr id="18" name="图片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" y="27"/>
              <a:ext cx="2741" cy="10747"/>
            </a:xfrm>
            <a:prstGeom prst="rect">
              <a:avLst/>
            </a:prstGeom>
          </p:spPr>
        </p:pic>
      </p:grpSp>
      <p:sp>
        <p:nvSpPr>
          <p:cNvPr id="19" name="文本框 18" descr="7b0a20202020227461726765744d6f64756c65223a20226b6f6e6c696e65666f6e7473220a7d0a"/>
          <p:cNvSpPr txBox="1"/>
          <p:nvPr/>
        </p:nvSpPr>
        <p:spPr>
          <a:xfrm>
            <a:off x="2508964" y="176125"/>
            <a:ext cx="2215991" cy="46653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6600" spc="600" dirty="0">
                <a:latin typeface="Times New Roman" panose="02020603050405020304" pitchFamily="18" charset="0"/>
                <a:ea typeface="汉仪大宋简" pitchFamily="49" charset="-122"/>
                <a:cs typeface="Times New Roman" panose="02020603050405020304" pitchFamily="18" charset="0"/>
                <a:sym typeface="汉仪楷体简" panose="02010600000101010101" charset="-128"/>
              </a:rPr>
              <a:t>K</a:t>
            </a:r>
            <a:r>
              <a:rPr lang="ru-RU" altLang="zh-CN" sz="6600" spc="600" dirty="0">
                <a:latin typeface="Times New Roman" panose="02020603050405020304" pitchFamily="18" charset="0"/>
                <a:ea typeface="汉仪大宋简" pitchFamily="49" charset="-122"/>
                <a:cs typeface="Times New Roman" panose="02020603050405020304" pitchFamily="18" charset="0"/>
                <a:sym typeface="汉仪楷体简" panose="02010600000101010101" charset="-128"/>
              </a:rPr>
              <a:t>итайская культура</a:t>
            </a:r>
            <a:endParaRPr lang="zh-CN" altLang="en-US" sz="6600" spc="600" dirty="0">
              <a:latin typeface="Times New Roman" panose="02020603050405020304" pitchFamily="18" charset="0"/>
              <a:ea typeface="汉仪大宋简" pitchFamily="49" charset="-122"/>
              <a:cs typeface="Times New Roman" panose="02020603050405020304" pitchFamily="18" charset="0"/>
              <a:sym typeface="汉仪楷体简" panose="02010600000101010101" charset="-128"/>
            </a:endParaRPr>
          </a:p>
        </p:txBody>
      </p:sp>
      <p:sp>
        <p:nvSpPr>
          <p:cNvPr id="22" name="矩形 21"/>
          <p:cNvSpPr/>
          <p:nvPr/>
        </p:nvSpPr>
        <p:spPr>
          <a:xfrm rot="5400000">
            <a:off x="86360" y="2978558"/>
            <a:ext cx="5151755" cy="316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zh-CN" sz="1335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 Light" panose="020B0502040204020203" charset="0"/>
                <a:ea typeface="义启小魏楷" pitchFamily="2" charset="-128"/>
                <a:cs typeface="Segoe UI Light" panose="020B0502040204020203" charset="0"/>
              </a:rPr>
              <a:t> </a:t>
            </a:r>
            <a:endParaRPr lang="zh-CN" altLang="en-US" sz="1335" dirty="0">
              <a:solidFill>
                <a:schemeClr val="tx1">
                  <a:lumMod val="85000"/>
                  <a:lumOff val="15000"/>
                </a:schemeClr>
              </a:solidFill>
              <a:latin typeface="Segoe UI Light" panose="020B0502040204020203" charset="0"/>
              <a:ea typeface="义启小魏楷" pitchFamily="2" charset="-128"/>
              <a:cs typeface="Segoe UI Light" panose="020B0502040204020203" charset="0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710" y="4785995"/>
            <a:ext cx="561340" cy="578485"/>
          </a:xfrm>
          <a:prstGeom prst="rect">
            <a:avLst/>
          </a:prstGeom>
        </p:spPr>
      </p:pic>
      <p:sp>
        <p:nvSpPr>
          <p:cNvPr id="2" name="文本框 1" descr="7b0a20202020227461726765744d6f64756c65223a20226b6f6e6c696e65666f6e7473220a7d0a"/>
          <p:cNvSpPr txBox="1"/>
          <p:nvPr/>
        </p:nvSpPr>
        <p:spPr>
          <a:xfrm>
            <a:off x="2952730" y="708660"/>
            <a:ext cx="461665" cy="46653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endParaRPr lang="zh-CN" altLang="en-US" dirty="0">
              <a:latin typeface="汉仪大宋简" pitchFamily="49" charset="-122"/>
              <a:ea typeface="汉仪大宋简" pitchFamily="49" charset="-122"/>
              <a:cs typeface="汉仪青云简" panose="00020600040101010101" charset="-122"/>
              <a:sym typeface="汉仪楷体简" panose="02010600000101010101" charset="-128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D5AFDA38-D1E3-40FA-AAC2-523EF718D7C1}"/>
              </a:ext>
            </a:extLst>
          </p:cNvPr>
          <p:cNvSpPr txBox="1"/>
          <p:nvPr/>
        </p:nvSpPr>
        <p:spPr>
          <a:xfrm>
            <a:off x="5435600" y="5738158"/>
            <a:ext cx="61040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404F64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/>
                <a:cs typeface="Times New Roman" panose="02020603050405020304" pitchFamily="18" charset="0"/>
              </a:rPr>
              <a:t>Выполнил: Лян Жуйвэнь  Женя    ИЯФБ-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404F64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/>
                <a:cs typeface="Times New Roman" panose="02020603050405020304" pitchFamily="18" charset="0"/>
              </a:rPr>
              <a:t>4</a:t>
            </a:r>
            <a:r>
              <a:rPr kumimoji="0" lang="ru-RU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404F64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/>
                <a:cs typeface="Times New Roman" panose="02020603050405020304" pitchFamily="18" charset="0"/>
              </a:rPr>
              <a:t>1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4F64"/>
              </a:solidFill>
              <a:effectLst/>
              <a:uLnTx/>
              <a:uFillTx/>
              <a:latin typeface="Times New Roman" panose="02020603050405020304" pitchFamily="18" charset="0"/>
              <a:ea typeface="微软雅黑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7937500" y="-22860"/>
            <a:ext cx="4258945" cy="690435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3678555" y="-35561"/>
            <a:ext cx="4258945" cy="690435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-3810" y="-22225"/>
            <a:ext cx="3682365" cy="6904355"/>
          </a:xfrm>
          <a:prstGeom prst="rect">
            <a:avLst/>
          </a:prstGeom>
        </p:spPr>
      </p:pic>
      <p:pic>
        <p:nvPicPr>
          <p:cNvPr id="6" name="图片 5" descr="dda5bb25bdae798245b832411ac1cbdb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03" y="1597025"/>
            <a:ext cx="3719830" cy="539305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401820" y="2676525"/>
            <a:ext cx="709295" cy="3365500"/>
            <a:chOff x="11396" y="4063"/>
            <a:chExt cx="1117" cy="5300"/>
          </a:xfrm>
        </p:grpSpPr>
        <p:sp>
          <p:nvSpPr>
            <p:cNvPr id="10" name="矩形 9"/>
            <p:cNvSpPr/>
            <p:nvPr/>
          </p:nvSpPr>
          <p:spPr>
            <a:xfrm>
              <a:off x="11396" y="4671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977890" y="2676525"/>
            <a:ext cx="1054735" cy="2979420"/>
            <a:chOff x="10852" y="4063"/>
            <a:chExt cx="1661" cy="4692"/>
          </a:xfrm>
        </p:grpSpPr>
        <p:sp>
          <p:nvSpPr>
            <p:cNvPr id="40" name="矩形 39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pic>
        <p:nvPicPr>
          <p:cNvPr id="67" name="图片 6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44"/>
          <a:stretch>
            <a:fillRect/>
          </a:stretch>
        </p:blipFill>
        <p:spPr>
          <a:xfrm>
            <a:off x="11024235" y="-292100"/>
            <a:ext cx="1557020" cy="304546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8026400" y="2676525"/>
            <a:ext cx="1054735" cy="2979420"/>
            <a:chOff x="10852" y="4063"/>
            <a:chExt cx="1661" cy="4692"/>
          </a:xfrm>
        </p:grpSpPr>
        <p:sp>
          <p:nvSpPr>
            <p:cNvPr id="8" name="矩形 7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sp>
        <p:nvSpPr>
          <p:cNvPr id="52" name="TextBox 4">
            <a:extLst>
              <a:ext uri="{FF2B5EF4-FFF2-40B4-BE49-F238E27FC236}">
                <a16:creationId xmlns:a16="http://schemas.microsoft.com/office/drawing/2014/main" id="{EB684C7E-20A7-9694-F2D4-694B922B40F4}"/>
              </a:ext>
            </a:extLst>
          </p:cNvPr>
          <p:cNvSpPr txBox="1"/>
          <p:nvPr/>
        </p:nvSpPr>
        <p:spPr>
          <a:xfrm>
            <a:off x="0" y="0"/>
            <a:ext cx="453650" cy="123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http://www.1ppt.com/hangye/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34DDC09A-52C2-4FD9-BC9A-3942C70F3A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2285" y="2705100"/>
            <a:ext cx="895350" cy="72390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8F4F5560-885A-416C-B630-90AA0720D87B}"/>
              </a:ext>
            </a:extLst>
          </p:cNvPr>
          <p:cNvSpPr txBox="1"/>
          <p:nvPr/>
        </p:nvSpPr>
        <p:spPr>
          <a:xfrm>
            <a:off x="4254501" y="1966992"/>
            <a:ext cx="63849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Китайская культура оказала важное влияние на Японию и Корейский полуостров, а также оказала глубокое влияние на Вьетнам, Сингапур и другие страны Юго-Восточной Азии и Южной Азии и даже Америку.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7937500" y="-22860"/>
            <a:ext cx="4258945" cy="690435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3678555" y="-22860"/>
            <a:ext cx="4258945" cy="690435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-3810" y="-22225"/>
            <a:ext cx="3682365" cy="6904355"/>
          </a:xfrm>
          <a:prstGeom prst="rect">
            <a:avLst/>
          </a:prstGeom>
        </p:spPr>
      </p:pic>
      <p:pic>
        <p:nvPicPr>
          <p:cNvPr id="6" name="图片 5" descr="dda5bb25bdae798245b832411ac1cbdb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03" y="1597025"/>
            <a:ext cx="3719830" cy="539305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401820" y="2676525"/>
            <a:ext cx="709295" cy="3365500"/>
            <a:chOff x="11396" y="4063"/>
            <a:chExt cx="1117" cy="5300"/>
          </a:xfrm>
        </p:grpSpPr>
        <p:sp>
          <p:nvSpPr>
            <p:cNvPr id="10" name="矩形 9"/>
            <p:cNvSpPr/>
            <p:nvPr/>
          </p:nvSpPr>
          <p:spPr>
            <a:xfrm>
              <a:off x="11396" y="4671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977890" y="2676525"/>
            <a:ext cx="1054735" cy="2979420"/>
            <a:chOff x="10852" y="4063"/>
            <a:chExt cx="1661" cy="4692"/>
          </a:xfrm>
        </p:grpSpPr>
        <p:sp>
          <p:nvSpPr>
            <p:cNvPr id="40" name="矩形 39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pic>
        <p:nvPicPr>
          <p:cNvPr id="67" name="图片 6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44"/>
          <a:stretch>
            <a:fillRect/>
          </a:stretch>
        </p:blipFill>
        <p:spPr>
          <a:xfrm>
            <a:off x="11024235" y="-292100"/>
            <a:ext cx="1557020" cy="304546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8026400" y="2676525"/>
            <a:ext cx="1054735" cy="2979420"/>
            <a:chOff x="10852" y="4063"/>
            <a:chExt cx="1661" cy="4692"/>
          </a:xfrm>
        </p:grpSpPr>
        <p:sp>
          <p:nvSpPr>
            <p:cNvPr id="8" name="矩形 7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sp>
        <p:nvSpPr>
          <p:cNvPr id="52" name="TextBox 4">
            <a:extLst>
              <a:ext uri="{FF2B5EF4-FFF2-40B4-BE49-F238E27FC236}">
                <a16:creationId xmlns:a16="http://schemas.microsoft.com/office/drawing/2014/main" id="{EB684C7E-20A7-9694-F2D4-694B922B40F4}"/>
              </a:ext>
            </a:extLst>
          </p:cNvPr>
          <p:cNvSpPr txBox="1"/>
          <p:nvPr/>
        </p:nvSpPr>
        <p:spPr>
          <a:xfrm>
            <a:off x="0" y="0"/>
            <a:ext cx="453650" cy="123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http://www.1ppt.com/hangye/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34DDC09A-52C2-4FD9-BC9A-3942C70F3A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2285" y="2705100"/>
            <a:ext cx="895350" cy="7239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5EA295D-7F64-4EDE-8B7C-42D1768D36B0}"/>
              </a:ext>
            </a:extLst>
          </p:cNvPr>
          <p:cNvSpPr txBox="1"/>
          <p:nvPr/>
        </p:nvSpPr>
        <p:spPr>
          <a:xfrm>
            <a:off x="1101020" y="371475"/>
            <a:ext cx="9862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Китай имеет очень долгую историю: это культурная реликвия Китая, возникшая более 3000 лет назад.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6BF45DF7-A148-491C-A41D-C493902C5C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24088" y="2459504"/>
            <a:ext cx="4572000" cy="3038475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AF660964-3C8B-40C7-BA36-EA5C74D6C8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668" y="1790700"/>
            <a:ext cx="3590100" cy="478829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7230F217-2E25-4D55-8122-C96A529423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15512" y="2002745"/>
            <a:ext cx="5266172" cy="2852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3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7937500" y="-22860"/>
            <a:ext cx="4258945" cy="690435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3678555" y="-22860"/>
            <a:ext cx="4258945" cy="690435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-3810" y="-22225"/>
            <a:ext cx="3682365" cy="6904355"/>
          </a:xfrm>
          <a:prstGeom prst="rect">
            <a:avLst/>
          </a:prstGeom>
        </p:spPr>
      </p:pic>
      <p:pic>
        <p:nvPicPr>
          <p:cNvPr id="6" name="图片 5" descr="dda5bb25bdae798245b832411ac1cbdb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03" y="1597025"/>
            <a:ext cx="3719830" cy="539305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401820" y="2676525"/>
            <a:ext cx="709295" cy="3365500"/>
            <a:chOff x="11396" y="4063"/>
            <a:chExt cx="1117" cy="5300"/>
          </a:xfrm>
        </p:grpSpPr>
        <p:sp>
          <p:nvSpPr>
            <p:cNvPr id="10" name="矩形 9"/>
            <p:cNvSpPr/>
            <p:nvPr/>
          </p:nvSpPr>
          <p:spPr>
            <a:xfrm>
              <a:off x="11396" y="4671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977890" y="2676525"/>
            <a:ext cx="1054735" cy="2979420"/>
            <a:chOff x="10852" y="4063"/>
            <a:chExt cx="1661" cy="4692"/>
          </a:xfrm>
        </p:grpSpPr>
        <p:sp>
          <p:nvSpPr>
            <p:cNvPr id="40" name="矩形 39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pic>
        <p:nvPicPr>
          <p:cNvPr id="67" name="图片 6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44"/>
          <a:stretch>
            <a:fillRect/>
          </a:stretch>
        </p:blipFill>
        <p:spPr>
          <a:xfrm>
            <a:off x="11024235" y="-292100"/>
            <a:ext cx="1557020" cy="304546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8026400" y="2676525"/>
            <a:ext cx="1054735" cy="2979420"/>
            <a:chOff x="10852" y="4063"/>
            <a:chExt cx="1661" cy="4692"/>
          </a:xfrm>
        </p:grpSpPr>
        <p:sp>
          <p:nvSpPr>
            <p:cNvPr id="8" name="矩形 7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sp>
        <p:nvSpPr>
          <p:cNvPr id="52" name="TextBox 4">
            <a:extLst>
              <a:ext uri="{FF2B5EF4-FFF2-40B4-BE49-F238E27FC236}">
                <a16:creationId xmlns:a16="http://schemas.microsoft.com/office/drawing/2014/main" id="{EB684C7E-20A7-9694-F2D4-694B922B40F4}"/>
              </a:ext>
            </a:extLst>
          </p:cNvPr>
          <p:cNvSpPr txBox="1"/>
          <p:nvPr/>
        </p:nvSpPr>
        <p:spPr>
          <a:xfrm>
            <a:off x="0" y="0"/>
            <a:ext cx="453650" cy="123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http://www.1ppt.com/hangye/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34DDC09A-52C2-4FD9-BC9A-3942C70F3A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2285" y="2705100"/>
            <a:ext cx="895350" cy="7239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2C3F670-BFCF-48FA-8769-41A3AF0BC0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0188" y="1814830"/>
            <a:ext cx="4572000" cy="2667000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BECB9ADC-E073-4E9F-AB95-0FF9CC4B5DB6}"/>
              </a:ext>
            </a:extLst>
          </p:cNvPr>
          <p:cNvSpPr txBox="1"/>
          <p:nvPr/>
        </p:nvSpPr>
        <p:spPr>
          <a:xfrm>
            <a:off x="1450816" y="352891"/>
            <a:ext cx="90541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Традиционная китайская медицина наиболее известна своими иглоукалыванием, баночками и массажем.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4C7A47FC-7713-4B65-8D74-653A8129EBF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8998" y="1656715"/>
            <a:ext cx="4572000" cy="289560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86EE7313-83E1-47D5-979D-2A7CD5A2D6B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48789" y="4180205"/>
            <a:ext cx="4572000" cy="280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7937500" y="-22860"/>
            <a:ext cx="4258945" cy="690435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3678555" y="-22860"/>
            <a:ext cx="4258945" cy="690435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-3810" y="-22225"/>
            <a:ext cx="3682365" cy="6904355"/>
          </a:xfrm>
          <a:prstGeom prst="rect">
            <a:avLst/>
          </a:prstGeom>
        </p:spPr>
      </p:pic>
      <p:pic>
        <p:nvPicPr>
          <p:cNvPr id="6" name="图片 5" descr="dda5bb25bdae798245b832411ac1cbdb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03" y="1597025"/>
            <a:ext cx="3719830" cy="539305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401820" y="2676525"/>
            <a:ext cx="709295" cy="3365500"/>
            <a:chOff x="11396" y="4063"/>
            <a:chExt cx="1117" cy="5300"/>
          </a:xfrm>
        </p:grpSpPr>
        <p:sp>
          <p:nvSpPr>
            <p:cNvPr id="10" name="矩形 9"/>
            <p:cNvSpPr/>
            <p:nvPr/>
          </p:nvSpPr>
          <p:spPr>
            <a:xfrm>
              <a:off x="11396" y="4671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977890" y="2676525"/>
            <a:ext cx="1054735" cy="2979420"/>
            <a:chOff x="10852" y="4063"/>
            <a:chExt cx="1661" cy="4692"/>
          </a:xfrm>
        </p:grpSpPr>
        <p:sp>
          <p:nvSpPr>
            <p:cNvPr id="40" name="矩形 39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pic>
        <p:nvPicPr>
          <p:cNvPr id="67" name="图片 6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44"/>
          <a:stretch>
            <a:fillRect/>
          </a:stretch>
        </p:blipFill>
        <p:spPr>
          <a:xfrm>
            <a:off x="11024235" y="-292100"/>
            <a:ext cx="1557020" cy="304546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8026400" y="2676525"/>
            <a:ext cx="1054735" cy="2979420"/>
            <a:chOff x="10852" y="4063"/>
            <a:chExt cx="1661" cy="4692"/>
          </a:xfrm>
        </p:grpSpPr>
        <p:sp>
          <p:nvSpPr>
            <p:cNvPr id="8" name="矩形 7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sp>
        <p:nvSpPr>
          <p:cNvPr id="52" name="TextBox 4">
            <a:extLst>
              <a:ext uri="{FF2B5EF4-FFF2-40B4-BE49-F238E27FC236}">
                <a16:creationId xmlns:a16="http://schemas.microsoft.com/office/drawing/2014/main" id="{EB684C7E-20A7-9694-F2D4-694B922B40F4}"/>
              </a:ext>
            </a:extLst>
          </p:cNvPr>
          <p:cNvSpPr txBox="1"/>
          <p:nvPr/>
        </p:nvSpPr>
        <p:spPr>
          <a:xfrm>
            <a:off x="0" y="0"/>
            <a:ext cx="453650" cy="123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http://www.1ppt.com/hangye/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34DDC09A-52C2-4FD9-BC9A-3942C70F3A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2285" y="2705100"/>
            <a:ext cx="895350" cy="7239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67C76C97-8543-46BF-8223-6FF06492E9CB}"/>
              </a:ext>
            </a:extLst>
          </p:cNvPr>
          <p:cNvSpPr txBox="1"/>
          <p:nvPr/>
        </p:nvSpPr>
        <p:spPr>
          <a:xfrm>
            <a:off x="3409950" y="260698"/>
            <a:ext cx="5135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Древняя китайская архитектура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3EEAC00C-F1DA-40A5-BD57-24C504658D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1599" y="1229360"/>
            <a:ext cx="5571067" cy="3133725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DB665FF-5E26-4E43-9332-7741C9ADD0F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559" y="1229360"/>
            <a:ext cx="4572000" cy="304800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5BDDCD5B-F7CB-44BE-A9BD-42EDC96430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39933" y="3653155"/>
            <a:ext cx="6455744" cy="313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31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7937500" y="-22860"/>
            <a:ext cx="4258945" cy="690435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3678555" y="-22860"/>
            <a:ext cx="4258945" cy="690435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-3810" y="-22225"/>
            <a:ext cx="3682365" cy="6904355"/>
          </a:xfrm>
          <a:prstGeom prst="rect">
            <a:avLst/>
          </a:prstGeom>
        </p:spPr>
      </p:pic>
      <p:pic>
        <p:nvPicPr>
          <p:cNvPr id="6" name="图片 5" descr="dda5bb25bdae798245b832411ac1cbdb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03" y="1597025"/>
            <a:ext cx="3719830" cy="539305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401820" y="2676525"/>
            <a:ext cx="709295" cy="3365500"/>
            <a:chOff x="11396" y="4063"/>
            <a:chExt cx="1117" cy="5300"/>
          </a:xfrm>
        </p:grpSpPr>
        <p:sp>
          <p:nvSpPr>
            <p:cNvPr id="10" name="矩形 9"/>
            <p:cNvSpPr/>
            <p:nvPr/>
          </p:nvSpPr>
          <p:spPr>
            <a:xfrm>
              <a:off x="11396" y="4671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977890" y="2676525"/>
            <a:ext cx="1054735" cy="2979420"/>
            <a:chOff x="10852" y="4063"/>
            <a:chExt cx="1661" cy="4692"/>
          </a:xfrm>
        </p:grpSpPr>
        <p:sp>
          <p:nvSpPr>
            <p:cNvPr id="40" name="矩形 39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pic>
        <p:nvPicPr>
          <p:cNvPr id="67" name="图片 6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44"/>
          <a:stretch>
            <a:fillRect/>
          </a:stretch>
        </p:blipFill>
        <p:spPr>
          <a:xfrm>
            <a:off x="11024235" y="-292100"/>
            <a:ext cx="1557020" cy="304546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8026400" y="2676525"/>
            <a:ext cx="1054735" cy="2979420"/>
            <a:chOff x="10852" y="4063"/>
            <a:chExt cx="1661" cy="4692"/>
          </a:xfrm>
        </p:grpSpPr>
        <p:sp>
          <p:nvSpPr>
            <p:cNvPr id="8" name="矩形 7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sp>
        <p:nvSpPr>
          <p:cNvPr id="52" name="TextBox 4">
            <a:extLst>
              <a:ext uri="{FF2B5EF4-FFF2-40B4-BE49-F238E27FC236}">
                <a16:creationId xmlns:a16="http://schemas.microsoft.com/office/drawing/2014/main" id="{EB684C7E-20A7-9694-F2D4-694B922B40F4}"/>
              </a:ext>
            </a:extLst>
          </p:cNvPr>
          <p:cNvSpPr txBox="1"/>
          <p:nvPr/>
        </p:nvSpPr>
        <p:spPr>
          <a:xfrm>
            <a:off x="0" y="0"/>
            <a:ext cx="453650" cy="123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http://www.1ppt.com/hangye/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34DDC09A-52C2-4FD9-BC9A-3942C70F3A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2285" y="2705100"/>
            <a:ext cx="895350" cy="7239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67C76C97-8543-46BF-8223-6FF06492E9CB}"/>
              </a:ext>
            </a:extLst>
          </p:cNvPr>
          <p:cNvSpPr txBox="1"/>
          <p:nvPr/>
        </p:nvSpPr>
        <p:spPr>
          <a:xfrm>
            <a:off x="3409950" y="260698"/>
            <a:ext cx="5135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Древняя китайская живопись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F5E029E9-28DF-45EA-AB6A-E59AAC4888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18296" y="2101305"/>
            <a:ext cx="8392703" cy="4161382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DAA79EDB-C873-45EC-8FB6-88753997DB1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0190" y="1440498"/>
            <a:ext cx="5953342" cy="271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3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7937500" y="-22860"/>
            <a:ext cx="4258945" cy="690435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3678555" y="-22860"/>
            <a:ext cx="4258945" cy="690435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-3810" y="-22225"/>
            <a:ext cx="3682365" cy="6904355"/>
          </a:xfrm>
          <a:prstGeom prst="rect">
            <a:avLst/>
          </a:prstGeom>
        </p:spPr>
      </p:pic>
      <p:pic>
        <p:nvPicPr>
          <p:cNvPr id="6" name="图片 5" descr="dda5bb25bdae798245b832411ac1cbdb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03" y="1597025"/>
            <a:ext cx="3719830" cy="539305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401820" y="2676525"/>
            <a:ext cx="709295" cy="3365500"/>
            <a:chOff x="11396" y="4063"/>
            <a:chExt cx="1117" cy="5300"/>
          </a:xfrm>
        </p:grpSpPr>
        <p:sp>
          <p:nvSpPr>
            <p:cNvPr id="10" name="矩形 9"/>
            <p:cNvSpPr/>
            <p:nvPr/>
          </p:nvSpPr>
          <p:spPr>
            <a:xfrm>
              <a:off x="11396" y="4671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977890" y="2676525"/>
            <a:ext cx="1054735" cy="2979420"/>
            <a:chOff x="10852" y="4063"/>
            <a:chExt cx="1661" cy="4692"/>
          </a:xfrm>
        </p:grpSpPr>
        <p:sp>
          <p:nvSpPr>
            <p:cNvPr id="40" name="矩形 39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pic>
        <p:nvPicPr>
          <p:cNvPr id="67" name="图片 6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44"/>
          <a:stretch>
            <a:fillRect/>
          </a:stretch>
        </p:blipFill>
        <p:spPr>
          <a:xfrm>
            <a:off x="11024235" y="-292100"/>
            <a:ext cx="1557020" cy="304546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8026400" y="2676525"/>
            <a:ext cx="1054735" cy="2979420"/>
            <a:chOff x="10852" y="4063"/>
            <a:chExt cx="1661" cy="4692"/>
          </a:xfrm>
        </p:grpSpPr>
        <p:sp>
          <p:nvSpPr>
            <p:cNvPr id="8" name="矩形 7"/>
            <p:cNvSpPr/>
            <p:nvPr/>
          </p:nvSpPr>
          <p:spPr>
            <a:xfrm>
              <a:off x="10852" y="4063"/>
              <a:ext cx="1018" cy="4692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just" fontAlgn="auto">
                <a:lnSpc>
                  <a:spcPct val="150000"/>
                </a:lnSpc>
              </a:pPr>
              <a:endParaRPr lang="zh-CN" altLang="en-US" sz="2000" kern="0" dirty="0">
                <a:latin typeface="义启小魏楷" pitchFamily="2" charset="-128"/>
                <a:ea typeface="义启小魏楷" pitchFamily="2" charset="-128"/>
                <a:cs typeface="汉仪楷体简" panose="02010600000101010101" charset="-128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641" y="4063"/>
              <a:ext cx="872" cy="2331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dist">
                <a:defRPr/>
              </a:pPr>
              <a:endParaRPr lang="zh-CN" altLang="en-US" sz="2400" kern="0" dirty="0">
                <a:latin typeface="汉仪大宋简" pitchFamily="49" charset="-122"/>
                <a:ea typeface="汉仪大宋简" pitchFamily="49" charset="-122"/>
                <a:cs typeface="汉仪楷体简" panose="02010600000101010101" charset="-128"/>
                <a:sym typeface="汉仪青云简" panose="00020600040101010101" charset="-122"/>
              </a:endParaRPr>
            </a:p>
          </p:txBody>
        </p:sp>
      </p:grpSp>
      <p:sp>
        <p:nvSpPr>
          <p:cNvPr id="52" name="TextBox 4">
            <a:extLst>
              <a:ext uri="{FF2B5EF4-FFF2-40B4-BE49-F238E27FC236}">
                <a16:creationId xmlns:a16="http://schemas.microsoft.com/office/drawing/2014/main" id="{EB684C7E-20A7-9694-F2D4-694B922B40F4}"/>
              </a:ext>
            </a:extLst>
          </p:cNvPr>
          <p:cNvSpPr txBox="1"/>
          <p:nvPr/>
        </p:nvSpPr>
        <p:spPr>
          <a:xfrm>
            <a:off x="0" y="0"/>
            <a:ext cx="453650" cy="123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http://www.1ppt.com/hangye/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34DDC09A-52C2-4FD9-BC9A-3942C70F3A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2285" y="2705100"/>
            <a:ext cx="895350" cy="7239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67C76C97-8543-46BF-8223-6FF06492E9CB}"/>
              </a:ext>
            </a:extLst>
          </p:cNvPr>
          <p:cNvSpPr txBox="1"/>
          <p:nvPr/>
        </p:nvSpPr>
        <p:spPr>
          <a:xfrm>
            <a:off x="1042323" y="1073727"/>
            <a:ext cx="997527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altLang="zh-CN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то, что это овощи, выращенные в саду, они вкуснее, чем деликатесы, выращенные в горах и на морях.</a:t>
            </a:r>
            <a:endParaRPr lang="en-US" altLang="zh-CN" sz="28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zh-CN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Всевозможные вкусные блюда можно назвать ядами, которые разлагают кишечник.</a:t>
            </a:r>
            <a:endParaRPr lang="en-US" altLang="zh-CN" sz="28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zh-CN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Большинство людей, которые набивают свои желудки киноа и амарантом, обладают благородным характером, а те, кто носит одежды дракона и ест вкусную пищу, часто готовы пресмыкаться и льстить другим.</a:t>
            </a:r>
            <a:endParaRPr lang="en-US" altLang="zh-CN" sz="28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zh-CN" altLang="en-US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饮食约而精，园蔬胜珍馐。</a:t>
            </a:r>
            <a:r>
              <a:rPr lang="en-US" altLang="zh-CN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——《</a:t>
            </a:r>
            <a:r>
              <a:rPr lang="zh-CN" altLang="en-US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朱子家训</a:t>
            </a:r>
            <a:r>
              <a:rPr lang="en-US" altLang="zh-CN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》</a:t>
            </a:r>
          </a:p>
          <a:p>
            <a:pPr algn="l"/>
            <a:r>
              <a:rPr lang="zh-CN" altLang="en-US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甘脆肥脓，命曰腐肠之药。</a:t>
            </a:r>
            <a:r>
              <a:rPr lang="en-US" altLang="zh-CN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——《</a:t>
            </a:r>
            <a:r>
              <a:rPr lang="zh-CN" altLang="en-US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幼学琼林</a:t>
            </a:r>
            <a:r>
              <a:rPr lang="en-US" altLang="zh-CN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》</a:t>
            </a:r>
          </a:p>
          <a:p>
            <a:pPr algn="l"/>
            <a:r>
              <a:rPr lang="zh-CN" altLang="en-US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藜口苋肠者，多冰清玉洁；衮衣玉食者，甘婢膝奴颜。</a:t>
            </a:r>
            <a:r>
              <a:rPr lang="en-US" altLang="zh-CN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——《</a:t>
            </a:r>
            <a:r>
              <a:rPr lang="zh-CN" altLang="en-US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菜根谭</a:t>
            </a:r>
            <a:r>
              <a:rPr lang="en-US" altLang="zh-CN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》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2B3729BC-9AB9-4265-AF8D-14CC1D856143}"/>
              </a:ext>
            </a:extLst>
          </p:cNvPr>
          <p:cNvSpPr txBox="1"/>
          <p:nvPr/>
        </p:nvSpPr>
        <p:spPr>
          <a:xfrm>
            <a:off x="3716020" y="392966"/>
            <a:ext cx="4025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zh-CN" sz="3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языке и речи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71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2中国风">
      <a:majorFont>
        <a:latin typeface="汉仪楷体简"/>
        <a:ea typeface="汉仪楷体简"/>
        <a:cs typeface=""/>
      </a:majorFont>
      <a:minorFont>
        <a:latin typeface="汉仪楷体简"/>
        <a:ea typeface="汉仪楷体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汉仪楷体简"/>
        <a:ea typeface=""/>
        <a:cs typeface=""/>
        <a:font script="Jpan" typeface="游ゴシック"/>
        <a:font script="Hang" typeface="맑은 고딕"/>
        <a:font script="Hans" typeface="汉仪楷体简"/>
        <a:font script="Hant" typeface="新細明體"/>
        <a:font script="Arab" typeface="汉仪楷体简"/>
        <a:font script="Hebr" typeface="汉仪楷体简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汉仪楷体简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汉仪楷体简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汉仪楷体简"/>
        <a:ea typeface=""/>
        <a:cs typeface=""/>
        <a:font script="Jpan" typeface="ＭＳ Ｐゴシック"/>
        <a:font script="Hang" typeface="맑은 고딕"/>
        <a:font script="Hans" typeface="汉仪楷体简"/>
        <a:font script="Hant" typeface="新細明體"/>
        <a:font script="Arab" typeface="汉仪楷体简"/>
        <a:font script="Hebr" typeface="汉仪楷体简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汉仪楷体简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401</Words>
  <Application>Microsoft Office PowerPoint</Application>
  <PresentationFormat>宽屏</PresentationFormat>
  <Paragraphs>28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汉仪大宋简</vt:lpstr>
      <vt:lpstr>微软雅黑</vt:lpstr>
      <vt:lpstr>义启小魏楷</vt:lpstr>
      <vt:lpstr>Arial</vt:lpstr>
      <vt:lpstr>Calibri</vt:lpstr>
      <vt:lpstr>Segoe UI Light</vt:lpstr>
      <vt:lpstr>Times New Roman</vt:lpstr>
      <vt:lpstr>第一PPT，www.1ppt.com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第一PPT</Manager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第一PPT</dc:creator>
  <cp:keywords>www.1ppt.com</cp:keywords>
  <dc:description>www.1ppt.com</dc:description>
  <cp:lastModifiedBy>liangruiwen</cp:lastModifiedBy>
  <cp:revision>63</cp:revision>
  <dcterms:created xsi:type="dcterms:W3CDTF">2018-11-08T12:43:00Z</dcterms:created>
  <dcterms:modified xsi:type="dcterms:W3CDTF">2024-05-18T09:03:50Z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E1D0AA2242AE42B6BC596FF5D88F27B8_12</vt:lpwstr>
  </property>
  <property fmtid="{D5CDD505-2E9C-101B-9397-08002B2CF9AE}" pid="3" name="KSOProductBuildVer">
    <vt:lpwstr>2052-12.1.0.15712</vt:lpwstr>
  </property>
</Properties>
</file>