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s://ru.wikipedia.org/wiki/%D0%92%D0%B8%D0%BD%D0%BE%D0%B3%D1%80%D0%B0%D0%B4%D0%BD%D1%8B%D0%B5_%D0%BB%D0%B8%D1%81%D1%82%D1%8C%D1%8F_(%D0%BA%D1%83%D0%BB%D0%B8%D0%BD%D0%B0%D1%80%D0%B8%D1%8F)" TargetMode="External"/><Relationship Id="rId7" Type="http://schemas.openxmlformats.org/officeDocument/2006/relationships/hyperlink" Target="https://ru.wikipedia.org/wiki/%D0%A4%D0%B0%D1%81%D0%BE%D0%BB%D1%8C" TargetMode="External"/><Relationship Id="rId2" Type="http://schemas.openxmlformats.org/officeDocument/2006/relationships/hyperlink" Target="https://ru.wikipedia.org/wiki/%D0%94%D0%BE%D0%BB%D0%BC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7%D0%B5%D1%87%D0%B5%D0%B2%D0%B8%D1%86%D0%B0" TargetMode="External"/><Relationship Id="rId5" Type="http://schemas.openxmlformats.org/officeDocument/2006/relationships/hyperlink" Target="https://ru.wikipedia.org/wiki/%D0%A0%D0%B8%D1%81" TargetMode="External"/><Relationship Id="rId4" Type="http://schemas.openxmlformats.org/officeDocument/2006/relationships/hyperlink" Target="https://ru.wikipedia.org/wiki/%D0%A4%D0%B0%D1%80%D1%88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3%D0%B7%D0%B1%D0%B5%D0%BA%D1%81%D0%BA%D0%B8%D0%B9_%D1%8F%D0%B7%D1%8B%D0%BA" TargetMode="External"/><Relationship Id="rId3" Type="http://schemas.openxmlformats.org/officeDocument/2006/relationships/hyperlink" Target="https://ru.wikipedia.org/wiki/%D0%90%D0%B7%D0%B5%D1%80%D0%B1%D0%B0%D0%B9%D0%B4%D0%B6%D0%B0%D0%BD%D1%81%D0%BA%D0%B8%D0%B9_%D1%8F%D0%B7%D1%8B%D0%BA" TargetMode="External"/><Relationship Id="rId7" Type="http://schemas.openxmlformats.org/officeDocument/2006/relationships/hyperlink" Target="https://ru.wikipedia.org/wiki/%D0%A2%D1%83%D1%80%D0%BA%D0%BC%D0%B5%D0%BD%D1%81%D0%BA%D0%B8%D0%B9_%D1%8F%D0%B7%D1%8B%D0%BA" TargetMode="External"/><Relationship Id="rId2" Type="http://schemas.openxmlformats.org/officeDocument/2006/relationships/hyperlink" Target="https://ru.wikipedia.org/wiki/%D0%A2%D1%8E%D1%80%D0%BA%D1%81%D0%BA%D0%B8%D0%B5_%D1%8F%D0%B7%D1%8B%D0%BA%D0%B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ru.wikipedia.org/wiki/%D0%A2%D1%83%D1%80%D0%B5%D1%86%D0%BA%D0%B8%D0%B9_%D1%8F%D0%B7%D1%8B%D0%BA" TargetMode="External"/><Relationship Id="rId11" Type="http://schemas.openxmlformats.org/officeDocument/2006/relationships/hyperlink" Target="https://ru.wikipedia.org/wiki/%D0%95%D1%80%D0%B5%D0%BC%D1%8F%D0%BD,_%D0%A1%D1%83%D1%80%D0%B5%D0%BD_%D0%A2%D0%B8%D0%B3%D1%80%D0%B0%D0%BD%D0%BE%D0%B2%D0%B8%D1%87" TargetMode="External"/><Relationship Id="rId5" Type="http://schemas.openxmlformats.org/officeDocument/2006/relationships/hyperlink" Target="https://ru.wikipedia.org/wiki/%D0%9A%D1%83%D0%BC%D1%8B%D0%BA%D1%81%D0%BA%D0%B8%D0%B9_%D1%8F%D0%B7%D1%8B%D0%BA" TargetMode="External"/><Relationship Id="rId10" Type="http://schemas.openxmlformats.org/officeDocument/2006/relationships/hyperlink" Target="https://ru.wikipedia.org/wiki/%D0%90%D1%87%D0%B0%D1%80%D1%8F%D0%BD,_%D0%A0%D0%B0%D1%87%D0%B8%D1%8F_%D0%90%D0%BA%D0%BE%D0%BF%D0%BE%D0%B2%D0%B8%D1%87" TargetMode="External"/><Relationship Id="rId4" Type="http://schemas.openxmlformats.org/officeDocument/2006/relationships/hyperlink" Target="https://ru.wikipedia.org/wiki/%D0%9A%D1%80%D1%8B%D0%BC%D1%81%D0%BA%D0%BE%D1%82%D0%B0%D1%82%D0%B0%D1%80%D1%81%D0%BA%D0%B8%D0%B9_%D1%8F%D0%B7%D1%8B%D0%BA" TargetMode="External"/><Relationship Id="rId9" Type="http://schemas.openxmlformats.org/officeDocument/2006/relationships/hyperlink" Target="https://ru.wikipedia.org/wiki/%D0%A1%D0%B5%D0%B2%D0%BE%D1%80%D1%82%D1%8F%D0%BD,_%D0%AD%D1%80%D0%B2%D0%B0%D0%BD%D0%B4_%D0%92%D0%BB%D0%B0%D0%B4%D0%B8%D0%BC%D0%B8%D1%80%D0%BE%D0%B2%D0%B8%D1%87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0%D0%BF%D1%83%D1%81%D1%82%D0%B0_%D0%BE%D0%B3%D0%BE%D1%80%D0%BE%D0%B4%D0%BD%D0%B0%D1%8F" TargetMode="External"/><Relationship Id="rId7" Type="http://schemas.openxmlformats.org/officeDocument/2006/relationships/image" Target="../media/image3.png"/><Relationship Id="rId2" Type="http://schemas.openxmlformats.org/officeDocument/2006/relationships/hyperlink" Target="https://ru.wikipedia.org/wiki/%D0%92%D0%B8%D0%BD%D0%BE%D0%B3%D1%80%D0%B0%D0%B4_%D0%BA%D1%83%D0%BB%D1%8C%D1%82%D1%83%D1%80%D0%BD%D1%8B%D0%B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1%D0%B0%D0%BA%D0%BB%D0%B0%D0%B6%D0%B0%D0%BD" TargetMode="External"/><Relationship Id="rId5" Type="http://schemas.openxmlformats.org/officeDocument/2006/relationships/hyperlink" Target="https://ru.wikipedia.org/wiki/%D0%9F%D0%BE%D0%BC%D0%B8%D0%B4%D0%BE%D1%80" TargetMode="External"/><Relationship Id="rId4" Type="http://schemas.openxmlformats.org/officeDocument/2006/relationships/hyperlink" Target="https://ru.wikipedia.org/wiki/%D0%9F%D0%B5%D1%80%D0%B5%D1%86_%D1%81%D1%82%D1%80%D1%83%D1%87%D0%BA%D0%BE%D0%B2%D1%8B%D0%B9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0%D1%8B%D0%B1%D0%BD%D0%BE%D0%B5_%D1%84%D0%B8%D0%BB%D0%B5" TargetMode="External"/><Relationship Id="rId13" Type="http://schemas.openxmlformats.org/officeDocument/2006/relationships/hyperlink" Target="https://ru.wikipedia.org/wiki/%D0%94%D0%BE%D0%BB%D0%BC%D0%B0" TargetMode="External"/><Relationship Id="rId3" Type="http://schemas.openxmlformats.org/officeDocument/2006/relationships/hyperlink" Target="https://ru.wikipedia.org/wiki/%D0%90%D0%B7%D0%B5%D1%80%D0%B1%D0%B0%D0%B9%D0%B4%D0%B6%D0%B0%D0%BD%D1%81%D0%BA%D0%B8%D0%B9_%D1%8F%D0%B7%D1%8B%D0%BA" TargetMode="External"/><Relationship Id="rId7" Type="http://schemas.openxmlformats.org/officeDocument/2006/relationships/hyperlink" Target="https://ru.wikipedia.org/wiki/%D0%90%D0%B9%D0%B2%D0%B0" TargetMode="External"/><Relationship Id="rId12" Type="http://schemas.openxmlformats.org/officeDocument/2006/relationships/hyperlink" Target="https://ru.wikipedia.org/wiki/%D0%A5%D0%B0%D1%87%D0%BC%D0%B0%D0%B7" TargetMode="External"/><Relationship Id="rId2" Type="http://schemas.openxmlformats.org/officeDocument/2006/relationships/hyperlink" Target="https://ru.wikipedia.org/wiki/%D0%90%D0%B7%D0%B5%D1%80%D0%B1%D0%B0%D0%B9%D0%B4%D0%B6%D0%B0%D0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8%D0%BD%D0%B6%D0%B8%D1%80" TargetMode="External"/><Relationship Id="rId11" Type="http://schemas.openxmlformats.org/officeDocument/2006/relationships/hyperlink" Target="https://ru.wikipedia.org/wiki/%D0%9A%D0%B0%D1%82%D1%8B%D0%BA" TargetMode="External"/><Relationship Id="rId5" Type="http://schemas.openxmlformats.org/officeDocument/2006/relationships/hyperlink" Target="https://ru.wikipedia.org/wiki/%D0%9A%D1%83%D1%81%D0%B0%D1%80%D1%81%D0%BA%D0%B8%D0%B9_%D1%80%D0%B0%D0%B9%D0%BE%D0%BD" TargetMode="External"/><Relationship Id="rId10" Type="http://schemas.openxmlformats.org/officeDocument/2006/relationships/hyperlink" Target="https://ru.wikipedia.org/wiki/%D0%A1%D0%B5%D0%B2%D1%80%D1%8E%D0%B3%D0%B0" TargetMode="External"/><Relationship Id="rId4" Type="http://schemas.openxmlformats.org/officeDocument/2006/relationships/hyperlink" Target="https://ru.wikipedia.org/wiki/%D0%93%D1%83%D0%B1%D0%B8%D0%BD%D1%81%D0%BA%D0%B8%D0%B9_%D1%80%D0%B0%D0%B9%D0%BE%D0%BD" TargetMode="External"/><Relationship Id="rId9" Type="http://schemas.openxmlformats.org/officeDocument/2006/relationships/hyperlink" Target="https://ru.wikipedia.org/wiki/%D0%9E%D1%81%D1%91%D1%82%D1%80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3048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Долма в виноградных листьях — Азербайджанская кухня.</a:t>
            </a:r>
            <a:br>
              <a:rPr lang="ru-RU" sz="3600" b="1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Долма (Dolma) – это семейство рецептов фаршированных овощей или листьев, рожденных на кухнях бывшей Османской империи и ее окрестностей.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2819400"/>
            <a:ext cx="6309671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869160"/>
            <a:ext cx="8784976" cy="1691680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b="1" dirty="0" err="1" smtClean="0"/>
              <a:t>Долма</a:t>
            </a:r>
            <a:r>
              <a:rPr lang="ru-RU" sz="1800" b="1" dirty="0" smtClean="0"/>
              <a:t> (</a:t>
            </a:r>
            <a:r>
              <a:rPr lang="ru-RU" sz="1800" dirty="0" smtClean="0"/>
              <a:t>Азербайджанская </a:t>
            </a:r>
            <a:r>
              <a:rPr lang="ru-RU" sz="1800" dirty="0" smtClean="0"/>
              <a:t>блюда</a:t>
            </a:r>
            <a:r>
              <a:rPr lang="ru-RU" sz="1800" b="1" dirty="0" smtClean="0"/>
              <a:t>)</a:t>
            </a:r>
            <a:br>
              <a:rPr lang="ru-RU" sz="1800" b="1" dirty="0" smtClean="0"/>
            </a:br>
            <a:r>
              <a:rPr lang="ru-RU" sz="1800" b="1" dirty="0" smtClean="0"/>
              <a:t> </a:t>
            </a:r>
            <a:r>
              <a:rPr lang="ru-RU" sz="1800" b="1" dirty="0" err="1" smtClean="0"/>
              <a:t>Долма</a:t>
            </a:r>
            <a:r>
              <a:rPr lang="ru-RU" sz="1800" b="1" dirty="0" smtClean="0"/>
              <a:t>́</a:t>
            </a:r>
            <a:r>
              <a:rPr lang="ru-RU" sz="1800" dirty="0" smtClean="0"/>
              <a:t> (</a:t>
            </a:r>
            <a:r>
              <a:rPr lang="ru-RU" sz="1800" b="1" dirty="0" err="1" smtClean="0"/>
              <a:t>далма</a:t>
            </a:r>
            <a:r>
              <a:rPr lang="ru-RU" sz="1800" baseline="30000" dirty="0" smtClean="0">
                <a:hlinkClick r:id="rId2"/>
              </a:rPr>
              <a:t>[1]</a:t>
            </a:r>
            <a:r>
              <a:rPr lang="ru-RU" sz="1800" dirty="0" smtClean="0"/>
              <a:t>, </a:t>
            </a:r>
            <a:r>
              <a:rPr lang="ru-RU" sz="1800" b="1" dirty="0" err="1" smtClean="0"/>
              <a:t>дулма</a:t>
            </a:r>
            <a:r>
              <a:rPr lang="ru-RU" sz="1800" baseline="30000" dirty="0" smtClean="0">
                <a:hlinkClick r:id="rId2"/>
              </a:rPr>
              <a:t>[1]</a:t>
            </a:r>
            <a:r>
              <a:rPr lang="ru-RU" sz="1800" dirty="0" smtClean="0"/>
              <a:t>, </a:t>
            </a:r>
            <a:r>
              <a:rPr lang="ru-RU" sz="1800" b="1" dirty="0" err="1" smtClean="0"/>
              <a:t>дурма</a:t>
            </a:r>
            <a:r>
              <a:rPr lang="ru-RU" sz="1800" baseline="30000" dirty="0" smtClean="0">
                <a:hlinkClick r:id="rId2"/>
              </a:rPr>
              <a:t>[1]</a:t>
            </a:r>
            <a:r>
              <a:rPr lang="ru-RU" sz="1800" dirty="0" smtClean="0"/>
              <a:t>, </a:t>
            </a:r>
            <a:r>
              <a:rPr lang="ru-RU" sz="1800" b="1" dirty="0" err="1" smtClean="0"/>
              <a:t>толма</a:t>
            </a:r>
            <a:r>
              <a:rPr lang="ru-RU" sz="1800" baseline="30000" dirty="0" smtClean="0">
                <a:hlinkClick r:id="rId2"/>
              </a:rPr>
              <a:t>[2]</a:t>
            </a:r>
            <a:r>
              <a:rPr lang="ru-RU" sz="1800" dirty="0" smtClean="0"/>
              <a:t>, </a:t>
            </a:r>
            <a:r>
              <a:rPr lang="ru-RU" sz="1800" b="1" dirty="0" err="1" smtClean="0"/>
              <a:t>сарма</a:t>
            </a:r>
            <a:r>
              <a:rPr lang="ru-RU" sz="1800" dirty="0" smtClean="0"/>
              <a:t>) — блюдо, представляющее собой овощи или листья (традиционно </a:t>
            </a:r>
            <a:r>
              <a:rPr lang="ru-RU" sz="1800" dirty="0" smtClean="0">
                <a:hlinkClick r:id="rId3" tooltip="Виноградные листья (кулинария)"/>
              </a:rPr>
              <a:t>виноградные</a:t>
            </a:r>
            <a:r>
              <a:rPr lang="ru-RU" sz="1800" dirty="0" smtClean="0"/>
              <a:t>), начинённые, как правило, мясным </a:t>
            </a:r>
            <a:r>
              <a:rPr lang="ru-RU" sz="1800" dirty="0" smtClean="0">
                <a:hlinkClick r:id="rId4" tooltip="Фарш"/>
              </a:rPr>
              <a:t>фаршем</a:t>
            </a:r>
            <a:r>
              <a:rPr lang="ru-RU" sz="1800" dirty="0" smtClean="0"/>
              <a:t> с </a:t>
            </a:r>
            <a:r>
              <a:rPr lang="ru-RU" sz="1800" dirty="0" smtClean="0">
                <a:hlinkClick r:id="rId5" tooltip="Рис"/>
              </a:rPr>
              <a:t>рисом</a:t>
            </a:r>
            <a:r>
              <a:rPr lang="ru-RU" sz="1800" dirty="0" smtClean="0"/>
              <a:t>; с другой стороны, начинка может и не содержать мяса, а состоять из </a:t>
            </a:r>
            <a:r>
              <a:rPr lang="ru-RU" sz="1800" dirty="0" smtClean="0">
                <a:hlinkClick r:id="rId5" tooltip="Рис"/>
              </a:rPr>
              <a:t>риса</a:t>
            </a:r>
            <a:r>
              <a:rPr lang="ru-RU" sz="1800" dirty="0" smtClean="0"/>
              <a:t>, </a:t>
            </a:r>
            <a:r>
              <a:rPr lang="ru-RU" sz="1800" dirty="0" smtClean="0">
                <a:hlinkClick r:id="rId6" tooltip="Чечевица"/>
              </a:rPr>
              <a:t>чечевицы</a:t>
            </a:r>
            <a:r>
              <a:rPr lang="ru-RU" sz="1800" dirty="0" smtClean="0"/>
              <a:t>, </a:t>
            </a:r>
            <a:r>
              <a:rPr lang="ru-RU" sz="1800" dirty="0" smtClean="0">
                <a:hlinkClick r:id="rId7" tooltip="Фасоль"/>
              </a:rPr>
              <a:t>фасоли</a:t>
            </a:r>
            <a:r>
              <a:rPr lang="ru-RU" sz="1800" dirty="0" smtClean="0"/>
              <a:t>, крупы или овощей. 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endParaRPr lang="ru-RU" sz="18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16632"/>
            <a:ext cx="8424936" cy="466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04665"/>
            <a:ext cx="8062664" cy="5976664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/>
              <a:t>Название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/>
              <a:t>Вариант названия «</a:t>
            </a:r>
            <a:r>
              <a:rPr lang="ru-RU" sz="2000" dirty="0" err="1" smtClean="0"/>
              <a:t>долма</a:t>
            </a:r>
            <a:r>
              <a:rPr lang="ru-RU" sz="2000" dirty="0" smtClean="0"/>
              <a:t>» является общим для нескольких </a:t>
            </a:r>
            <a:r>
              <a:rPr lang="ru-RU" sz="2000" dirty="0" smtClean="0">
                <a:hlinkClick r:id="rId2" tooltip="Тюркские языки"/>
              </a:rPr>
              <a:t>тюркских языков</a:t>
            </a:r>
            <a:r>
              <a:rPr lang="ru-RU" sz="2000" dirty="0" smtClean="0"/>
              <a:t> (</a:t>
            </a:r>
            <a:r>
              <a:rPr lang="ru-RU" sz="2000" dirty="0" smtClean="0">
                <a:hlinkClick r:id="rId3" tooltip="Азербайджанский язык"/>
              </a:rPr>
              <a:t>азерб.</a:t>
            </a:r>
            <a:r>
              <a:rPr lang="ru-RU" sz="2000" dirty="0" smtClean="0"/>
              <a:t> </a:t>
            </a:r>
            <a:r>
              <a:rPr lang="ru-RU" sz="2000" i="1" dirty="0" err="1" smtClean="0"/>
              <a:t>dolma</a:t>
            </a:r>
            <a:r>
              <a:rPr lang="ru-RU" sz="2000" dirty="0" smtClean="0"/>
              <a:t>, </a:t>
            </a:r>
            <a:r>
              <a:rPr lang="ru-RU" sz="2000" dirty="0" err="1" smtClean="0">
                <a:hlinkClick r:id="rId4" tooltip="Крымскотатарский язык"/>
              </a:rPr>
              <a:t>крымскотат</a:t>
            </a:r>
            <a:r>
              <a:rPr lang="ru-RU" sz="2000" dirty="0" smtClean="0">
                <a:hlinkClick r:id="rId4" tooltip="Крымскотатарский язык"/>
              </a:rPr>
              <a:t>.</a:t>
            </a:r>
            <a:r>
              <a:rPr lang="ru-RU" sz="2000" dirty="0" smtClean="0"/>
              <a:t> </a:t>
            </a:r>
            <a:r>
              <a:rPr lang="ru-RU" sz="2000" i="1" dirty="0" err="1" smtClean="0"/>
              <a:t>dolma</a:t>
            </a:r>
            <a:r>
              <a:rPr lang="ru-RU" sz="2000" dirty="0" smtClean="0"/>
              <a:t>, </a:t>
            </a:r>
            <a:r>
              <a:rPr lang="ru-RU" sz="2000" dirty="0" smtClean="0">
                <a:hlinkClick r:id="rId5" tooltip="Кумыкский язык"/>
              </a:rPr>
              <a:t>кум.</a:t>
            </a:r>
            <a:r>
              <a:rPr lang="ru-RU" sz="2000" dirty="0" smtClean="0"/>
              <a:t> </a:t>
            </a:r>
            <a:r>
              <a:rPr lang="ru-RU" sz="2000" i="1" dirty="0" err="1" smtClean="0"/>
              <a:t>долма</a:t>
            </a:r>
            <a:r>
              <a:rPr lang="ru-RU" sz="2000" dirty="0" smtClean="0"/>
              <a:t>, </a:t>
            </a:r>
            <a:r>
              <a:rPr lang="ru-RU" sz="2000" dirty="0" smtClean="0">
                <a:hlinkClick r:id="rId6" tooltip="Турецкий язык"/>
              </a:rPr>
              <a:t>тур.</a:t>
            </a:r>
            <a:r>
              <a:rPr lang="ru-RU" sz="2000" dirty="0" smtClean="0"/>
              <a:t> </a:t>
            </a:r>
            <a:r>
              <a:rPr lang="ru-RU" sz="2000" i="1" dirty="0" err="1" smtClean="0"/>
              <a:t>dolma</a:t>
            </a:r>
            <a:r>
              <a:rPr lang="ru-RU" sz="2000" dirty="0" smtClean="0"/>
              <a:t>, </a:t>
            </a:r>
            <a:r>
              <a:rPr lang="ru-RU" sz="2000" dirty="0" smtClean="0">
                <a:hlinkClick r:id="rId7" tooltip="Туркменский язык"/>
              </a:rPr>
              <a:t>туркм.</a:t>
            </a:r>
            <a:r>
              <a:rPr lang="ru-RU" sz="2000" dirty="0" smtClean="0"/>
              <a:t> </a:t>
            </a:r>
            <a:r>
              <a:rPr lang="ru-RU" sz="2000" i="1" dirty="0" err="1" smtClean="0"/>
              <a:t>dolma</a:t>
            </a:r>
            <a:r>
              <a:rPr lang="ru-RU" sz="2000" dirty="0" smtClean="0"/>
              <a:t>, </a:t>
            </a:r>
            <a:r>
              <a:rPr lang="ru-RU" sz="2000" dirty="0" err="1" smtClean="0">
                <a:hlinkClick r:id="rId8" tooltip="Узбекский язык"/>
              </a:rPr>
              <a:t>узб</a:t>
            </a:r>
            <a:r>
              <a:rPr lang="ru-RU" sz="2000" dirty="0" smtClean="0">
                <a:hlinkClick r:id="rId8" tooltip="Узбекский язык"/>
              </a:rPr>
              <a:t>.</a:t>
            </a:r>
            <a:r>
              <a:rPr lang="ru-RU" sz="2000" dirty="0" smtClean="0"/>
              <a:t> </a:t>
            </a:r>
            <a:r>
              <a:rPr lang="ru-RU" sz="2000" i="1" dirty="0" err="1" smtClean="0"/>
              <a:t>do'lma</a:t>
            </a:r>
            <a:r>
              <a:rPr lang="ru-RU" sz="2000" i="1" dirty="0" smtClean="0"/>
              <a:t>, </a:t>
            </a:r>
            <a:r>
              <a:rPr lang="ru-RU" sz="2000" i="1" dirty="0" err="1" smtClean="0"/>
              <a:t>дўлма</a:t>
            </a:r>
            <a:r>
              <a:rPr lang="ru-RU" sz="2000" dirty="0" smtClean="0"/>
              <a:t>) и происходит от тюркского глагола </a:t>
            </a:r>
            <a:r>
              <a:rPr lang="ru-RU" sz="2000" i="1" dirty="0" err="1" smtClean="0"/>
              <a:t>dolmak</a:t>
            </a:r>
            <a:r>
              <a:rPr lang="ru-RU" sz="2000" dirty="0" smtClean="0"/>
              <a:t> со значением «</a:t>
            </a:r>
            <a:r>
              <a:rPr lang="ru-RU" sz="2000" b="1" dirty="0" smtClean="0"/>
              <a:t>заполнять</a:t>
            </a:r>
            <a:r>
              <a:rPr lang="ru-RU" sz="2000" dirty="0" smtClean="0"/>
              <a:t>». </a:t>
            </a:r>
            <a:br>
              <a:rPr lang="ru-RU" sz="2000" dirty="0" smtClean="0"/>
            </a:br>
            <a:r>
              <a:rPr lang="ru-RU" sz="2000" dirty="0" smtClean="0"/>
              <a:t>Версию о тюркском происхождении слова «</a:t>
            </a:r>
            <a:r>
              <a:rPr lang="ru-RU" sz="2000" dirty="0" err="1" smtClean="0"/>
              <a:t>долма</a:t>
            </a:r>
            <a:r>
              <a:rPr lang="ru-RU" sz="2000" dirty="0" smtClean="0"/>
              <a:t>» подтверждают, в частности: Этимологический словарь тюркских языков под общей редакцией лингвиста-тюрколога </a:t>
            </a:r>
            <a:r>
              <a:rPr lang="ru-RU" sz="2000" dirty="0" err="1" smtClean="0">
                <a:hlinkClick r:id="rId9" tooltip="Севортян, Эрванд Владимирович"/>
              </a:rPr>
              <a:t>Эрванда</a:t>
            </a:r>
            <a:r>
              <a:rPr lang="ru-RU" sz="2000" dirty="0" smtClean="0">
                <a:hlinkClick r:id="rId9" tooltip="Севортян, Эрванд Владимирович"/>
              </a:rPr>
              <a:t> </a:t>
            </a:r>
            <a:r>
              <a:rPr lang="ru-RU" sz="2000" dirty="0" err="1" smtClean="0">
                <a:hlinkClick r:id="rId9" tooltip="Севортян, Эрванд Владимирович"/>
              </a:rPr>
              <a:t>Севортяна</a:t>
            </a:r>
            <a:r>
              <a:rPr lang="ru-RU" sz="2000" dirty="0" smtClean="0"/>
              <a:t>, немецкий алтаист и тюрколог Герхард </a:t>
            </a:r>
            <a:r>
              <a:rPr lang="ru-RU" sz="2000" dirty="0" err="1" smtClean="0"/>
              <a:t>Дёрфер</a:t>
            </a:r>
            <a:r>
              <a:rPr lang="ru-RU" sz="2000" dirty="0" smtClean="0"/>
              <a:t>, лингвист Франц </a:t>
            </a:r>
            <a:r>
              <a:rPr lang="ru-RU" sz="2000" dirty="0" err="1" smtClean="0"/>
              <a:t>Миклошич</a:t>
            </a:r>
            <a:r>
              <a:rPr lang="ru-RU" sz="2000" dirty="0" smtClean="0"/>
              <a:t>, армянский лингвист </a:t>
            </a:r>
            <a:r>
              <a:rPr lang="ru-RU" sz="2000" dirty="0" smtClean="0">
                <a:hlinkClick r:id="rId10" tooltip="Ачарян, Рачия Акопович"/>
              </a:rPr>
              <a:t>Р. А. </a:t>
            </a:r>
            <a:r>
              <a:rPr lang="ru-RU" sz="2000" dirty="0" err="1" smtClean="0">
                <a:hlinkClick r:id="rId10" tooltip="Ачарян, Рачия Акопович"/>
              </a:rPr>
              <a:t>Ачарян</a:t>
            </a:r>
            <a:r>
              <a:rPr lang="ru-RU" sz="2000" dirty="0" smtClean="0"/>
              <a:t>, доктор исторических наук </a:t>
            </a:r>
            <a:r>
              <a:rPr lang="ru-RU" sz="2000" dirty="0" smtClean="0">
                <a:hlinkClick r:id="rId11" tooltip="Еремян, Сурен Тигранович"/>
              </a:rPr>
              <a:t>С. Г. </a:t>
            </a:r>
            <a:r>
              <a:rPr lang="ru-RU" sz="2000" dirty="0" err="1" smtClean="0">
                <a:hlinkClick r:id="rId11" tooltip="Еремян, Сурен Тигранович"/>
              </a:rPr>
              <a:t>Еремян</a:t>
            </a:r>
            <a:r>
              <a:rPr lang="ru-RU" sz="2000" dirty="0" smtClean="0"/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964488" cy="3015208"/>
          </a:xfrm>
        </p:spPr>
        <p:txBody>
          <a:bodyPr>
            <a:normAutofit/>
          </a:bodyPr>
          <a:lstStyle/>
          <a:p>
            <a:pPr algn="l"/>
            <a:r>
              <a:rPr lang="ru-RU" sz="2700" b="1" dirty="0" smtClean="0"/>
              <a:t>Состав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В качестве внешней оболочки используются листья (</a:t>
            </a:r>
            <a:r>
              <a:rPr lang="ru-RU" sz="1800" dirty="0" smtClean="0">
                <a:hlinkClick r:id="rId2" tooltip="Виноград культурный"/>
              </a:rPr>
              <a:t>винограда</a:t>
            </a:r>
            <a:r>
              <a:rPr lang="ru-RU" sz="1800" dirty="0" smtClean="0"/>
              <a:t>, </a:t>
            </a:r>
            <a:r>
              <a:rPr lang="ru-RU" sz="1800" dirty="0" smtClean="0">
                <a:hlinkClick r:id="rId3" tooltip="Капуста огородная"/>
              </a:rPr>
              <a:t>капусты</a:t>
            </a:r>
            <a:r>
              <a:rPr lang="ru-RU" sz="1800" dirty="0" smtClean="0"/>
              <a:t>) или овощи (</a:t>
            </a:r>
            <a:r>
              <a:rPr lang="ru-RU" sz="1800" dirty="0" smtClean="0">
                <a:hlinkClick r:id="rId4" tooltip="Перец стручковый"/>
              </a:rPr>
              <a:t>перцы</a:t>
            </a:r>
            <a:r>
              <a:rPr lang="ru-RU" sz="1800" dirty="0" smtClean="0"/>
              <a:t>, </a:t>
            </a:r>
            <a:r>
              <a:rPr lang="ru-RU" sz="1800" dirty="0" smtClean="0">
                <a:hlinkClick r:id="rId5" tooltip="Помидор"/>
              </a:rPr>
              <a:t>помидоры</a:t>
            </a:r>
            <a:r>
              <a:rPr lang="ru-RU" sz="1800" dirty="0" smtClean="0"/>
              <a:t>, </a:t>
            </a:r>
            <a:r>
              <a:rPr lang="ru-RU" sz="1800" dirty="0" smtClean="0">
                <a:hlinkClick r:id="rId6" tooltip="Баклажан"/>
              </a:rPr>
              <a:t>баклажаны</a:t>
            </a:r>
            <a:r>
              <a:rPr lang="ru-RU" sz="1800" dirty="0" smtClean="0"/>
              <a:t>). Оболочка создаёт форму, внешний вид блюда и придаёт ему более сложный вкус.</a:t>
            </a:r>
            <a:br>
              <a:rPr lang="ru-RU" sz="1800" dirty="0" smtClean="0"/>
            </a:br>
            <a:r>
              <a:rPr lang="ru-RU" sz="1800" dirty="0" err="1" smtClean="0"/>
              <a:t>Долма</a:t>
            </a:r>
            <a:r>
              <a:rPr lang="ru-RU" sz="1800" dirty="0" smtClean="0"/>
              <a:t> в виноградных листьях по-азербайджански — блюдо, которое подают в праздничные и будние дни.  Для начинки используют фарш из говядины и баранины. Лук, зелень и приправы добавляют по вкусу. Виноградные листья могут быть как свежими, так и маринованными.</a:t>
            </a:r>
            <a:endParaRPr lang="ru-RU" sz="1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2780928"/>
            <a:ext cx="5097661" cy="3900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6624736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err="1" smtClean="0"/>
              <a:t>Долма</a:t>
            </a:r>
            <a:r>
              <a:rPr lang="ru-RU" sz="2400" b="1" dirty="0" smtClean="0"/>
              <a:t> по регионам</a:t>
            </a:r>
            <a:br>
              <a:rPr lang="ru-RU" sz="2400" b="1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 smtClean="0"/>
              <a:t>В </a:t>
            </a:r>
            <a:r>
              <a:rPr lang="ru-RU" sz="2000" dirty="0" smtClean="0">
                <a:hlinkClick r:id="rId2" tooltip="Азербайджан"/>
              </a:rPr>
              <a:t>Азербайджане</a:t>
            </a:r>
            <a:r>
              <a:rPr lang="ru-RU" sz="2000" dirty="0" smtClean="0"/>
              <a:t> для приготовления </a:t>
            </a:r>
            <a:r>
              <a:rPr lang="ru-RU" sz="2000" dirty="0" err="1" smtClean="0"/>
              <a:t>долмы</a:t>
            </a:r>
            <a:r>
              <a:rPr lang="ru-RU" sz="2000" dirty="0" smtClean="0"/>
              <a:t> (</a:t>
            </a:r>
            <a:r>
              <a:rPr lang="ru-RU" sz="2000" dirty="0" smtClean="0">
                <a:hlinkClick r:id="rId3" tooltip="Азербайджанский язык"/>
              </a:rPr>
              <a:t>азерб.</a:t>
            </a:r>
            <a:r>
              <a:rPr lang="ru-RU" sz="2000" dirty="0" smtClean="0"/>
              <a:t> </a:t>
            </a:r>
            <a:r>
              <a:rPr lang="ru-RU" sz="2000" i="1" dirty="0" err="1" smtClean="0"/>
              <a:t>dolma</a:t>
            </a:r>
            <a:r>
              <a:rPr lang="ru-RU" sz="2000" dirty="0" smtClean="0"/>
              <a:t>), кроме молодых виноградных листьев особых сортов винограда (</a:t>
            </a:r>
            <a:r>
              <a:rPr lang="ru-RU" sz="2000" dirty="0" err="1" smtClean="0"/>
              <a:t>аг</a:t>
            </a:r>
            <a:r>
              <a:rPr lang="ru-RU" sz="2000" dirty="0" smtClean="0"/>
              <a:t> </a:t>
            </a:r>
            <a:r>
              <a:rPr lang="ru-RU" sz="2000" dirty="0" err="1" smtClean="0"/>
              <a:t>шаны</a:t>
            </a:r>
            <a:r>
              <a:rPr lang="ru-RU" sz="2000" dirty="0" smtClean="0"/>
              <a:t>, кара </a:t>
            </a:r>
            <a:r>
              <a:rPr lang="ru-RU" sz="2000" dirty="0" err="1" smtClean="0"/>
              <a:t>шаны</a:t>
            </a:r>
            <a:r>
              <a:rPr lang="ru-RU" sz="2000" dirty="0" smtClean="0"/>
              <a:t>) и капусты, </a:t>
            </a:r>
            <a:br>
              <a:rPr lang="ru-RU" sz="2000" dirty="0" smtClean="0"/>
            </a:br>
            <a:r>
              <a:rPr lang="ru-RU" sz="2000" dirty="0" smtClean="0"/>
              <a:t>в отдельных регионах (</a:t>
            </a:r>
            <a:r>
              <a:rPr lang="ru-RU" sz="2000" dirty="0" err="1" smtClean="0">
                <a:hlinkClick r:id="rId4" tooltip="Губинский район"/>
              </a:rPr>
              <a:t>Губа</a:t>
            </a:r>
            <a:r>
              <a:rPr lang="ru-RU" sz="2000" dirty="0" err="1" smtClean="0"/>
              <a:t>-</a:t>
            </a:r>
            <a:r>
              <a:rPr lang="ru-RU" sz="2000" dirty="0" err="1" smtClean="0">
                <a:hlinkClick r:id="rId5" tooltip="Кусарский район"/>
              </a:rPr>
              <a:t>Кусарский</a:t>
            </a:r>
            <a:r>
              <a:rPr lang="ru-RU" sz="2000" dirty="0" smtClean="0"/>
              <a:t>) используются листья </a:t>
            </a:r>
            <a:r>
              <a:rPr lang="ru-RU" sz="2000" dirty="0" smtClean="0">
                <a:hlinkClick r:id="rId6" tooltip="Инжир"/>
              </a:rPr>
              <a:t>инжира</a:t>
            </a:r>
            <a:r>
              <a:rPr lang="ru-RU" sz="2000" dirty="0" smtClean="0"/>
              <a:t>, </a:t>
            </a:r>
            <a:r>
              <a:rPr lang="ru-RU" sz="2000" dirty="0" smtClean="0">
                <a:hlinkClick r:id="rId7" tooltip="Айва"/>
              </a:rPr>
              <a:t>айвы</a:t>
            </a:r>
            <a:r>
              <a:rPr lang="ru-RU" sz="2000" dirty="0" smtClean="0"/>
              <a:t> и некоторых других произрастающих здесь деревьев.</a:t>
            </a:r>
            <a:br>
              <a:rPr lang="ru-RU" sz="2000" dirty="0" smtClean="0"/>
            </a:br>
            <a:r>
              <a:rPr lang="ru-RU" sz="2000" dirty="0" smtClean="0"/>
              <a:t>Эти листья в процессе приготовления трансформируются в нежную и ароматную хрустящую корочку.</a:t>
            </a:r>
            <a:br>
              <a:rPr lang="ru-RU" sz="2000" dirty="0" smtClean="0"/>
            </a:br>
            <a:r>
              <a:rPr lang="ru-RU" sz="2000" dirty="0" smtClean="0"/>
              <a:t>В качестве начинки </a:t>
            </a:r>
            <a:r>
              <a:rPr lang="ru-RU" sz="2000" dirty="0" err="1" smtClean="0"/>
              <a:t>долмы</a:t>
            </a:r>
            <a:r>
              <a:rPr lang="ru-RU" sz="2000" dirty="0" smtClean="0"/>
              <a:t>, наряду с мясным и овощным фаршем, издавна используется особым способом засоленное </a:t>
            </a:r>
            <a:r>
              <a:rPr lang="ru-RU" sz="2000" dirty="0" smtClean="0">
                <a:hlinkClick r:id="rId8" tooltip="Рыбное филе"/>
              </a:rPr>
              <a:t>филе</a:t>
            </a:r>
            <a:r>
              <a:rPr lang="ru-RU" sz="2000" dirty="0" smtClean="0"/>
              <a:t> </a:t>
            </a:r>
            <a:r>
              <a:rPr lang="ru-RU" sz="2000" dirty="0" smtClean="0">
                <a:hlinkClick r:id="rId9" tooltip="Осётр"/>
              </a:rPr>
              <a:t>осётра</a:t>
            </a:r>
            <a:r>
              <a:rPr lang="ru-RU" sz="2000" dirty="0" smtClean="0"/>
              <a:t> или </a:t>
            </a:r>
            <a:r>
              <a:rPr lang="ru-RU" sz="2000" dirty="0" smtClean="0">
                <a:hlinkClick r:id="rId10" tooltip="Севрюга"/>
              </a:rPr>
              <a:t>севрюги</a:t>
            </a:r>
            <a:r>
              <a:rPr lang="ru-RU" sz="2000" dirty="0" smtClean="0"/>
              <a:t> (Сальян, </a:t>
            </a:r>
            <a:r>
              <a:rPr lang="ru-RU" sz="2000" dirty="0" err="1" smtClean="0"/>
              <a:t>Нефтчала</a:t>
            </a:r>
            <a:r>
              <a:rPr lang="ru-RU" sz="2000" dirty="0" smtClean="0"/>
              <a:t>, Банк).</a:t>
            </a:r>
            <a:br>
              <a:rPr lang="ru-RU" sz="2000" dirty="0" smtClean="0"/>
            </a:br>
            <a:r>
              <a:rPr lang="ru-RU" sz="2000" dirty="0" smtClean="0"/>
              <a:t>В летнее время в Азербайджане </a:t>
            </a:r>
            <a:r>
              <a:rPr lang="ru-RU" sz="2000" dirty="0" err="1" smtClean="0"/>
              <a:t>долму</a:t>
            </a:r>
            <a:r>
              <a:rPr lang="ru-RU" sz="2000" dirty="0" smtClean="0"/>
              <a:t> готовят из сочетания трёх овощей — баклажанов, помидоров и сладкого перца.</a:t>
            </a:r>
            <a:br>
              <a:rPr lang="ru-RU" sz="2000" dirty="0" smtClean="0"/>
            </a:br>
            <a:r>
              <a:rPr lang="ru-RU" sz="2000" dirty="0" smtClean="0"/>
              <a:t>Для начинки используют фарш ягнёнка с обильным добавлением ароматных пищевых трав и специй. </a:t>
            </a:r>
            <a:br>
              <a:rPr lang="ru-RU" sz="2000" dirty="0" smtClean="0"/>
            </a:br>
            <a:r>
              <a:rPr lang="ru-RU" sz="2000" dirty="0" smtClean="0"/>
              <a:t>Называется этот вид </a:t>
            </a:r>
            <a:r>
              <a:rPr lang="ru-RU" sz="2000" dirty="0" err="1" smtClean="0"/>
              <a:t>долмы</a:t>
            </a:r>
            <a:r>
              <a:rPr lang="ru-RU" sz="2000" dirty="0" smtClean="0"/>
              <a:t> </a:t>
            </a:r>
            <a:r>
              <a:rPr lang="ru-RU" sz="2000" dirty="0" err="1" smtClean="0"/>
              <a:t>баклажановой</a:t>
            </a:r>
            <a:r>
              <a:rPr lang="ru-RU" sz="2000" dirty="0" smtClean="0"/>
              <a:t> </a:t>
            </a:r>
            <a:r>
              <a:rPr lang="ru-RU" sz="2000" dirty="0" err="1" smtClean="0"/>
              <a:t>долмой</a:t>
            </a:r>
            <a:r>
              <a:rPr lang="ru-RU" sz="2000" dirty="0" smtClean="0"/>
              <a:t> — «</a:t>
            </a:r>
            <a:r>
              <a:rPr lang="ru-RU" sz="2000" dirty="0" err="1" smtClean="0"/>
              <a:t>бадымжан</a:t>
            </a:r>
            <a:r>
              <a:rPr lang="ru-RU" sz="2000" dirty="0" smtClean="0"/>
              <a:t> </a:t>
            </a:r>
            <a:r>
              <a:rPr lang="ru-RU" sz="2000" dirty="0" err="1" smtClean="0"/>
              <a:t>долмасы</a:t>
            </a:r>
            <a:r>
              <a:rPr lang="ru-RU" sz="2000" dirty="0" smtClean="0"/>
              <a:t>». Для всех перечисленных видов </a:t>
            </a:r>
            <a:r>
              <a:rPr lang="ru-RU" sz="2000" dirty="0" err="1" smtClean="0"/>
              <a:t>долмы</a:t>
            </a:r>
            <a:r>
              <a:rPr lang="ru-RU" sz="2000" dirty="0" smtClean="0"/>
              <a:t>, кроме рыбной, к столу обязательно подают </a:t>
            </a:r>
            <a:r>
              <a:rPr lang="ru-RU" sz="2000" dirty="0" err="1" smtClean="0">
                <a:hlinkClick r:id="rId11" tooltip="Катык"/>
              </a:rPr>
              <a:t>катык</a:t>
            </a:r>
            <a:r>
              <a:rPr lang="ru-RU" sz="2000" dirty="0" smtClean="0"/>
              <a:t> или другой кисломолочный продукт с добавлением чеснока или без него. </a:t>
            </a:r>
            <a:br>
              <a:rPr lang="ru-RU" sz="2000" dirty="0" smtClean="0"/>
            </a:br>
            <a:r>
              <a:rPr lang="ru-RU" sz="2000" dirty="0" smtClean="0"/>
              <a:t>В азербайджанской кухне присутствует больше 10 видов блюд, в названия которых входит слово «</a:t>
            </a:r>
            <a:r>
              <a:rPr lang="ru-RU" sz="2000" dirty="0" err="1" smtClean="0"/>
              <a:t>долма</a:t>
            </a:r>
            <a:r>
              <a:rPr lang="ru-RU" sz="2000" dirty="0" smtClean="0"/>
              <a:t>».</a:t>
            </a:r>
            <a:br>
              <a:rPr lang="ru-RU" sz="2000" dirty="0" smtClean="0"/>
            </a:br>
            <a:r>
              <a:rPr lang="ru-RU" sz="2000" dirty="0" smtClean="0"/>
              <a:t> Летом 2016 года в Баку прошёл I Международный фестиваль </a:t>
            </a:r>
            <a:r>
              <a:rPr lang="ru-RU" sz="2000" dirty="0" err="1" smtClean="0"/>
              <a:t>долмы</a:t>
            </a:r>
            <a:r>
              <a:rPr lang="ru-RU" sz="2000" dirty="0" smtClean="0"/>
              <a:t>, а через год в </a:t>
            </a:r>
            <a:r>
              <a:rPr lang="ru-RU" sz="2000" dirty="0" err="1" smtClean="0">
                <a:hlinkClick r:id="rId12" tooltip="Хачмаз"/>
              </a:rPr>
              <a:t>Хачмазе</a:t>
            </a:r>
            <a:r>
              <a:rPr lang="ru-RU" sz="2000" dirty="0" smtClean="0"/>
              <a:t> был проведён II фестиваль </a:t>
            </a:r>
            <a:r>
              <a:rPr lang="ru-RU" sz="2000" dirty="0" err="1" smtClean="0"/>
              <a:t>долмы</a:t>
            </a:r>
            <a:r>
              <a:rPr lang="ru-RU" sz="2000" dirty="0" smtClean="0"/>
              <a:t>, на котором было представлено более 300 видов </a:t>
            </a:r>
            <a:r>
              <a:rPr lang="ru-RU" sz="2000" dirty="0" err="1" smtClean="0"/>
              <a:t>долмы</a:t>
            </a:r>
            <a:r>
              <a:rPr lang="ru-RU" sz="2000" dirty="0" smtClean="0"/>
              <a:t> из сорока регионов Азербайджана</a:t>
            </a:r>
            <a:r>
              <a:rPr lang="ru-RU" sz="2000" baseline="30000" dirty="0" smtClean="0">
                <a:hlinkClick r:id="rId13"/>
              </a:rPr>
              <a:t>[29]</a:t>
            </a:r>
            <a:r>
              <a:rPr lang="ru-RU" sz="20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836712"/>
            <a:ext cx="8541715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18</Words>
  <Application>Microsoft Office PowerPoint</Application>
  <PresentationFormat>Экран (4:3)</PresentationFormat>
  <Paragraphs>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Долма в виноградных листьях — Азербайджанская кухня.   Долма (Dolma) – это семейство рецептов фаршированных овощей или листьев, рожденных на кухнях бывшей Османской империи и ее окрестностей. </vt:lpstr>
      <vt:lpstr>Долма (Азербайджанская блюда)  Долма́ (далма[1], дулма[1], дурма[1], толма[2], сарма) — блюдо, представляющее собой овощи или листья (традиционно виноградные), начинённые, как правило, мясным фаршем с рисом; с другой стороны, начинка может и не содержать мяса, а состоять из риса, чечевицы, фасоли, крупы или овощей.  </vt:lpstr>
      <vt:lpstr>Название Вариант названия «долма» является общим для нескольких тюркских языков (азерб. dolma, крымскотат. dolma, кум. долма, тур. dolma, туркм. dolma, узб. do'lma, дўлма) и происходит от тюркского глагола dolmak со значением «заполнять».  Версию о тюркском происхождении слова «долма» подтверждают, в частности: Этимологический словарь тюркских языков под общей редакцией лингвиста-тюрколога Эрванда Севортяна, немецкий алтаист и тюрколог Герхард Дёрфер, лингвист Франц Миклошич, армянский лингвист Р. А. Ачарян, доктор исторических наук С. Г. Еремян. </vt:lpstr>
      <vt:lpstr>Состав  В качестве внешней оболочки используются листья (винограда, капусты) или овощи (перцы, помидоры, баклажаны). Оболочка создаёт форму, внешний вид блюда и придаёт ему более сложный вкус. Долма в виноградных листьях по-азербайджански — блюдо, которое подают в праздничные и будние дни.  Для начинки используют фарш из говядины и баранины. Лук, зелень и приправы добавляют по вкусу. Виноградные листья могут быть как свежими, так и маринованными.</vt:lpstr>
      <vt:lpstr>Долма по регионам  В Азербайджане для приготовления долмы (азерб. dolma), кроме молодых виноградных листьев особых сортов винограда (аг шаны, кара шаны) и капусты,  в отдельных регионах (Губа-Кусарский) используются листья инжира, айвы и некоторых других произрастающих здесь деревьев. Эти листья в процессе приготовления трансформируются в нежную и ароматную хрустящую корочку. В качестве начинки долмы, наряду с мясным и овощным фаршем, издавна используется особым способом засоленное филе осётра или севрюги (Сальян, Нефтчала, Банк). В летнее время в Азербайджане долму готовят из сочетания трёх овощей — баклажанов, помидоров и сладкого перца. Для начинки используют фарш ягнёнка с обильным добавлением ароматных пищевых трав и специй.  Называется этот вид долмы баклажановой долмой — «бадымжан долмасы». Для всех перечисленных видов долмы, кроме рыбной, к столу обязательно подают катык или другой кисломолочный продукт с добавлением чеснока или без него.  В азербайджанской кухне присутствует больше 10 видов блюд, в названия которых входит слово «долма».  Летом 2016 года в Баку прошёл I Международный фестиваль долмы, а через год в Хачмазе был проведён II фестиваль долмы, на котором было представлено более 300 видов долмы из сорока регионов Азербайджана[29]. 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Студент</dc:creator>
  <cp:lastModifiedBy>user</cp:lastModifiedBy>
  <cp:revision>7</cp:revision>
  <dcterms:created xsi:type="dcterms:W3CDTF">2024-04-09T08:50:09Z</dcterms:created>
  <dcterms:modified xsi:type="dcterms:W3CDTF">2024-05-18T06:32:24Z</dcterms:modified>
</cp:coreProperties>
</file>