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1" r:id="rId2"/>
    <p:sldId id="282" r:id="rId3"/>
    <p:sldId id="283" r:id="rId4"/>
    <p:sldId id="256" r:id="rId5"/>
    <p:sldId id="257" r:id="rId6"/>
    <p:sldId id="258" r:id="rId7"/>
    <p:sldId id="259" r:id="rId8"/>
    <p:sldId id="270" r:id="rId9"/>
    <p:sldId id="260" r:id="rId10"/>
    <p:sldId id="261" r:id="rId11"/>
    <p:sldId id="269" r:id="rId12"/>
    <p:sldId id="262" r:id="rId13"/>
    <p:sldId id="266" r:id="rId14"/>
    <p:sldId id="267" r:id="rId15"/>
    <p:sldId id="263" r:id="rId16"/>
    <p:sldId id="264" r:id="rId17"/>
    <p:sldId id="268" r:id="rId18"/>
    <p:sldId id="26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151" autoAdjust="0"/>
    <p:restoredTop sz="94660"/>
  </p:normalViewPr>
  <p:slideViewPr>
    <p:cSldViewPr>
      <p:cViewPr varScale="1">
        <p:scale>
          <a:sx n="86" d="100"/>
          <a:sy n="86" d="100"/>
        </p:scale>
        <p:origin x="-15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438785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 panose="05020102010507070707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 panose="05000000000000000000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950" indent="-228600" algn="l" rtl="0" eaLnBrk="1" latinLnBrk="0" hangingPunct="1">
        <a:spcBef>
          <a:spcPct val="20000"/>
        </a:spcBef>
        <a:buClr>
          <a:schemeClr val="accent3"/>
        </a:buClr>
        <a:buFont typeface="Arial" panose="020B0604020202020204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880" algn="l" rtl="0" eaLnBrk="1" latinLnBrk="0" hangingPunct="1">
        <a:spcBef>
          <a:spcPct val="20000"/>
        </a:spcBef>
        <a:buClr>
          <a:schemeClr val="accent4"/>
        </a:buClr>
        <a:buFont typeface="Arial" panose="020B0604020202020204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210" indent="-182880" algn="l" rtl="0" eaLnBrk="1" latinLnBrk="0" hangingPunct="1">
        <a:spcBef>
          <a:spcPct val="20000"/>
        </a:spcBef>
        <a:buClr>
          <a:schemeClr val="accent5"/>
        </a:buClr>
        <a:buFont typeface="Wingdings 3" panose="05040102010807070707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505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 panose="05020102010507070707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30095" indent="-182880" algn="l" rtl="0" eaLnBrk="1" latinLnBrk="0" hangingPunct="1">
        <a:spcBef>
          <a:spcPct val="20000"/>
        </a:spcBef>
        <a:buClr>
          <a:schemeClr val="accent2"/>
        </a:buClr>
        <a:buFont typeface="Wingdings 2" panose="05020102010507070707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390" indent="-182880" algn="l" rtl="0" eaLnBrk="1" latinLnBrk="0" hangingPunct="1">
        <a:spcBef>
          <a:spcPct val="20000"/>
        </a:spcBef>
        <a:buClr>
          <a:schemeClr val="accent3"/>
        </a:buClr>
        <a:buFont typeface="Wingdings 2" panose="05020102010507070707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dirty="0"/>
              <a:t>Национальная кухня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 err="1">
                <a:solidFill>
                  <a:srgbClr val="00B050"/>
                </a:solidFill>
              </a:rPr>
              <a:t>Посмотрите</a:t>
            </a:r>
            <a:r>
              <a:rPr lang="en-US" b="1" i="1" dirty="0">
                <a:solidFill>
                  <a:srgbClr val="00B050"/>
                </a:solidFill>
              </a:rPr>
              <a:t> в </a:t>
            </a:r>
            <a:r>
              <a:rPr lang="en-US" b="1" i="1" dirty="0" err="1">
                <a:solidFill>
                  <a:srgbClr val="00B050"/>
                </a:solidFill>
              </a:rPr>
              <a:t>словаре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значение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прилагательных</a:t>
            </a:r>
            <a:r>
              <a:rPr lang="en-US" b="1" dirty="0">
                <a:solidFill>
                  <a:srgbClr val="00B050"/>
                </a:solidFill>
              </a:rPr>
              <a:t>:</a:t>
            </a:r>
            <a:r>
              <a:rPr lang="en-US" dirty="0"/>
              <a:t> </a:t>
            </a:r>
            <a:r>
              <a:rPr lang="en-US" dirty="0" err="1"/>
              <a:t>сладкий</a:t>
            </a:r>
            <a:r>
              <a:rPr lang="en-US" dirty="0"/>
              <a:t>, </a:t>
            </a:r>
            <a:r>
              <a:rPr lang="en-US" dirty="0" err="1"/>
              <a:t>солёный</a:t>
            </a:r>
            <a:r>
              <a:rPr lang="en-US" dirty="0"/>
              <a:t>, </a:t>
            </a:r>
            <a:r>
              <a:rPr lang="en-US" dirty="0" err="1"/>
              <a:t>кислый</a:t>
            </a:r>
            <a:r>
              <a:rPr lang="en-US" dirty="0"/>
              <a:t>, </a:t>
            </a:r>
            <a:r>
              <a:rPr lang="en-US" dirty="0" err="1"/>
              <a:t>горький</a:t>
            </a:r>
            <a:r>
              <a:rPr lang="en-US" dirty="0"/>
              <a:t>, </a:t>
            </a:r>
            <a:r>
              <a:rPr lang="en-US" dirty="0" err="1"/>
              <a:t>острый</a:t>
            </a:r>
            <a:r>
              <a:rPr lang="en-US" dirty="0"/>
              <a:t>. </a:t>
            </a:r>
          </a:p>
          <a:p>
            <a:r>
              <a:rPr lang="en-US" b="1" i="1" dirty="0" err="1">
                <a:solidFill>
                  <a:srgbClr val="00B050"/>
                </a:solidFill>
              </a:rPr>
              <a:t>Какой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вкус</a:t>
            </a:r>
            <a:r>
              <a:rPr lang="en-US" b="1" i="1" dirty="0">
                <a:solidFill>
                  <a:srgbClr val="00B050"/>
                </a:solidFill>
              </a:rPr>
              <a:t>?</a:t>
            </a:r>
            <a:r>
              <a:rPr lang="en-US" dirty="0"/>
              <a:t>  </a:t>
            </a:r>
            <a:r>
              <a:rPr lang="ru-RU" altLang="en-US" dirty="0"/>
              <a:t>С</a:t>
            </a:r>
            <a:r>
              <a:rPr lang="en-US" dirty="0" err="1"/>
              <a:t>оль</a:t>
            </a:r>
            <a:r>
              <a:rPr lang="en-US" dirty="0"/>
              <a:t>, </a:t>
            </a:r>
            <a:r>
              <a:rPr lang="en-US" dirty="0" err="1"/>
              <a:t>перец</a:t>
            </a:r>
            <a:r>
              <a:rPr lang="en-US" dirty="0"/>
              <a:t>, </a:t>
            </a:r>
            <a:r>
              <a:rPr lang="en-US" dirty="0" err="1"/>
              <a:t>сахар</a:t>
            </a:r>
            <a:r>
              <a:rPr lang="en-US" dirty="0"/>
              <a:t>, </a:t>
            </a:r>
            <a:r>
              <a:rPr lang="en-US" dirty="0" err="1"/>
              <a:t>лимон</a:t>
            </a:r>
            <a:r>
              <a:rPr lang="en-US" dirty="0"/>
              <a:t>, </a:t>
            </a:r>
            <a:r>
              <a:rPr lang="en-US" dirty="0" err="1"/>
              <a:t>лекарство</a:t>
            </a:r>
            <a:r>
              <a:rPr lang="en-US" dirty="0"/>
              <a:t>. </a:t>
            </a:r>
          </a:p>
          <a:p>
            <a:r>
              <a:rPr lang="en-US" b="1" i="1" dirty="0" err="1">
                <a:solidFill>
                  <a:srgbClr val="00B050"/>
                </a:solidFill>
              </a:rPr>
              <a:t>Напишите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словосочетания</a:t>
            </a:r>
            <a:r>
              <a:rPr lang="en-US" b="1" i="1" dirty="0">
                <a:solidFill>
                  <a:srgbClr val="00B050"/>
                </a:solidFill>
              </a:rPr>
              <a:t>  с </a:t>
            </a:r>
            <a:r>
              <a:rPr lang="en-US" b="1" i="1" dirty="0" err="1">
                <a:solidFill>
                  <a:srgbClr val="00B050"/>
                </a:solidFill>
              </a:rPr>
              <a:t>этими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словами</a:t>
            </a:r>
            <a:r>
              <a:rPr lang="en-US" b="1" i="1" dirty="0">
                <a:solidFill>
                  <a:srgbClr val="00B050"/>
                </a:solidFill>
              </a:rPr>
              <a:t>.</a:t>
            </a:r>
            <a:r>
              <a:rPr lang="en-US" i="1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dirty="0"/>
              <a:t>Продукты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>
                <a:solidFill>
                  <a:schemeClr val="tx1"/>
                </a:solidFill>
              </a:rPr>
              <a:t>Продолжите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ряд</a:t>
            </a:r>
            <a:r>
              <a:rPr lang="en-US" b="1" dirty="0">
                <a:solidFill>
                  <a:schemeClr val="tx1"/>
                </a:solidFill>
              </a:rPr>
              <a:t>:</a:t>
            </a:r>
          </a:p>
          <a:p>
            <a:r>
              <a:rPr lang="en-US" b="1" dirty="0" err="1">
                <a:solidFill>
                  <a:srgbClr val="00B050"/>
                </a:solidFill>
              </a:rPr>
              <a:t>Овощи</a:t>
            </a:r>
            <a:r>
              <a:rPr lang="en-US" b="1" dirty="0">
                <a:solidFill>
                  <a:srgbClr val="00B050"/>
                </a:solidFill>
              </a:rPr>
              <a:t>:</a:t>
            </a:r>
            <a:r>
              <a:rPr lang="en-US" dirty="0"/>
              <a:t> </a:t>
            </a:r>
            <a:r>
              <a:rPr lang="en-US" dirty="0" err="1"/>
              <a:t>картошка</a:t>
            </a:r>
            <a:r>
              <a:rPr lang="en-US" dirty="0"/>
              <a:t>, </a:t>
            </a:r>
            <a:r>
              <a:rPr lang="en-US" dirty="0" err="1"/>
              <a:t>капуста</a:t>
            </a:r>
            <a:r>
              <a:rPr lang="en-US" dirty="0"/>
              <a:t> …</a:t>
            </a:r>
          </a:p>
          <a:p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Фрукты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:</a:t>
            </a:r>
            <a:r>
              <a:rPr lang="en-US" dirty="0"/>
              <a:t> </a:t>
            </a:r>
            <a:r>
              <a:rPr lang="en-US" dirty="0" err="1"/>
              <a:t>яблоко</a:t>
            </a:r>
            <a:r>
              <a:rPr lang="en-US" dirty="0"/>
              <a:t>, </a:t>
            </a:r>
            <a:r>
              <a:rPr lang="en-US" dirty="0" err="1"/>
              <a:t>груша</a:t>
            </a:r>
            <a:r>
              <a:rPr lang="en-US" dirty="0"/>
              <a:t>…</a:t>
            </a:r>
          </a:p>
          <a:p>
            <a:r>
              <a:rPr lang="en-US" b="1" dirty="0" err="1">
                <a:solidFill>
                  <a:srgbClr val="FF0000"/>
                </a:solidFill>
              </a:rPr>
              <a:t>Ягоды</a:t>
            </a:r>
            <a:r>
              <a:rPr lang="en-US" b="1" dirty="0">
                <a:solidFill>
                  <a:srgbClr val="FF0000"/>
                </a:solidFill>
              </a:rPr>
              <a:t>:</a:t>
            </a:r>
            <a:r>
              <a:rPr lang="en-US" dirty="0"/>
              <a:t> </a:t>
            </a:r>
            <a:r>
              <a:rPr lang="en-US" dirty="0" err="1"/>
              <a:t>клубника</a:t>
            </a:r>
            <a:r>
              <a:rPr lang="en-US" dirty="0"/>
              <a:t>, </a:t>
            </a:r>
            <a:r>
              <a:rPr lang="en-US" dirty="0" err="1"/>
              <a:t>малина</a:t>
            </a:r>
            <a:r>
              <a:rPr lang="en-US" dirty="0"/>
              <a:t>…</a:t>
            </a:r>
          </a:p>
          <a:p>
            <a:r>
              <a:rPr lang="en-US" b="1" dirty="0" err="1">
                <a:solidFill>
                  <a:srgbClr val="7030A0"/>
                </a:solidFill>
              </a:rPr>
              <a:t>Мясо</a:t>
            </a:r>
            <a:r>
              <a:rPr lang="en-US" b="1" dirty="0">
                <a:solidFill>
                  <a:srgbClr val="7030A0"/>
                </a:solidFill>
              </a:rPr>
              <a:t>:</a:t>
            </a:r>
            <a:r>
              <a:rPr lang="en-US" dirty="0"/>
              <a:t> </a:t>
            </a:r>
            <a:r>
              <a:rPr lang="en-US" dirty="0" err="1"/>
              <a:t>курица</a:t>
            </a:r>
            <a:r>
              <a:rPr lang="en-US" dirty="0"/>
              <a:t>, </a:t>
            </a:r>
            <a:r>
              <a:rPr lang="en-US" dirty="0" err="1"/>
              <a:t>говядина</a:t>
            </a:r>
            <a:r>
              <a:rPr lang="en-US" dirty="0"/>
              <a:t>…</a:t>
            </a:r>
          </a:p>
          <a:p>
            <a:r>
              <a:rPr lang="en-US" b="1" dirty="0" err="1">
                <a:solidFill>
                  <a:srgbClr val="00B0F0"/>
                </a:solidFill>
              </a:rPr>
              <a:t>Молочные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продукты</a:t>
            </a:r>
            <a:r>
              <a:rPr lang="en-US" b="1" dirty="0">
                <a:solidFill>
                  <a:srgbClr val="00B0F0"/>
                </a:solidFill>
              </a:rPr>
              <a:t>:</a:t>
            </a:r>
            <a:r>
              <a:rPr lang="en-US" dirty="0"/>
              <a:t> </a:t>
            </a:r>
            <a:r>
              <a:rPr lang="en-US" dirty="0" err="1"/>
              <a:t>молоко</a:t>
            </a:r>
            <a:r>
              <a:rPr lang="en-US" dirty="0"/>
              <a:t>, </a:t>
            </a:r>
            <a:r>
              <a:rPr lang="en-US" dirty="0" err="1"/>
              <a:t>сыр</a:t>
            </a:r>
            <a:r>
              <a:rPr lang="en-US" dirty="0"/>
              <a:t>…</a:t>
            </a:r>
          </a:p>
          <a:p>
            <a:r>
              <a:rPr lang="en-US" b="1" dirty="0" err="1">
                <a:solidFill>
                  <a:srgbClr val="FFC000"/>
                </a:solidFill>
              </a:rPr>
              <a:t>Крупа</a:t>
            </a:r>
            <a:r>
              <a:rPr lang="en-US" b="1" dirty="0">
                <a:solidFill>
                  <a:srgbClr val="FFC000"/>
                </a:solidFill>
              </a:rPr>
              <a:t>:</a:t>
            </a:r>
            <a:r>
              <a:rPr lang="en-US" dirty="0"/>
              <a:t> </a:t>
            </a:r>
            <a:r>
              <a:rPr lang="en-US" dirty="0" err="1"/>
              <a:t>рис</a:t>
            </a:r>
            <a:r>
              <a:rPr lang="en-US" dirty="0"/>
              <a:t>, </a:t>
            </a:r>
            <a:r>
              <a:rPr lang="en-US" dirty="0" err="1"/>
              <a:t>гречка</a:t>
            </a:r>
            <a:r>
              <a:rPr lang="en-US" dirty="0"/>
              <a:t>… </a:t>
            </a:r>
          </a:p>
          <a:p>
            <a:r>
              <a:rPr lang="en-US" b="1" dirty="0" err="1">
                <a:solidFill>
                  <a:schemeClr val="accent2">
                    <a:lumMod val="50000"/>
                  </a:schemeClr>
                </a:solidFill>
              </a:rPr>
              <a:t>Напитки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:</a:t>
            </a:r>
            <a:r>
              <a:rPr lang="en-US" dirty="0"/>
              <a:t> </a:t>
            </a:r>
            <a:r>
              <a:rPr lang="en-US" dirty="0" err="1"/>
              <a:t>чай</a:t>
            </a:r>
            <a:r>
              <a:rPr lang="en-US" dirty="0"/>
              <a:t>, </a:t>
            </a:r>
            <a:r>
              <a:rPr lang="en-US" dirty="0" err="1"/>
              <a:t>минеральная</a:t>
            </a:r>
            <a:r>
              <a:rPr lang="en-US" dirty="0"/>
              <a:t> </a:t>
            </a:r>
            <a:r>
              <a:rPr lang="en-US" dirty="0" err="1"/>
              <a:t>вода</a:t>
            </a:r>
            <a:r>
              <a:rPr lang="en-US" dirty="0"/>
              <a:t>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dirty="0"/>
              <a:t>Способы приготовления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 err="1">
                <a:solidFill>
                  <a:srgbClr val="00B050"/>
                </a:solidFill>
                <a:sym typeface="+mn-ea"/>
              </a:rPr>
              <a:t>Посмотрите</a:t>
            </a:r>
            <a:r>
              <a:rPr lang="en-US" b="1" i="1" dirty="0">
                <a:solidFill>
                  <a:srgbClr val="00B050"/>
                </a:solidFill>
                <a:sym typeface="+mn-ea"/>
              </a:rPr>
              <a:t> в </a:t>
            </a:r>
            <a:r>
              <a:rPr lang="en-US" b="1" i="1" dirty="0" err="1">
                <a:solidFill>
                  <a:srgbClr val="00B050"/>
                </a:solidFill>
                <a:sym typeface="+mn-ea"/>
              </a:rPr>
              <a:t>словаре</a:t>
            </a:r>
            <a:r>
              <a:rPr lang="en-US" b="1" i="1" dirty="0">
                <a:solidFill>
                  <a:srgbClr val="00B050"/>
                </a:solidFill>
                <a:sym typeface="+mn-ea"/>
              </a:rPr>
              <a:t> </a:t>
            </a:r>
            <a:r>
              <a:rPr lang="en-US" b="1" i="1" dirty="0" err="1">
                <a:solidFill>
                  <a:srgbClr val="00B050"/>
                </a:solidFill>
                <a:sym typeface="+mn-ea"/>
              </a:rPr>
              <a:t>значение</a:t>
            </a:r>
            <a:r>
              <a:rPr lang="en-US" b="1" i="1" dirty="0">
                <a:solidFill>
                  <a:srgbClr val="00B050"/>
                </a:solidFill>
                <a:sym typeface="+mn-ea"/>
              </a:rPr>
              <a:t> </a:t>
            </a:r>
            <a:r>
              <a:rPr lang="ru-RU" altLang="en-US" b="1" i="1" dirty="0">
                <a:solidFill>
                  <a:srgbClr val="00B050"/>
                </a:solidFill>
                <a:sym typeface="+mn-ea"/>
              </a:rPr>
              <a:t>глаголов:</a:t>
            </a:r>
          </a:p>
          <a:p>
            <a:r>
              <a:rPr lang="ru-RU" altLang="en-US" b="1" dirty="0">
                <a:solidFill>
                  <a:schemeClr val="tx1"/>
                </a:solidFill>
                <a:sym typeface="+mn-ea"/>
              </a:rPr>
              <a:t>жарить, варить, тушить, печь, квасить, солить. </a:t>
            </a:r>
          </a:p>
          <a:p>
            <a:r>
              <a:rPr lang="ru-RU" altLang="en-US" b="1" i="1" dirty="0">
                <a:solidFill>
                  <a:srgbClr val="00B050"/>
                </a:solidFill>
                <a:sym typeface="+mn-ea"/>
              </a:rPr>
              <a:t>Какие продукты можно так готовить?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0"/>
            <a:ext cx="8077200" cy="4814910"/>
          </a:xfrm>
        </p:spPr>
        <p:txBody>
          <a:bodyPr/>
          <a:lstStyle/>
          <a:p>
            <a:pPr algn="ctr"/>
            <a:r>
              <a:rPr lang="ru-RU" dirty="0" smtClean="0"/>
              <a:t>Русская кухня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714348" y="1883082"/>
            <a:ext cx="8048652" cy="45719"/>
          </a:xfrm>
        </p:spPr>
        <p:txBody>
          <a:bodyPr>
            <a:normAutofit fontScale="25000" lnSpcReduction="20000"/>
          </a:bodyPr>
          <a:lstStyle/>
          <a:p>
            <a:pPr algn="ctr"/>
            <a:endParaRPr lang="ru-RU" dirty="0"/>
          </a:p>
        </p:txBody>
      </p:sp>
      <p:pic>
        <p:nvPicPr>
          <p:cNvPr id="4" name="Рисунок 3" descr="http://russkayakuhnya1.ru/wp-content/uploads/2014/09/russkaya-kuxnya-i-riba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4000504"/>
            <a:ext cx="4327535" cy="2669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mir24.tv/media/images/uploaded/inner9259574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496"/>
            <a:ext cx="377190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russkayakuhnya1.ru/wp-content/uploads/2015/01/borsc-foto-05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571612"/>
            <a:ext cx="4000508" cy="2405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32432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Русская кухня вобрала в себя элементы древнеславянской кухни, а также блюда различных народов, населяющих Россию.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4429132"/>
            <a:ext cx="8077200" cy="149961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russkayakuhnya1.ru/wp-content/uploads/2014/09/russkaya-kuhnya-istoriya-h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3857628"/>
            <a:ext cx="5113353" cy="2606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3171846"/>
          </a:xfrm>
        </p:spPr>
        <p:txBody>
          <a:bodyPr>
            <a:normAutofit/>
          </a:bodyPr>
          <a:lstStyle/>
          <a:p>
            <a:r>
              <a:rPr lang="ru-RU" dirty="0" smtClean="0"/>
              <a:t>Как правило, пища готовилась в печи, поэтому очень широко используются варка, тушение. 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72140"/>
            <a:ext cx="6400800" cy="66660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Рисунок 3" descr="http://ferma-potapovo.com/images/stories/nov_god/ruspech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3357562"/>
            <a:ext cx="5399105" cy="3023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8"/>
            <a:ext cx="8077200" cy="3357586"/>
          </a:xfrm>
        </p:spPr>
        <p:txBody>
          <a:bodyPr>
            <a:normAutofit fontScale="90000"/>
          </a:bodyPr>
          <a:lstStyle/>
          <a:p>
            <a:r>
              <a:rPr lang="ru-RU" b="0" dirty="0" smtClean="0"/>
              <a:t>Также для русской кухни характерна заготовка овощей и плодов при помощи квашения и соления. Ягоды заготавливают в виде варенья и компота.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4857760"/>
            <a:ext cx="8077200" cy="35719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t0.gstatic.com/images?q=tbn:ANd9GcTi_Z3Q6Fv1dbni_uwFUHsP1Dv7witPLaWttBq9p7VyKYFQaTnR4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24625" y="3500438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vev.ru/wp-content/uploads/2014/12/konser02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3786190"/>
            <a:ext cx="5286412" cy="2863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0"/>
            <a:ext cx="8077200" cy="481491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Главный продукт русской кухни – хлеб. Старая русская пословица говорит: «Хлеб – всему голова».  Хлеб бывает белый (пшеничный) и черный (ржаной).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85800" y="3383280"/>
            <a:ext cx="6600844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5" name="Рисунок 4" descr="http://www.russkiyhleb.ru/modules/articles/dataimages/IMG_A77F37-604801-AFB132-8B27C1-FE6E10-5697BB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59104" y="3831909"/>
            <a:ext cx="5940425" cy="2895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28604"/>
            <a:ext cx="8077200" cy="4600596"/>
          </a:xfrm>
        </p:spPr>
        <p:txBody>
          <a:bodyPr/>
          <a:lstStyle/>
          <a:p>
            <a:r>
              <a:rPr lang="ru-RU" dirty="0" smtClean="0"/>
              <a:t>Самые известные русские блюда: щи, борщ, блины.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trawolta.ru/wp-content/uploads/2013/02/Russian-cuisine-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071678"/>
            <a:ext cx="5940425" cy="4455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8"/>
            <a:ext cx="8077200" cy="47434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Щи – овощной суп с капустой.  Борщ похож на щи, но в нём есть свёкла, поэтому он красный. В щи и борщ часто добавляют сметану – любимый русский кисломолочный продукт.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t0.gstatic.com/images?q=tbn:ANd9GcQYdpTAoGUMkZ4ZXkk6FxriKAnSOFVd85KhSq7TzucLeuOdnZLB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4067161"/>
            <a:ext cx="3714776" cy="2790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0"/>
            <a:ext cx="8077200" cy="4814910"/>
          </a:xfrm>
        </p:spPr>
        <p:txBody>
          <a:bodyPr>
            <a:normAutofit/>
          </a:bodyPr>
          <a:lstStyle/>
          <a:p>
            <a:r>
              <a:rPr lang="ru-RU" dirty="0" smtClean="0"/>
              <a:t>Важное блюдо русской кухни – каша. Ее готовят из разных круп: рис, гречка, пшено. В старину на Руси говорили: «Щи да каша- пища наша».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99px.ru/sstorage/53/2011/09/image_531909111753223643660_mid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4071942"/>
            <a:ext cx="3595696" cy="2286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57166"/>
            <a:ext cx="8077200" cy="4672034"/>
          </a:xfrm>
        </p:spPr>
        <p:txBody>
          <a:bodyPr>
            <a:normAutofit/>
          </a:bodyPr>
          <a:lstStyle/>
          <a:p>
            <a:r>
              <a:rPr lang="ru-RU" dirty="0" smtClean="0"/>
              <a:t>Блины – еще одно любимое блюдо. Их едят с маслом, вареньем, рыбой, мясом, творогом – со всем, что есть в доме.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85800" y="3328416"/>
            <a:ext cx="8077200" cy="60065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www.radionetplus.ru/uploads/posts/2013-05/1367954951_russkaya-kuhnya-5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3429000"/>
            <a:ext cx="5041915" cy="3002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4785"/>
            <a:ext cx="8077200" cy="356298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Еще одно любимое сладкое блюдо – пряники. Пряник – печенье с мёдом. Особенно известны тульские пряники (из города Тула).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www.sokur63.ru/upload/pryaniki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82213" y="3161325"/>
            <a:ext cx="3952880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2.bp.blogspot.com/-bgUGaWdCXJA/URTq2qp1tRI/AAAAAAAAAFE/ELptvDozA3Q/s1600/cerdce.gi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412" y="3748070"/>
            <a:ext cx="4572000" cy="2340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8"/>
            <a:ext cx="8077200" cy="250033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Они вкусные и красивые. Пряники могут долго храниться, поэтому их покупают как сувенир.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02869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www.pryanik.info/u_images/pryanik/pryanik_17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786058"/>
            <a:ext cx="5940425" cy="383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8"/>
            <a:ext cx="8077200" cy="4743472"/>
          </a:xfrm>
        </p:spPr>
        <p:txBody>
          <a:bodyPr>
            <a:normAutofit/>
          </a:bodyPr>
          <a:lstStyle/>
          <a:p>
            <a:r>
              <a:rPr lang="ru-RU" dirty="0" smtClean="0"/>
              <a:t>Русская кухня вобрала в себя блюда разных народов. Сибирское блюдо – пельмени. Кавказское блюдо – шашлык.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www.voombee.ru/static/uploads/DSC_5859_3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6" y="3429000"/>
            <a:ext cx="4541849" cy="1396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mangalon.ru/wp-content/uploads/2014/10/1297102545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786322"/>
            <a:ext cx="4041783" cy="169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28604"/>
            <a:ext cx="8077200" cy="4600596"/>
          </a:xfrm>
        </p:spPr>
        <p:txBody>
          <a:bodyPr>
            <a:normAutofit/>
          </a:bodyPr>
          <a:lstStyle/>
          <a:p>
            <a:r>
              <a:rPr lang="ru-RU" dirty="0" smtClean="0"/>
              <a:t>Традиционные русские напитки – мёд, квас, морс из ягод. Чай и кофе заимствованы из других стран.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www.nexplorer.ru/load/Image/0713/kvas_1_60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3571876"/>
            <a:ext cx="5072090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8"/>
            <a:ext cx="8077200" cy="250033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Однако чай стал очень популярен в России. Для его приготовления даже появилось специальное устройство – самовар.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85800" y="3328416"/>
            <a:ext cx="8077200" cy="172022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</p:txBody>
      </p:sp>
      <p:pic>
        <p:nvPicPr>
          <p:cNvPr id="4" name="Рисунок 3" descr="http://www.zastavki.com/pictures/originals/2015/Food_Tea_with_Russian_samovar_094306_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3286124"/>
            <a:ext cx="5940425" cy="3341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0"/>
            <a:ext cx="8077200" cy="481491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4.bp.blogspot.com/-CniSK9HP3IA/VCKKGtwNUwI/AAAAAAAAEUw/KJwtC5ysP6w/s1600/russian-PIR3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85728"/>
            <a:ext cx="6715172" cy="6072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315</TotalTime>
  <Words>392</Words>
  <Application>WPS Presentation</Application>
  <PresentationFormat>Экран (4:3)</PresentationFormat>
  <Paragraphs>31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Модульная</vt:lpstr>
      <vt:lpstr>Национальная кухня</vt:lpstr>
      <vt:lpstr>Продукты</vt:lpstr>
      <vt:lpstr>Способы приготовления</vt:lpstr>
      <vt:lpstr>Русская кухня</vt:lpstr>
      <vt:lpstr>Русская кухня вобрала в себя элементы древнеславянской кухни, а также блюда различных народов, населяющих Россию.</vt:lpstr>
      <vt:lpstr>Как правило, пища готовилась в печи, поэтому очень широко используются варка, тушение. </vt:lpstr>
      <vt:lpstr>Также для русской кухни характерна заготовка овощей и плодов при помощи квашения и соления. Ягоды заготавливают в виде варенья и компота.</vt:lpstr>
      <vt:lpstr>Главный продукт русской кухни – хлеб. Старая русская пословица говорит: «Хлеб – всему голова».  Хлеб бывает белый (пшеничный) и черный (ржаной). </vt:lpstr>
      <vt:lpstr>Самые известные русские блюда: щи, борщ, блины.</vt:lpstr>
      <vt:lpstr>Щи – овощной суп с капустой.  Борщ похож на щи, но в нём есть свёкла, поэтому он красный. В щи и борщ часто добавляют сметану – любимый русский кисломолочный продукт.</vt:lpstr>
      <vt:lpstr>Важное блюдо русской кухни – каша. Ее готовят из разных круп: рис, гречка, пшено. В старину на Руси говорили: «Щи да каша- пища наша».</vt:lpstr>
      <vt:lpstr>Блины – еще одно любимое блюдо. Их едят с маслом, вареньем, рыбой, мясом, творогом – со всем, что есть в доме.</vt:lpstr>
      <vt:lpstr>Еще одно любимое сладкое блюдо – пряники. Пряник – печенье с мёдом. Особенно известны тульские пряники (из города Тула). </vt:lpstr>
      <vt:lpstr>Они вкусные и красивые. Пряники могут долго храниться, поэтому их покупают как сувенир.</vt:lpstr>
      <vt:lpstr>Русская кухня вобрала в себя блюда разных народов. Сибирское блюдо – пельмени. Кавказское блюдо – шашлык.</vt:lpstr>
      <vt:lpstr>Традиционные русские напитки – мёд, квас, морс из ягод. Чай и кофе заимствованы из других стран. </vt:lpstr>
      <vt:lpstr>Однако чай стал очень популярен в России. Для его приготовления даже появилось специальное устройство – самовар.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Русская кухня</dc:title>
  <dc:creator>User</dc:creator>
  <cp:lastModifiedBy>User</cp:lastModifiedBy>
  <cp:revision>43</cp:revision>
  <dcterms:created xsi:type="dcterms:W3CDTF">2015-12-01T11:24:00Z</dcterms:created>
  <dcterms:modified xsi:type="dcterms:W3CDTF">2021-06-03T09:52:22Z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1033-10.2.0.5811</vt:lpwstr>
  </property>
</Properties>
</file>