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12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94018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charset="0"/>
              </a:rPr>
              <a:t>Определение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8336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Определение всегда относится к существительному. Определение, которое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charset="0"/>
              </a:rPr>
              <a:t>согласуется</a:t>
            </a:r>
            <a:r>
              <a:rPr lang="ru-RU" dirty="0" smtClean="0">
                <a:latin typeface="Times New Roman" panose="02020603050405020304" charset="0"/>
              </a:rPr>
              <a:t> с существительным, называется </a:t>
            </a:r>
            <a:r>
              <a:rPr lang="ru-RU" i="1" u="sng" dirty="0" smtClean="0">
                <a:solidFill>
                  <a:srgbClr val="FF0000"/>
                </a:solidFill>
                <a:latin typeface="Times New Roman" panose="02020603050405020304" charset="0"/>
              </a:rPr>
              <a:t>согласованным</a:t>
            </a:r>
            <a:r>
              <a:rPr lang="ru-RU" u="sng" dirty="0" smtClean="0">
                <a:solidFill>
                  <a:srgbClr val="FF0000"/>
                </a:solidFill>
                <a:latin typeface="Times New Roman" panose="02020603050405020304" charset="0"/>
              </a:rPr>
              <a:t>.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sz="4000" i="1" dirty="0" smtClean="0">
                <a:latin typeface="Times New Roman" panose="02020603050405020304" charset="0"/>
              </a:rPr>
              <a:t>Стояла </a:t>
            </a:r>
            <a:r>
              <a:rPr lang="ru-RU" sz="4000" b="1" i="1" u="wavy" dirty="0" smtClean="0">
                <a:latin typeface="Times New Roman" panose="02020603050405020304" charset="0"/>
              </a:rPr>
              <a:t>безлунная</a:t>
            </a:r>
            <a:r>
              <a:rPr lang="ru-RU" sz="4000" i="1" dirty="0" smtClean="0">
                <a:latin typeface="Times New Roman" panose="02020603050405020304" charset="0"/>
              </a:rPr>
              <a:t> ночь </a:t>
            </a:r>
            <a:r>
              <a:rPr lang="ru-RU" sz="4000" b="1" i="1" u="wavy" dirty="0" smtClean="0">
                <a:latin typeface="Times New Roman" panose="02020603050405020304" charset="0"/>
              </a:rPr>
              <a:t>ранней </a:t>
            </a:r>
            <a:r>
              <a:rPr lang="ru-RU" sz="4000" i="1" dirty="0" smtClean="0">
                <a:latin typeface="Times New Roman" panose="02020603050405020304" charset="0"/>
              </a:rPr>
              <a:t>осени.</a:t>
            </a:r>
            <a:r>
              <a:rPr lang="ru-RU" sz="4000" dirty="0" smtClean="0">
                <a:latin typeface="Times New Roman" panose="02020603050405020304" charset="0"/>
              </a:rPr>
              <a:t/>
            </a:r>
            <a:br>
              <a:rPr lang="ru-RU" sz="4000" dirty="0" smtClean="0">
                <a:latin typeface="Times New Roman" panose="02020603050405020304" charset="0"/>
              </a:rPr>
            </a:br>
            <a:r>
              <a:rPr lang="ru-RU" sz="4000" i="1" dirty="0" smtClean="0">
                <a:latin typeface="Times New Roman" panose="02020603050405020304" charset="0"/>
              </a:rPr>
              <a:t>Какая</a:t>
            </a:r>
            <a:r>
              <a:rPr lang="ru-RU" sz="4000" dirty="0" smtClean="0">
                <a:latin typeface="Times New Roman" panose="02020603050405020304" charset="0"/>
              </a:rPr>
              <a:t> ночь? (им.п. ед.ч. ж.р.) Ночь </a:t>
            </a:r>
            <a:r>
              <a:rPr lang="ru-RU" sz="4000" i="1" dirty="0" smtClean="0">
                <a:latin typeface="Times New Roman" panose="02020603050405020304" charset="0"/>
              </a:rPr>
              <a:t>какой</a:t>
            </a:r>
            <a:r>
              <a:rPr lang="ru-RU" sz="4000" dirty="0" smtClean="0">
                <a:latin typeface="Times New Roman" panose="02020603050405020304" charset="0"/>
              </a:rPr>
              <a:t> осени? (род. п. ед.ч. ж.р.)</a:t>
            </a:r>
            <a:br>
              <a:rPr lang="ru-RU" sz="4000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29737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charset="0"/>
              </a:rPr>
              <a:t>Согласованные определения стоят в том же падеже,  роде и числе, в каком стоят определяемые существительные.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5475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Определение, которое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charset="0"/>
              </a:rPr>
              <a:t>не согласуется </a:t>
            </a:r>
            <a:r>
              <a:rPr lang="ru-RU" dirty="0" smtClean="0">
                <a:latin typeface="Times New Roman" panose="02020603050405020304" charset="0"/>
              </a:rPr>
              <a:t>с существительным, называется </a:t>
            </a:r>
            <a:r>
              <a:rPr lang="ru-RU" i="1" u="sng" dirty="0" smtClean="0">
                <a:solidFill>
                  <a:srgbClr val="FF0000"/>
                </a:solidFill>
                <a:latin typeface="Times New Roman" panose="02020603050405020304" charset="0"/>
              </a:rPr>
              <a:t>несогласованным</a:t>
            </a:r>
            <a:r>
              <a:rPr lang="ru-RU" u="sng" dirty="0" smtClean="0">
                <a:latin typeface="Times New Roman" panose="02020603050405020304" charset="0"/>
              </a:rPr>
              <a:t>.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i="1" dirty="0" smtClean="0">
                <a:latin typeface="Times New Roman" panose="02020603050405020304" charset="0"/>
              </a:rPr>
              <a:t>Дом </a:t>
            </a:r>
            <a:r>
              <a:rPr lang="ru-RU" b="1" i="1" u="wavy" dirty="0" smtClean="0">
                <a:latin typeface="Times New Roman" panose="02020603050405020304" charset="0"/>
              </a:rPr>
              <a:t>рыбака</a:t>
            </a:r>
            <a:r>
              <a:rPr lang="ru-RU" i="1" dirty="0" smtClean="0">
                <a:latin typeface="Times New Roman" panose="02020603050405020304" charset="0"/>
              </a:rPr>
              <a:t> стоял на берегу моря. </a:t>
            </a:r>
            <a:r>
              <a:rPr lang="ru-RU" dirty="0" smtClean="0">
                <a:latin typeface="Times New Roman" panose="02020603050405020304" charset="0"/>
              </a:rPr>
              <a:t>(чей дом?) 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дом – им. п., рыбака – род. п. </a:t>
            </a:r>
            <a:r>
              <a:rPr lang="ru-RU" b="1" u="wavy" dirty="0" smtClean="0">
                <a:latin typeface="Times New Roman" panose="02020603050405020304" charset="0"/>
              </a:rPr>
              <a:t>рыбака</a:t>
            </a:r>
            <a:r>
              <a:rPr lang="ru-RU" dirty="0" smtClean="0">
                <a:latin typeface="Times New Roman" panose="02020603050405020304" charset="0"/>
              </a:rPr>
              <a:t> – несогласованное определение.</a:t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8929718" cy="622619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charset="0"/>
              </a:rPr>
              <a:t>Выражение определения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sz="4000" dirty="0" smtClean="0">
                <a:latin typeface="Times New Roman" panose="02020603050405020304" charset="0"/>
              </a:rPr>
              <a:t>А. Согласованное определение выражается </a:t>
            </a:r>
            <a:r>
              <a:rPr lang="ru-RU" sz="4000" dirty="0" smtClean="0">
                <a:solidFill>
                  <a:srgbClr val="0070C0"/>
                </a:solidFill>
                <a:latin typeface="Times New Roman" panose="02020603050405020304" charset="0"/>
              </a:rPr>
              <a:t>прилагательными</a:t>
            </a:r>
            <a:r>
              <a:rPr lang="ru-RU" sz="4000" dirty="0" smtClean="0">
                <a:latin typeface="Times New Roman" panose="02020603050405020304" charset="0"/>
              </a:rPr>
              <a:t>, </a:t>
            </a:r>
            <a:r>
              <a:rPr lang="ru-RU" sz="4000" dirty="0" smtClean="0">
                <a:solidFill>
                  <a:srgbClr val="0070C0"/>
                </a:solidFill>
                <a:latin typeface="Times New Roman" panose="02020603050405020304" charset="0"/>
              </a:rPr>
              <a:t>причастиями</a:t>
            </a:r>
            <a:r>
              <a:rPr lang="ru-RU" sz="4000" dirty="0" smtClean="0">
                <a:latin typeface="Times New Roman" panose="02020603050405020304" charset="0"/>
              </a:rPr>
              <a:t>, </a:t>
            </a:r>
            <a:r>
              <a:rPr lang="ru-RU" sz="4000" dirty="0" smtClean="0">
                <a:solidFill>
                  <a:srgbClr val="0070C0"/>
                </a:solidFill>
                <a:latin typeface="Times New Roman" panose="02020603050405020304" charset="0"/>
              </a:rPr>
              <a:t>числительными</a:t>
            </a:r>
            <a:r>
              <a:rPr lang="ru-RU" sz="4000" dirty="0" smtClean="0">
                <a:latin typeface="Times New Roman" panose="02020603050405020304" charset="0"/>
              </a:rPr>
              <a:t> и </a:t>
            </a:r>
            <a:r>
              <a:rPr lang="ru-RU" sz="4000" dirty="0" smtClean="0">
                <a:solidFill>
                  <a:srgbClr val="0070C0"/>
                </a:solidFill>
                <a:latin typeface="Times New Roman" panose="02020603050405020304" charset="0"/>
              </a:rPr>
              <a:t>местоимениями</a:t>
            </a:r>
            <a:r>
              <a:rPr lang="ru-RU" sz="4000" dirty="0" smtClean="0">
                <a:latin typeface="Times New Roman" panose="02020603050405020304" charset="0"/>
              </a:rPr>
              <a:t>:</a:t>
            </a:r>
            <a:br>
              <a:rPr lang="ru-RU" sz="4000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sz="3600" b="1" i="1" u="wavy" dirty="0" smtClean="0">
                <a:solidFill>
                  <a:srgbClr val="0070C0"/>
                </a:solidFill>
                <a:latin typeface="Times New Roman" panose="02020603050405020304" charset="0"/>
              </a:rPr>
              <a:t>Тёмные</a:t>
            </a:r>
            <a:r>
              <a:rPr lang="ru-RU" sz="3600" i="1" dirty="0" smtClean="0">
                <a:latin typeface="Times New Roman" panose="02020603050405020304" charset="0"/>
              </a:rPr>
              <a:t> тучи закрыли небо.</a:t>
            </a:r>
            <a:r>
              <a:rPr lang="ru-RU" sz="3600" dirty="0" smtClean="0">
                <a:latin typeface="Times New Roman" panose="02020603050405020304" charset="0"/>
              </a:rPr>
              <a:t> (какие тучи?)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i="1" dirty="0" smtClean="0">
                <a:latin typeface="Times New Roman" panose="02020603050405020304" charset="0"/>
              </a:rPr>
              <a:t>Студент сдал преподавателю </a:t>
            </a:r>
            <a:r>
              <a:rPr lang="ru-RU" sz="3600" b="1" i="1" u="wavy" dirty="0" smtClean="0">
                <a:solidFill>
                  <a:srgbClr val="0070C0"/>
                </a:solidFill>
                <a:latin typeface="Times New Roman" panose="02020603050405020304" charset="0"/>
              </a:rPr>
              <a:t>законченную</a:t>
            </a: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sz="3600" i="1" dirty="0" smtClean="0">
                <a:latin typeface="Times New Roman" panose="02020603050405020304" charset="0"/>
              </a:rPr>
              <a:t>работу</a:t>
            </a:r>
            <a:r>
              <a:rPr lang="ru-RU" sz="3600" dirty="0" smtClean="0">
                <a:latin typeface="Times New Roman" panose="02020603050405020304" charset="0"/>
              </a:rPr>
              <a:t>. (какую работу?)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>Я </a:t>
            </a:r>
            <a:r>
              <a:rPr lang="ru-RU" sz="3600" b="1" u="wavy" dirty="0" smtClean="0">
                <a:solidFill>
                  <a:srgbClr val="0070C0"/>
                </a:solidFill>
                <a:latin typeface="Times New Roman" panose="02020603050405020304" charset="0"/>
              </a:rPr>
              <a:t>с тремя</a:t>
            </a:r>
            <a:r>
              <a:rPr lang="ru-RU" sz="3600" dirty="0" smtClean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sz="3600" dirty="0" smtClean="0">
                <a:latin typeface="Times New Roman" panose="02020603050405020304" charset="0"/>
              </a:rPr>
              <a:t>товарищами пошёл в кино.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> (со сколькими товарищами?) 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>Машина подъехала к </a:t>
            </a:r>
            <a:r>
              <a:rPr lang="ru-RU" sz="3600" b="1" u="wavy" dirty="0" smtClean="0">
                <a:solidFill>
                  <a:srgbClr val="0070C0"/>
                </a:solidFill>
                <a:latin typeface="Times New Roman" panose="02020603050405020304" charset="0"/>
              </a:rPr>
              <a:t>нашему</a:t>
            </a:r>
            <a:r>
              <a:rPr lang="ru-RU" sz="3600" dirty="0" smtClean="0">
                <a:latin typeface="Times New Roman" panose="02020603050405020304" charset="0"/>
              </a:rPr>
              <a:t> дому.</a:t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dirty="0" smtClean="0">
                <a:latin typeface="Times New Roman" panose="02020603050405020304" charset="0"/>
              </a:rPr>
              <a:t> ( к чьему дому?)</a:t>
            </a:r>
            <a:r>
              <a:rPr lang="ru-RU" sz="4000" dirty="0" smtClean="0">
                <a:latin typeface="Times New Roman" panose="02020603050405020304" charset="0"/>
              </a:rPr>
              <a:t/>
            </a:r>
            <a:br>
              <a:rPr lang="ru-RU" sz="4000" dirty="0" smtClean="0">
                <a:latin typeface="Times New Roman" panose="02020603050405020304" charset="0"/>
              </a:rPr>
            </a:br>
            <a:endParaRPr lang="ru-RU" sz="4000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83362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latin typeface="Times New Roman" panose="02020603050405020304" charset="0"/>
              </a:rPr>
              <a:t>Б. Для выражения несогласованных определений употребляются:</a:t>
            </a:r>
            <a:br>
              <a:rPr lang="ru-RU" sz="4000" dirty="0" smtClean="0">
                <a:latin typeface="Times New Roman" panose="02020603050405020304" charset="0"/>
              </a:rPr>
            </a:br>
            <a:r>
              <a:rPr lang="ru-RU" sz="4000" dirty="0" smtClean="0">
                <a:latin typeface="Times New Roman" panose="02020603050405020304" charset="0"/>
              </a:rPr>
              <a:t>1. </a:t>
            </a:r>
            <a:r>
              <a:rPr lang="ru-RU" sz="4000" dirty="0" smtClean="0">
                <a:solidFill>
                  <a:srgbClr val="0070C0"/>
                </a:solidFill>
                <a:latin typeface="Times New Roman" panose="02020603050405020304" charset="0"/>
              </a:rPr>
              <a:t>Существительные</a:t>
            </a:r>
            <a:r>
              <a:rPr lang="ru-RU" sz="4000" dirty="0" smtClean="0">
                <a:latin typeface="Times New Roman" panose="02020603050405020304" charset="0"/>
              </a:rPr>
              <a:t> в родительном падеже без предлога и в косвенных падежах с предлогами:</a:t>
            </a:r>
            <a:br>
              <a:rPr lang="ru-RU" sz="4000" dirty="0" smtClean="0">
                <a:latin typeface="Times New Roman" panose="02020603050405020304" charset="0"/>
              </a:rPr>
            </a:br>
            <a:r>
              <a:rPr lang="ru-RU" sz="4000" dirty="0" smtClean="0">
                <a:latin typeface="Times New Roman" panose="02020603050405020304" charset="0"/>
              </a:rPr>
              <a:t/>
            </a:r>
            <a:br>
              <a:rPr lang="ru-RU" sz="4000" dirty="0" smtClean="0">
                <a:latin typeface="Times New Roman" panose="02020603050405020304" charset="0"/>
              </a:rPr>
            </a:br>
            <a:r>
              <a:rPr lang="ru-RU" sz="3600" i="1" dirty="0" smtClean="0">
                <a:latin typeface="Times New Roman" panose="02020603050405020304" charset="0"/>
              </a:rPr>
              <a:t>Дверь </a:t>
            </a:r>
            <a:r>
              <a:rPr lang="ru-RU" sz="3600" b="1" i="1" u="wavy" dirty="0" smtClean="0">
                <a:solidFill>
                  <a:srgbClr val="0070C0"/>
                </a:solidFill>
                <a:latin typeface="Times New Roman" panose="02020603050405020304" charset="0"/>
              </a:rPr>
              <a:t>в коридор</a:t>
            </a:r>
            <a:r>
              <a:rPr lang="ru-RU" sz="3600" i="1" dirty="0" smtClean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sz="3600" i="1" dirty="0" smtClean="0">
                <a:latin typeface="Times New Roman" panose="02020603050405020304" charset="0"/>
              </a:rPr>
              <a:t>была открыта. </a:t>
            </a:r>
            <a:br>
              <a:rPr lang="ru-RU" sz="3600" i="1" dirty="0" smtClean="0">
                <a:latin typeface="Times New Roman" panose="02020603050405020304" charset="0"/>
              </a:rPr>
            </a:br>
            <a:r>
              <a:rPr lang="ru-RU" sz="3600" i="1" dirty="0" smtClean="0">
                <a:latin typeface="Times New Roman" panose="02020603050405020304" charset="0"/>
              </a:rPr>
              <a:t>(какая дверь?)</a:t>
            </a:r>
            <a:r>
              <a:rPr lang="ru-RU" sz="3600" dirty="0" smtClean="0">
                <a:latin typeface="Times New Roman" panose="02020603050405020304" charset="0"/>
              </a:rPr>
              <a:t/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i="1" dirty="0" smtClean="0">
                <a:latin typeface="Times New Roman" panose="02020603050405020304" charset="0"/>
              </a:rPr>
              <a:t>Все собрались в комнате </a:t>
            </a:r>
            <a:r>
              <a:rPr lang="ru-RU" sz="3600" b="1" i="1" u="wavy" dirty="0" smtClean="0">
                <a:solidFill>
                  <a:srgbClr val="0070C0"/>
                </a:solidFill>
                <a:latin typeface="Times New Roman" panose="02020603050405020304" charset="0"/>
              </a:rPr>
              <a:t>брата. </a:t>
            </a:r>
            <a:r>
              <a:rPr lang="ru-RU" sz="3600" b="1" i="1" u="wavy" dirty="0" smtClean="0">
                <a:latin typeface="Times New Roman" panose="02020603050405020304" charset="0"/>
              </a:rPr>
              <a:t/>
            </a:r>
            <a:br>
              <a:rPr lang="ru-RU" sz="3600" b="1" i="1" u="wavy" dirty="0" smtClean="0">
                <a:latin typeface="Times New Roman" panose="02020603050405020304" charset="0"/>
              </a:rPr>
            </a:br>
            <a:r>
              <a:rPr lang="ru-RU" sz="3600" i="1" dirty="0" smtClean="0">
                <a:latin typeface="Times New Roman" panose="02020603050405020304" charset="0"/>
              </a:rPr>
              <a:t>(в чьей комнате?)</a:t>
            </a:r>
            <a:r>
              <a:rPr lang="ru-RU" sz="3600" dirty="0" smtClean="0">
                <a:latin typeface="Times New Roman" panose="02020603050405020304" charset="0"/>
              </a:rPr>
              <a:t/>
            </a:r>
            <a:br>
              <a:rPr lang="ru-RU" sz="3600" dirty="0" smtClean="0">
                <a:latin typeface="Times New Roman" panose="02020603050405020304" charset="0"/>
              </a:rPr>
            </a:br>
            <a:r>
              <a:rPr lang="ru-RU" sz="3600" i="1" dirty="0" smtClean="0">
                <a:latin typeface="Times New Roman" panose="02020603050405020304" charset="0"/>
              </a:rPr>
              <a:t>Нам понравилось выступление </a:t>
            </a:r>
            <a:r>
              <a:rPr lang="ru-RU" sz="3600" b="1" i="1" u="wavy" dirty="0" smtClean="0">
                <a:solidFill>
                  <a:srgbClr val="0070C0"/>
                </a:solidFill>
                <a:latin typeface="Times New Roman" panose="02020603050405020304" charset="0"/>
              </a:rPr>
              <a:t>певицы</a:t>
            </a:r>
            <a:r>
              <a:rPr lang="ru-RU" sz="3600" b="1" i="1" u="wavy" dirty="0" smtClean="0">
                <a:latin typeface="Times New Roman" panose="02020603050405020304" charset="0"/>
              </a:rPr>
              <a:t>. </a:t>
            </a:r>
            <a:br>
              <a:rPr lang="ru-RU" sz="3600" b="1" i="1" u="wavy" dirty="0" smtClean="0">
                <a:latin typeface="Times New Roman" panose="02020603050405020304" charset="0"/>
              </a:rPr>
            </a:br>
            <a:r>
              <a:rPr lang="ru-RU" sz="3600" i="1" dirty="0" smtClean="0">
                <a:latin typeface="Times New Roman" panose="02020603050405020304" charset="0"/>
              </a:rPr>
              <a:t>(чьё выступление?)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22593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2. </a:t>
            </a:r>
            <a:r>
              <a:rPr lang="ru-RU" dirty="0" smtClean="0">
                <a:solidFill>
                  <a:srgbClr val="0070C0"/>
                </a:solidFill>
                <a:latin typeface="Times New Roman" panose="02020603050405020304" charset="0"/>
              </a:rPr>
              <a:t>Притяжательные местоимения </a:t>
            </a:r>
            <a:r>
              <a:rPr lang="ru-RU" dirty="0" smtClean="0">
                <a:latin typeface="Times New Roman" panose="02020603050405020304" charset="0"/>
              </a:rPr>
              <a:t>третьего лица </a:t>
            </a:r>
            <a:r>
              <a:rPr lang="ru-RU" b="1" dirty="0" smtClean="0">
                <a:latin typeface="Times New Roman" panose="02020603050405020304" charset="0"/>
              </a:rPr>
              <a:t>его, её, их</a:t>
            </a:r>
            <a:r>
              <a:rPr lang="ru-RU" dirty="0" smtClean="0">
                <a:latin typeface="Times New Roman" panose="02020603050405020304" charset="0"/>
              </a:rPr>
              <a:t>: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i="1" dirty="0" smtClean="0">
                <a:latin typeface="Times New Roman" panose="02020603050405020304" charset="0"/>
              </a:rPr>
              <a:t>Все собрались в </a:t>
            </a:r>
            <a:r>
              <a:rPr lang="ru-RU" b="1" i="1" u="wavy" dirty="0" smtClean="0">
                <a:solidFill>
                  <a:srgbClr val="0070C0"/>
                </a:solidFill>
                <a:latin typeface="Times New Roman" panose="02020603050405020304" charset="0"/>
              </a:rPr>
              <a:t>его</a:t>
            </a:r>
            <a:r>
              <a:rPr lang="ru-RU" b="1" i="1" u="wavy" dirty="0" smtClean="0">
                <a:latin typeface="Times New Roman" panose="02020603050405020304" charset="0"/>
              </a:rPr>
              <a:t> </a:t>
            </a:r>
            <a:r>
              <a:rPr lang="ru-RU" i="1" dirty="0" smtClean="0">
                <a:latin typeface="Times New Roman" panose="02020603050405020304" charset="0"/>
              </a:rPr>
              <a:t>комнате.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i="1" dirty="0" smtClean="0">
                <a:latin typeface="Times New Roman" panose="02020603050405020304" charset="0"/>
              </a:rPr>
              <a:t>Нам понравилось </a:t>
            </a:r>
            <a:r>
              <a:rPr lang="ru-RU" b="1" i="1" u="wavy" dirty="0" smtClean="0">
                <a:solidFill>
                  <a:srgbClr val="0070C0"/>
                </a:solidFill>
                <a:latin typeface="Times New Roman" panose="02020603050405020304" charset="0"/>
              </a:rPr>
              <a:t>её</a:t>
            </a:r>
            <a:r>
              <a:rPr lang="ru-RU" i="1" dirty="0" smtClean="0">
                <a:latin typeface="Times New Roman" panose="02020603050405020304" charset="0"/>
              </a:rPr>
              <a:t> выступление.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4037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3. Прилагательные в сравнительной степени: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i="1" dirty="0" smtClean="0">
                <a:latin typeface="Times New Roman" panose="02020603050405020304" charset="0"/>
              </a:rPr>
              <a:t>Принеси мне книгу </a:t>
            </a:r>
            <a:r>
              <a:rPr lang="ru-RU" b="1" i="1" u="wavy" dirty="0" smtClean="0">
                <a:solidFill>
                  <a:srgbClr val="0070C0"/>
                </a:solidFill>
                <a:latin typeface="Times New Roman" panose="02020603050405020304" charset="0"/>
              </a:rPr>
              <a:t>поинтереснее</a:t>
            </a:r>
            <a:r>
              <a:rPr lang="ru-RU" dirty="0" smtClean="0">
                <a:latin typeface="Times New Roman" panose="02020603050405020304" charset="0"/>
              </a:rPr>
              <a:t>. (какую книгу?)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4. Наречия: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i="1" dirty="0" smtClean="0">
                <a:latin typeface="Times New Roman" panose="02020603050405020304" charset="0"/>
              </a:rPr>
              <a:t>Аптека находится в доме </a:t>
            </a:r>
            <a:r>
              <a:rPr lang="ru-RU" b="1" i="1" u="wavy" dirty="0" smtClean="0">
                <a:solidFill>
                  <a:srgbClr val="0070C0"/>
                </a:solidFill>
                <a:latin typeface="Times New Roman" panose="02020603050405020304" charset="0"/>
              </a:rPr>
              <a:t>напротив</a:t>
            </a:r>
            <a:r>
              <a:rPr lang="ru-RU" dirty="0" smtClean="0">
                <a:latin typeface="Times New Roman" panose="02020603050405020304" charset="0"/>
              </a:rPr>
              <a:t>. ( в каком доме?)</a:t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2619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5. Инфинитив: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sz="4000" i="1" dirty="0" smtClean="0">
                <a:latin typeface="Times New Roman" panose="02020603050405020304" charset="0"/>
              </a:rPr>
              <a:t>Он не выполнил обещания </a:t>
            </a:r>
            <a:r>
              <a:rPr lang="ru-RU" sz="4000" b="1" i="1" u="wavy" dirty="0" smtClean="0">
                <a:solidFill>
                  <a:srgbClr val="0070C0"/>
                </a:solidFill>
                <a:latin typeface="Times New Roman" panose="02020603050405020304" charset="0"/>
              </a:rPr>
              <a:t>приехать</a:t>
            </a:r>
            <a:r>
              <a:rPr lang="ru-RU" sz="4000" i="1" dirty="0" smtClean="0">
                <a:latin typeface="Times New Roman" panose="02020603050405020304" charset="0"/>
              </a:rPr>
              <a:t> к нам летом.</a:t>
            </a:r>
            <a:r>
              <a:rPr lang="ru-RU" sz="4000" dirty="0" smtClean="0">
                <a:latin typeface="Times New Roman" panose="02020603050405020304" charset="0"/>
              </a:rPr>
              <a:t> (какого обещания?)</a:t>
            </a:r>
            <a:br>
              <a:rPr lang="ru-RU" sz="4000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6. Сочетания прилагательных или числительных с существительными в родительном падеже: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sz="4000" i="1" dirty="0" smtClean="0">
                <a:latin typeface="Times New Roman" panose="02020603050405020304" charset="0"/>
              </a:rPr>
              <a:t>Вошёл человек </a:t>
            </a:r>
            <a:r>
              <a:rPr lang="ru-RU" sz="4000" b="1" i="1" u="wavy" dirty="0" smtClean="0">
                <a:solidFill>
                  <a:srgbClr val="0070C0"/>
                </a:solidFill>
                <a:latin typeface="Times New Roman" panose="02020603050405020304" charset="0"/>
              </a:rPr>
              <a:t>высокого роста</a:t>
            </a:r>
            <a:r>
              <a:rPr lang="ru-RU" sz="4000" i="1" dirty="0" smtClean="0">
                <a:latin typeface="Times New Roman" panose="02020603050405020304" charset="0"/>
              </a:rPr>
              <a:t>. Здесь занимаются студенты </a:t>
            </a:r>
            <a:r>
              <a:rPr lang="ru-RU" sz="4000" b="1" i="1" u="wavy" dirty="0" smtClean="0">
                <a:solidFill>
                  <a:srgbClr val="0070C0"/>
                </a:solidFill>
                <a:latin typeface="Times New Roman" panose="02020603050405020304" charset="0"/>
              </a:rPr>
              <a:t>второго курса</a:t>
            </a:r>
            <a:r>
              <a:rPr lang="ru-RU" sz="4000" i="1" dirty="0" smtClean="0">
                <a:latin typeface="Times New Roman" panose="02020603050405020304" charset="0"/>
              </a:rPr>
              <a:t>. </a:t>
            </a:r>
            <a:r>
              <a:rPr lang="ru-RU" sz="4000" dirty="0" smtClean="0">
                <a:latin typeface="Times New Roman" panose="02020603050405020304" charset="0"/>
              </a:rPr>
              <a:t/>
            </a:r>
            <a:br>
              <a:rPr lang="ru-RU" sz="4000" dirty="0" smtClean="0">
                <a:latin typeface="Times New Roman" panose="02020603050405020304" charset="0"/>
              </a:rPr>
            </a:br>
            <a:endParaRPr lang="ru-RU" sz="4000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6907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charset="0"/>
              </a:rPr>
              <a:t>Приложение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>Приложением называется определение, которое выражено существительным и согласуется с определяемым словом в падеже. Приложение определяет предмет, давая ему  другое название.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b="1" i="1" u="wavy" dirty="0" smtClean="0">
                <a:solidFill>
                  <a:srgbClr val="0070C0"/>
                </a:solidFill>
                <a:latin typeface="Times New Roman" panose="02020603050405020304" charset="0"/>
              </a:rPr>
              <a:t>Инженер </a:t>
            </a:r>
            <a:r>
              <a:rPr lang="ru-RU" i="1" dirty="0" smtClean="0">
                <a:latin typeface="Times New Roman" panose="02020603050405020304" charset="0"/>
              </a:rPr>
              <a:t>Петров ещё не пришёл. На нашем пути была река </a:t>
            </a:r>
            <a:r>
              <a:rPr lang="ru-RU" b="1" i="1" u="wavy" dirty="0" smtClean="0">
                <a:solidFill>
                  <a:srgbClr val="0070C0"/>
                </a:solidFill>
                <a:latin typeface="Times New Roman" panose="02020603050405020304" charset="0"/>
              </a:rPr>
              <a:t>Дон</a:t>
            </a:r>
            <a:r>
              <a:rPr lang="ru-RU" i="1" dirty="0" smtClean="0">
                <a:latin typeface="Times New Roman" panose="02020603050405020304" charset="0"/>
              </a:rPr>
              <a:t>. </a:t>
            </a: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endParaRPr lang="ru-RU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6217285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charset="0"/>
              </a:rPr>
              <a:t>Если приложение является названием газеты, журнала, книги, гостиницы, кафе и т.п., то оно заключается в кавычки и всегда стоит в именительном падеже.</a:t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dirty="0" smtClean="0">
                <a:latin typeface="Times New Roman" panose="02020603050405020304" charset="0"/>
              </a:rPr>
              <a:t/>
            </a:r>
            <a:br>
              <a:rPr lang="ru-RU" dirty="0" smtClean="0">
                <a:latin typeface="Times New Roman" panose="02020603050405020304" charset="0"/>
              </a:rPr>
            </a:br>
            <a:r>
              <a:rPr lang="ru-RU" i="1" dirty="0" smtClean="0">
                <a:latin typeface="Times New Roman" panose="02020603050405020304" charset="0"/>
              </a:rPr>
              <a:t>Мы читаем отрывки из романа 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charset="0"/>
              </a:rPr>
              <a:t>«Война и мир».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ru-RU" i="1" dirty="0" smtClean="0">
                <a:latin typeface="Times New Roman" panose="02020603050405020304" charset="0"/>
              </a:rPr>
              <a:t/>
            </a:r>
            <a:br>
              <a:rPr lang="ru-RU" i="1" dirty="0" smtClean="0">
                <a:latin typeface="Times New Roman" panose="02020603050405020304" charset="0"/>
              </a:rPr>
            </a:br>
            <a:r>
              <a:rPr lang="ru-RU" i="1" dirty="0" smtClean="0">
                <a:latin typeface="Times New Roman" panose="02020603050405020304" charset="0"/>
              </a:rPr>
              <a:t>Он остановился в гостинице 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charset="0"/>
              </a:rPr>
              <a:t>«Южная»</a:t>
            </a:r>
            <a:r>
              <a:rPr lang="ru-RU" i="1" dirty="0" smtClean="0">
                <a:solidFill>
                  <a:srgbClr val="0070C0"/>
                </a:solidFill>
                <a:latin typeface="Times New Roman" panose="02020603050405020304" charset="0"/>
              </a:rPr>
              <a:t>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108</Words>
  <Application>Microsoft Office PowerPoint</Application>
  <PresentationFormat>Экран (4:3)</PresentationFormat>
  <Paragraphs>11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Определение  </vt:lpstr>
      <vt:lpstr>Определение всегда относится к существительному. Определение, которое согласуется с существительным, называется согласованным.  Стояла безлунная ночь ранней осени. Какая ночь? (им.п. ед.ч. ж.р.) Ночь какой осени? (род. п. ед.ч. ж.р.)  </vt:lpstr>
      <vt:lpstr>Согласованные определения стоят в том же падеже,  роде и числе, в каком стоят определяемые существительные.</vt:lpstr>
      <vt:lpstr>Определение, которое не согласуется с существительным, называется несогласованным.  Дом рыбака стоял на берегу моря. (чей дом?)  дом – им. п., рыбака – род. п. рыбака – несогласованное определение. </vt:lpstr>
      <vt:lpstr>Выражение определения А. Согласованное определение выражается прилагательными, причастиями, числительными и местоимениями:  Тёмные тучи закрыли небо. (какие тучи?) Студент сдал преподавателю законченную работу. (какую работу?) Я с тремя товарищами пошёл в кино.  (со сколькими товарищами?)  Машина подъехала к нашему дому.  ( к чьему дому?) </vt:lpstr>
      <vt:lpstr>Б. Для выражения несогласованных определений употребляются: 1. Существительные в родительном падеже без предлога и в косвенных падежах с предлогами:  Дверь в коридор была открыта.  (какая дверь?) Все собрались в комнате брата.  (в чьей комнате?) Нам понравилось выступление певицы.  (чьё выступление?) </vt:lpstr>
      <vt:lpstr>2. Притяжательные местоимения третьего лица его, её, их:  Все собрались в его комнате. Нам понравилось её выступление. </vt:lpstr>
      <vt:lpstr>3. Прилагательные в сравнительной степени: Принеси мне книгу поинтереснее. (какую книгу?)  4. Наречия: Аптека находится в доме напротив. ( в каком доме?) </vt:lpstr>
      <vt:lpstr>5. Инфинитив: Он не выполнил обещания приехать к нам летом. (какого обещания?)  6. Сочетания прилагательных или числительных с существительными в родительном падеже: Вошёл человек высокого роста. Здесь занимаются студенты второго курса.  </vt:lpstr>
      <vt:lpstr>Приложение Приложением называется определение, которое выражено существительным и согласуется с определяемым словом в падеже. Приложение определяет предмет, давая ему  другое название.  Инженер Петров ещё не пришёл. На нашем пути была река Дон.  </vt:lpstr>
      <vt:lpstr>Если приложение является названием газеты, журнала, книги, гостиницы, кафе и т.п., то оно заключается в кавычки и всегда стоит в именительном падеже.  Мы читаем отрывки из романа «Война и мир».  Он остановился в гостинице «Южная».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Определение Определение может отвечать на вопросы какой? чей? который? сколько?</dc:title>
  <dc:creator>User</dc:creator>
  <cp:lastModifiedBy>user</cp:lastModifiedBy>
  <cp:revision>16</cp:revision>
  <dcterms:created xsi:type="dcterms:W3CDTF">2016-10-14T06:41:00Z</dcterms:created>
  <dcterms:modified xsi:type="dcterms:W3CDTF">2022-03-30T17:52:01Z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1033-10.2.0.5978</vt:lpwstr>
  </property>
</Properties>
</file>