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7"/>
  </p:notesMasterIdLst>
  <p:sldIdLst>
    <p:sldId id="258" r:id="rId2"/>
    <p:sldId id="302" r:id="rId3"/>
    <p:sldId id="259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77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88" y="-90"/>
      </p:cViewPr>
      <p:guideLst>
        <p:guide orient="horz" pos="2186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FD42F7-718C-4B98-AAEC-167E6DDD60A7}" type="datetimeFigureOut">
              <a:rPr lang="en-US" smtClean="0"/>
              <a:pPr/>
              <a:t>3/30/2022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B2AA4F-B828-4D7C-AFD3-893933DAFCB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30.03.2022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70586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charset="0"/>
              </a:rPr>
              <a:t>Дополнением</a:t>
            </a:r>
            <a:r>
              <a:rPr lang="ru-RU" dirty="0" smtClean="0">
                <a:latin typeface="Times New Roman" panose="02020603050405020304" charset="0"/>
              </a:rPr>
              <a:t> называется второстепенный член предложения, который обозначает </a:t>
            </a:r>
            <a:r>
              <a:rPr lang="ru-RU" b="1" dirty="0" smtClean="0">
                <a:latin typeface="Times New Roman" panose="02020603050405020304" charset="0"/>
              </a:rPr>
              <a:t>предмет</a:t>
            </a:r>
            <a:r>
              <a:rPr lang="ru-RU" dirty="0" smtClean="0">
                <a:latin typeface="Times New Roman" panose="02020603050405020304" charset="0"/>
              </a:rPr>
              <a:t> и отвечает на </a:t>
            </a:r>
            <a:r>
              <a:rPr lang="ru-RU" b="1" dirty="0" smtClean="0">
                <a:latin typeface="Times New Roman" panose="02020603050405020304" charset="0"/>
              </a:rPr>
              <a:t>вопросы косвенных падежей</a:t>
            </a:r>
            <a:r>
              <a:rPr lang="ru-RU" dirty="0" smtClean="0">
                <a:latin typeface="Times New Roman" panose="02020603050405020304" charset="0"/>
              </a:rPr>
              <a:t>.</a:t>
            </a:r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2928620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charset="0"/>
                <a:sym typeface="+mn-ea"/>
              </a:rPr>
              <a:t>Все падежи, кроме именительного, называются </a:t>
            </a:r>
            <a:r>
              <a:rPr lang="ru-RU" i="1" dirty="0" smtClean="0">
                <a:latin typeface="Times New Roman" panose="02020603050405020304" charset="0"/>
                <a:sym typeface="+mn-ea"/>
              </a:rPr>
              <a:t>косвенными.</a:t>
            </a:r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2967990"/>
          </a:xfrm>
        </p:spPr>
        <p:txBody>
          <a:bodyPr>
            <a:normAutofit fontScale="90000"/>
          </a:bodyPr>
          <a:lstStyle/>
          <a:p>
            <a:r>
              <a:rPr lang="ru-RU" i="1" dirty="0" smtClean="0">
                <a:latin typeface="Times New Roman" panose="02020603050405020304" charset="0"/>
              </a:rPr>
              <a:t/>
            </a:r>
            <a:br>
              <a:rPr lang="ru-RU" i="1" dirty="0" smtClean="0">
                <a:latin typeface="Times New Roman" panose="02020603050405020304" charset="0"/>
              </a:rPr>
            </a:br>
            <a:r>
              <a:rPr lang="ru-RU" sz="3600" dirty="0" smtClean="0">
                <a:latin typeface="Times New Roman" panose="02020603050405020304" charset="0"/>
                <a:sym typeface="+mn-ea"/>
              </a:rPr>
              <a:t> Студент читает </a:t>
            </a:r>
            <a:r>
              <a:rPr lang="ru-RU" sz="3600" b="1" dirty="0" smtClean="0">
                <a:latin typeface="Times New Roman" panose="02020603050405020304" charset="0"/>
                <a:sym typeface="+mn-ea"/>
              </a:rPr>
              <a:t>книгу</a:t>
            </a:r>
            <a:r>
              <a:rPr lang="ru-RU" sz="3600" dirty="0" smtClean="0">
                <a:latin typeface="Times New Roman" panose="02020603050405020304" charset="0"/>
                <a:sym typeface="+mn-ea"/>
              </a:rPr>
              <a:t>.</a:t>
            </a:r>
            <a:r>
              <a:rPr lang="ru-RU" sz="3600" i="1" dirty="0" smtClean="0">
                <a:latin typeface="Times New Roman" panose="02020603050405020304" charset="0"/>
              </a:rPr>
              <a:t/>
            </a:r>
            <a:br>
              <a:rPr lang="ru-RU" sz="3600" i="1" dirty="0" smtClean="0">
                <a:latin typeface="Times New Roman" panose="02020603050405020304" charset="0"/>
              </a:rPr>
            </a:br>
            <a:r>
              <a:rPr lang="ru-RU" sz="3600" dirty="0" smtClean="0">
                <a:latin typeface="Times New Roman" panose="02020603050405020304" charset="0"/>
              </a:rPr>
              <a:t>(</a:t>
            </a:r>
            <a:r>
              <a:rPr lang="ru-RU" sz="3600" i="1" dirty="0" smtClean="0">
                <a:latin typeface="Times New Roman" panose="02020603050405020304" charset="0"/>
              </a:rPr>
              <a:t>Что</a:t>
            </a:r>
            <a:r>
              <a:rPr lang="ru-RU" sz="3600" dirty="0" smtClean="0">
                <a:latin typeface="Times New Roman" panose="02020603050405020304" charset="0"/>
              </a:rPr>
              <a:t> читает студент?)</a:t>
            </a:r>
            <a:br>
              <a:rPr lang="ru-RU" sz="3600" dirty="0" smtClean="0">
                <a:latin typeface="Times New Roman" panose="02020603050405020304" charset="0"/>
              </a:rPr>
            </a:br>
            <a:r>
              <a:rPr lang="ru-RU" sz="3600" dirty="0" smtClean="0">
                <a:latin typeface="Times New Roman" panose="02020603050405020304" charset="0"/>
                <a:sym typeface="+mn-ea"/>
              </a:rPr>
              <a:t> Мальчик звонит </a:t>
            </a:r>
            <a:r>
              <a:rPr lang="ru-RU" sz="3600" b="1" dirty="0" smtClean="0">
                <a:latin typeface="Times New Roman" panose="02020603050405020304" charset="0"/>
                <a:sym typeface="+mn-ea"/>
              </a:rPr>
              <a:t>другу</a:t>
            </a:r>
            <a:r>
              <a:rPr lang="ru-RU" sz="3600" dirty="0" smtClean="0">
                <a:latin typeface="Times New Roman" panose="02020603050405020304" charset="0"/>
                <a:sym typeface="+mn-ea"/>
              </a:rPr>
              <a:t>.</a:t>
            </a:r>
            <a:r>
              <a:rPr lang="ru-RU" sz="3600" dirty="0" smtClean="0">
                <a:latin typeface="Times New Roman" panose="02020603050405020304" charset="0"/>
              </a:rPr>
              <a:t/>
            </a:r>
            <a:br>
              <a:rPr lang="ru-RU" sz="3600" dirty="0" smtClean="0">
                <a:latin typeface="Times New Roman" panose="02020603050405020304" charset="0"/>
              </a:rPr>
            </a:br>
            <a:r>
              <a:rPr lang="ru-RU" sz="3600" dirty="0" smtClean="0">
                <a:latin typeface="Times New Roman" panose="02020603050405020304" charset="0"/>
              </a:rPr>
              <a:t>(</a:t>
            </a:r>
            <a:r>
              <a:rPr lang="ru-RU" sz="3600" i="1" dirty="0" smtClean="0">
                <a:latin typeface="Times New Roman" panose="02020603050405020304" charset="0"/>
              </a:rPr>
              <a:t>Кому</a:t>
            </a:r>
            <a:r>
              <a:rPr lang="ru-RU" sz="3600" dirty="0" smtClean="0">
                <a:latin typeface="Times New Roman" panose="02020603050405020304" charset="0"/>
              </a:rPr>
              <a:t> звонит мальчик?)</a:t>
            </a:r>
            <a:br>
              <a:rPr lang="ru-RU" sz="3600" dirty="0" smtClean="0">
                <a:latin typeface="Times New Roman" panose="02020603050405020304" charset="0"/>
              </a:rPr>
            </a:br>
            <a:r>
              <a:rPr lang="ru-RU" sz="3600" dirty="0" smtClean="0">
                <a:latin typeface="Times New Roman" panose="02020603050405020304" charset="0"/>
                <a:sym typeface="+mn-ea"/>
              </a:rPr>
              <a:t>Преподаватель пишет </a:t>
            </a:r>
            <a:r>
              <a:rPr lang="ru-RU" sz="3600" b="1" dirty="0" smtClean="0">
                <a:latin typeface="Times New Roman" panose="02020603050405020304" charset="0"/>
                <a:sym typeface="+mn-ea"/>
              </a:rPr>
              <a:t>мелом</a:t>
            </a:r>
            <a:r>
              <a:rPr lang="ru-RU" sz="3600" dirty="0" smtClean="0">
                <a:latin typeface="Times New Roman" panose="02020603050405020304" charset="0"/>
                <a:sym typeface="+mn-ea"/>
              </a:rPr>
              <a:t> </a:t>
            </a:r>
            <a:r>
              <a:rPr lang="ru-RU" sz="3600" b="1" dirty="0" smtClean="0">
                <a:latin typeface="Times New Roman" panose="02020603050405020304" charset="0"/>
                <a:sym typeface="+mn-ea"/>
              </a:rPr>
              <a:t>на доске</a:t>
            </a:r>
            <a:r>
              <a:rPr lang="ru-RU" sz="3600" dirty="0" smtClean="0">
                <a:latin typeface="Times New Roman" panose="02020603050405020304" charset="0"/>
                <a:sym typeface="+mn-ea"/>
              </a:rPr>
              <a:t>.</a:t>
            </a:r>
            <a:r>
              <a:rPr lang="ru-RU" sz="3600" dirty="0" smtClean="0">
                <a:latin typeface="Times New Roman" panose="02020603050405020304" charset="0"/>
              </a:rPr>
              <a:t/>
            </a:r>
            <a:br>
              <a:rPr lang="ru-RU" sz="3600" dirty="0" smtClean="0">
                <a:latin typeface="Times New Roman" panose="02020603050405020304" charset="0"/>
              </a:rPr>
            </a:br>
            <a:r>
              <a:rPr lang="ru-RU" sz="3600" dirty="0" smtClean="0">
                <a:latin typeface="Times New Roman" panose="02020603050405020304" charset="0"/>
              </a:rPr>
              <a:t>(</a:t>
            </a:r>
            <a:r>
              <a:rPr lang="ru-RU" sz="3600" i="1" dirty="0" smtClean="0">
                <a:latin typeface="Times New Roman" panose="02020603050405020304" charset="0"/>
              </a:rPr>
              <a:t>Чем/ На чём</a:t>
            </a:r>
            <a:r>
              <a:rPr lang="ru-RU" sz="3600" dirty="0" smtClean="0">
                <a:latin typeface="Times New Roman" panose="02020603050405020304" charset="0"/>
              </a:rPr>
              <a:t> пишет преподаватель?)</a:t>
            </a:r>
            <a:r>
              <a:rPr lang="ru-RU" sz="4000" dirty="0" smtClean="0">
                <a:latin typeface="Times New Roman" panose="02020603050405020304" charset="0"/>
              </a:rPr>
              <a:t> </a:t>
            </a:r>
            <a:br>
              <a:rPr lang="ru-RU" sz="4000" dirty="0" smtClean="0">
                <a:latin typeface="Times New Roman" panose="02020603050405020304" charset="0"/>
              </a:rPr>
            </a:br>
            <a:r>
              <a:rPr lang="ru-RU" sz="4000" dirty="0" smtClean="0">
                <a:latin typeface="Times New Roman" panose="02020603050405020304" charset="0"/>
              </a:rPr>
              <a:t/>
            </a:r>
            <a:br>
              <a:rPr lang="ru-RU" sz="4000" dirty="0" smtClean="0">
                <a:latin typeface="Times New Roman" panose="02020603050405020304" charset="0"/>
              </a:rPr>
            </a:br>
            <a:endParaRPr lang="ru-RU" sz="4000" dirty="0">
              <a:latin typeface="Times New Roman" panose="02020603050405020304" charset="0"/>
            </a:endParaRPr>
          </a:p>
        </p:txBody>
      </p:sp>
      <p:pic>
        <p:nvPicPr>
          <p:cNvPr id="4" name="Content Placeholder 3" descr="00014e19108d4d67971072ac5741e854[1]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3193415" y="3362960"/>
            <a:ext cx="2740025" cy="1953895"/>
          </a:xfrm>
          <a:prstGeom prst="rect">
            <a:avLst/>
          </a:prstGeo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457200" y="4210685"/>
            <a:ext cx="2491740" cy="1866900"/>
          </a:xfrm>
          <a:prstGeom prst="rect">
            <a:avLst/>
          </a:prstGeom>
        </p:spPr>
      </p:pic>
      <p:pic>
        <p:nvPicPr>
          <p:cNvPr id="7" name="Picture 6" descr="шеф-повар-режет-свеже-по-готов-енную-пиццу-на-еревянном-субстрате-73185281[1]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99505" y="4678680"/>
            <a:ext cx="2487930" cy="16592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94522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anose="02020603050405020304" charset="0"/>
              </a:rPr>
              <a:t>Выражение дополнения</a:t>
            </a:r>
            <a:endParaRPr lang="ru-RU" b="1" dirty="0">
              <a:solidFill>
                <a:srgbClr val="C00000"/>
              </a:solidFill>
              <a:latin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3145155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latin typeface="Times New Roman" panose="02020603050405020304" charset="0"/>
              </a:rPr>
              <a:t>Для выражения дополнения обычно употребляются:</a:t>
            </a:r>
            <a:br>
              <a:rPr lang="ru-RU" sz="3600" dirty="0" smtClean="0">
                <a:latin typeface="Times New Roman" panose="02020603050405020304" charset="0"/>
              </a:rPr>
            </a:br>
            <a:r>
              <a:rPr lang="ru-RU" sz="3600" dirty="0" smtClean="0">
                <a:latin typeface="Times New Roman" panose="02020603050405020304" charset="0"/>
              </a:rPr>
              <a:t>1. Существительные и местоимения в косвенных падежах с предлогами и без предлогов:</a:t>
            </a:r>
            <a:br>
              <a:rPr lang="ru-RU" sz="3600" dirty="0" smtClean="0">
                <a:latin typeface="Times New Roman" panose="02020603050405020304" charset="0"/>
              </a:rPr>
            </a:br>
            <a:r>
              <a:rPr lang="ru-RU" sz="3600" dirty="0" smtClean="0">
                <a:latin typeface="Times New Roman" panose="02020603050405020304" charset="0"/>
              </a:rPr>
              <a:t>Он подарил </a:t>
            </a:r>
            <a:r>
              <a:rPr lang="ru-RU" sz="3600" b="1" dirty="0" smtClean="0">
                <a:latin typeface="Times New Roman" panose="02020603050405020304" charset="0"/>
              </a:rPr>
              <a:t>ей цветы</a:t>
            </a:r>
            <a:r>
              <a:rPr lang="ru-RU" sz="3600" dirty="0" smtClean="0">
                <a:latin typeface="Times New Roman" panose="02020603050405020304" charset="0"/>
              </a:rPr>
              <a:t>.  -  подарил </a:t>
            </a:r>
            <a:r>
              <a:rPr lang="ru-RU" sz="3600" i="1" dirty="0" smtClean="0">
                <a:latin typeface="Times New Roman" panose="02020603050405020304" charset="0"/>
              </a:rPr>
              <a:t>что? кому?</a:t>
            </a:r>
            <a:r>
              <a:rPr lang="ru-RU" dirty="0" smtClean="0">
                <a:latin typeface="Times New Roman" panose="02020603050405020304" charset="0"/>
              </a:rPr>
              <a:t/>
            </a:r>
            <a:br>
              <a:rPr lang="ru-RU" dirty="0" smtClean="0">
                <a:latin typeface="Times New Roman" panose="02020603050405020304" charset="0"/>
              </a:rPr>
            </a:br>
            <a:endParaRPr lang="ru-RU" dirty="0">
              <a:latin typeface="Times New Roman" panose="02020603050405020304" charset="0"/>
            </a:endParaRP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32835" y="3943350"/>
            <a:ext cx="4879340" cy="24244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892480" cy="6106690"/>
          </a:xfrm>
        </p:spPr>
        <p:txBody>
          <a:bodyPr>
            <a:normAutofit fontScale="90000"/>
          </a:bodyPr>
          <a:lstStyle/>
          <a:p>
            <a:pPr lvl="0"/>
            <a:r>
              <a:rPr lang="ru-RU" sz="4000" dirty="0" smtClean="0"/>
              <a:t>2</a:t>
            </a:r>
            <a:r>
              <a:rPr lang="ru-RU" sz="4000" dirty="0" smtClean="0">
                <a:latin typeface="Times New Roman" panose="02020603050405020304" charset="0"/>
              </a:rPr>
              <a:t>. Прилагательные, причастия и числительные, если эти слова употребляются в предложении в значении существительных, и инфинитив:</a:t>
            </a:r>
            <a:br>
              <a:rPr lang="ru-RU" sz="4000" dirty="0" smtClean="0">
                <a:latin typeface="Times New Roman" panose="02020603050405020304" charset="0"/>
              </a:rPr>
            </a:br>
            <a:r>
              <a:rPr lang="ru-RU" sz="4000" dirty="0" smtClean="0">
                <a:latin typeface="Times New Roman" panose="02020603050405020304" charset="0"/>
              </a:rPr>
              <a:t/>
            </a:r>
            <a:br>
              <a:rPr lang="ru-RU" sz="4000" dirty="0" smtClean="0">
                <a:latin typeface="Times New Roman" panose="02020603050405020304" charset="0"/>
              </a:rPr>
            </a:br>
            <a:r>
              <a:rPr lang="ru-RU" sz="3600" dirty="0" smtClean="0">
                <a:latin typeface="Times New Roman" panose="02020603050405020304" charset="0"/>
              </a:rPr>
              <a:t>Мы вспоминали </a:t>
            </a:r>
            <a:r>
              <a:rPr lang="ru-RU" sz="3600" b="1" dirty="0" smtClean="0">
                <a:latin typeface="Times New Roman" panose="02020603050405020304" charset="0"/>
              </a:rPr>
              <a:t>о прошлом</a:t>
            </a:r>
            <a:r>
              <a:rPr lang="ru-RU" sz="3600" dirty="0" smtClean="0">
                <a:latin typeface="Times New Roman" panose="02020603050405020304" charset="0"/>
              </a:rPr>
              <a:t>. – вспоминали </a:t>
            </a:r>
            <a:r>
              <a:rPr lang="ru-RU" sz="3600" i="1" dirty="0" smtClean="0">
                <a:latin typeface="Times New Roman" panose="02020603050405020304" charset="0"/>
              </a:rPr>
              <a:t>о чём</a:t>
            </a:r>
            <a:r>
              <a:rPr lang="ru-RU" sz="3600" dirty="0" smtClean="0">
                <a:latin typeface="Times New Roman" panose="02020603050405020304" charset="0"/>
              </a:rPr>
              <a:t>?</a:t>
            </a:r>
            <a:br>
              <a:rPr lang="ru-RU" sz="3600" dirty="0" smtClean="0">
                <a:latin typeface="Times New Roman" panose="02020603050405020304" charset="0"/>
              </a:rPr>
            </a:br>
            <a:r>
              <a:rPr lang="ru-RU" sz="3600" dirty="0" smtClean="0">
                <a:latin typeface="Times New Roman" panose="02020603050405020304" charset="0"/>
              </a:rPr>
              <a:t>Все посмотрели </a:t>
            </a:r>
            <a:r>
              <a:rPr lang="ru-RU" sz="3600" b="1" dirty="0" smtClean="0">
                <a:latin typeface="Times New Roman" panose="02020603050405020304" charset="0"/>
              </a:rPr>
              <a:t>на вошедшего</a:t>
            </a:r>
            <a:r>
              <a:rPr lang="ru-RU" sz="3600" dirty="0" smtClean="0">
                <a:latin typeface="Times New Roman" panose="02020603050405020304" charset="0"/>
              </a:rPr>
              <a:t>.  – посмотрели </a:t>
            </a:r>
            <a:r>
              <a:rPr lang="ru-RU" sz="3600" i="1" dirty="0" smtClean="0">
                <a:latin typeface="Times New Roman" panose="02020603050405020304" charset="0"/>
              </a:rPr>
              <a:t>на кого</a:t>
            </a:r>
            <a:r>
              <a:rPr lang="ru-RU" sz="3600" dirty="0" smtClean="0">
                <a:latin typeface="Times New Roman" panose="02020603050405020304" charset="0"/>
              </a:rPr>
              <a:t>?</a:t>
            </a:r>
            <a:br>
              <a:rPr lang="ru-RU" sz="3600" dirty="0" smtClean="0">
                <a:latin typeface="Times New Roman" panose="02020603050405020304" charset="0"/>
              </a:rPr>
            </a:br>
            <a:r>
              <a:rPr lang="ru-RU" sz="3600" dirty="0" smtClean="0">
                <a:latin typeface="Times New Roman" panose="02020603050405020304" charset="0"/>
              </a:rPr>
              <a:t>Нужно разделить </a:t>
            </a:r>
            <a:r>
              <a:rPr lang="ru-RU" sz="3600" b="1" dirty="0" smtClean="0">
                <a:latin typeface="Times New Roman" panose="02020603050405020304" charset="0"/>
              </a:rPr>
              <a:t>четырнадцать</a:t>
            </a:r>
            <a:r>
              <a:rPr lang="ru-RU" sz="3600" dirty="0" smtClean="0">
                <a:latin typeface="Times New Roman" panose="02020603050405020304" charset="0"/>
              </a:rPr>
              <a:t> пополам. – разделить </a:t>
            </a:r>
            <a:r>
              <a:rPr lang="ru-RU" sz="3600" i="1" dirty="0" smtClean="0">
                <a:latin typeface="Times New Roman" panose="02020603050405020304" charset="0"/>
              </a:rPr>
              <a:t>что</a:t>
            </a:r>
            <a:r>
              <a:rPr lang="ru-RU" sz="3600" dirty="0" smtClean="0">
                <a:latin typeface="Times New Roman" panose="02020603050405020304" charset="0"/>
              </a:rPr>
              <a:t>?</a:t>
            </a:r>
            <a:br>
              <a:rPr lang="ru-RU" sz="3600" dirty="0" smtClean="0">
                <a:latin typeface="Times New Roman" panose="02020603050405020304" charset="0"/>
              </a:rPr>
            </a:br>
            <a:r>
              <a:rPr lang="ru-RU" sz="3600" dirty="0" smtClean="0">
                <a:latin typeface="Times New Roman" panose="02020603050405020304" charset="0"/>
              </a:rPr>
              <a:t>Он учит ребёнка </a:t>
            </a:r>
            <a:r>
              <a:rPr lang="ru-RU" sz="3600" b="1" dirty="0" smtClean="0">
                <a:latin typeface="Times New Roman" panose="02020603050405020304" charset="0"/>
              </a:rPr>
              <a:t>плавать.</a:t>
            </a:r>
            <a:r>
              <a:rPr lang="ru-RU" sz="3600" dirty="0" smtClean="0">
                <a:latin typeface="Times New Roman" panose="02020603050405020304" charset="0"/>
              </a:rPr>
              <a:t> – учит </a:t>
            </a:r>
            <a:r>
              <a:rPr lang="ru-RU" sz="3600" i="1" dirty="0" smtClean="0">
                <a:latin typeface="Times New Roman" panose="02020603050405020304" charset="0"/>
              </a:rPr>
              <a:t>чему</a:t>
            </a:r>
            <a:r>
              <a:rPr lang="ru-RU" sz="3600" dirty="0" smtClean="0">
                <a:latin typeface="Times New Roman" panose="02020603050405020304" charset="0"/>
              </a:rPr>
              <a:t>?</a:t>
            </a:r>
            <a:br>
              <a:rPr lang="ru-RU" sz="3600" dirty="0" smtClean="0">
                <a:latin typeface="Times New Roman" panose="02020603050405020304" charset="0"/>
              </a:rPr>
            </a:br>
            <a:endParaRPr lang="ru-RU" sz="3600" dirty="0">
              <a:latin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02634"/>
          </a:xfrm>
        </p:spPr>
        <p:txBody>
          <a:bodyPr>
            <a:normAutofit/>
          </a:bodyPr>
          <a:lstStyle/>
          <a:p>
            <a:pPr lvl="0"/>
            <a:r>
              <a:rPr lang="ru-RU" sz="3600" dirty="0" smtClean="0">
                <a:latin typeface="Times New Roman" panose="02020603050405020304" charset="0"/>
              </a:rPr>
              <a:t>3. Словосочетания:</a:t>
            </a:r>
            <a:br>
              <a:rPr lang="ru-RU" sz="3600" dirty="0" smtClean="0">
                <a:latin typeface="Times New Roman" panose="02020603050405020304" charset="0"/>
              </a:rPr>
            </a:br>
            <a:r>
              <a:rPr lang="ru-RU" sz="3600" dirty="0" smtClean="0">
                <a:latin typeface="Times New Roman" panose="02020603050405020304" charset="0"/>
              </a:rPr>
              <a:t>а) существительное в родительном падеже + слово, обозначающее количество предметов. </a:t>
            </a:r>
            <a:br>
              <a:rPr lang="ru-RU" sz="3600" dirty="0" smtClean="0">
                <a:latin typeface="Times New Roman" panose="02020603050405020304" charset="0"/>
              </a:rPr>
            </a:br>
            <a:r>
              <a:rPr lang="ru-RU" sz="3600" dirty="0" smtClean="0">
                <a:latin typeface="Times New Roman" panose="02020603050405020304" charset="0"/>
              </a:rPr>
              <a:t/>
            </a:r>
            <a:br>
              <a:rPr lang="ru-RU" sz="3600" dirty="0" smtClean="0">
                <a:latin typeface="Times New Roman" panose="02020603050405020304" charset="0"/>
              </a:rPr>
            </a:br>
            <a:r>
              <a:rPr lang="ru-RU" sz="3600" dirty="0" smtClean="0">
                <a:latin typeface="Times New Roman" panose="02020603050405020304" charset="0"/>
              </a:rPr>
              <a:t>Огонь охватил </a:t>
            </a:r>
            <a:r>
              <a:rPr lang="ru-RU" sz="3600" b="1" dirty="0" smtClean="0">
                <a:latin typeface="Times New Roman" panose="02020603050405020304" charset="0"/>
              </a:rPr>
              <a:t>два дома</a:t>
            </a:r>
            <a:r>
              <a:rPr lang="ru-RU" sz="3600" dirty="0" smtClean="0">
                <a:latin typeface="Times New Roman" panose="02020603050405020304" charset="0"/>
              </a:rPr>
              <a:t>. (охватил </a:t>
            </a:r>
            <a:r>
              <a:rPr lang="ru-RU" sz="3600" i="1" dirty="0" smtClean="0">
                <a:latin typeface="Times New Roman" panose="02020603050405020304" charset="0"/>
              </a:rPr>
              <a:t>что?</a:t>
            </a:r>
            <a:r>
              <a:rPr lang="ru-RU" sz="3600" dirty="0" smtClean="0">
                <a:latin typeface="Times New Roman" panose="02020603050405020304" charset="0"/>
              </a:rPr>
              <a:t>) </a:t>
            </a:r>
            <a:br>
              <a:rPr lang="ru-RU" sz="3600" dirty="0" smtClean="0">
                <a:latin typeface="Times New Roman" panose="02020603050405020304" charset="0"/>
              </a:rPr>
            </a:br>
            <a:r>
              <a:rPr lang="ru-RU" sz="3600" b="1" dirty="0" smtClean="0">
                <a:latin typeface="Times New Roman" panose="02020603050405020304" charset="0"/>
              </a:rPr>
              <a:t>У большинства людей</a:t>
            </a:r>
            <a:r>
              <a:rPr lang="ru-RU" sz="3600" dirty="0" smtClean="0">
                <a:latin typeface="Times New Roman" panose="02020603050405020304" charset="0"/>
              </a:rPr>
              <a:t> есть телефоны. (</a:t>
            </a:r>
            <a:r>
              <a:rPr lang="ru-RU" sz="3600" i="1" dirty="0" smtClean="0">
                <a:latin typeface="Times New Roman" panose="02020603050405020304" charset="0"/>
              </a:rPr>
              <a:t>у кого?)</a:t>
            </a:r>
            <a:r>
              <a:rPr lang="ru-RU" dirty="0" smtClean="0">
                <a:latin typeface="Times New Roman" panose="02020603050405020304" charset="0"/>
              </a:rPr>
              <a:t/>
            </a:r>
            <a:br>
              <a:rPr lang="ru-RU" dirty="0" smtClean="0">
                <a:latin typeface="Times New Roman" panose="02020603050405020304" charset="0"/>
              </a:rPr>
            </a:br>
            <a:endParaRPr lang="ru-RU" dirty="0">
              <a:latin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0669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charset="0"/>
              </a:rPr>
              <a:t>б) существительное или местоимение в творительном падеже с предлогом </a:t>
            </a:r>
            <a:r>
              <a:rPr lang="ru-RU" b="1" dirty="0" smtClean="0">
                <a:latin typeface="Times New Roman" panose="02020603050405020304" charset="0"/>
              </a:rPr>
              <a:t>с</a:t>
            </a:r>
            <a:r>
              <a:rPr lang="ru-RU" dirty="0" smtClean="0">
                <a:latin typeface="Times New Roman" panose="02020603050405020304" charset="0"/>
              </a:rPr>
              <a:t> + другое существительное или местоимение в косвенном падеже.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/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> </a:t>
            </a:r>
            <a:r>
              <a:rPr lang="ru-RU" b="1" dirty="0" smtClean="0">
                <a:latin typeface="Times New Roman" panose="02020603050405020304" charset="0"/>
              </a:rPr>
              <a:t>Нас с тобой</a:t>
            </a:r>
            <a:r>
              <a:rPr lang="ru-RU" dirty="0" smtClean="0">
                <a:latin typeface="Times New Roman" panose="02020603050405020304" charset="0"/>
              </a:rPr>
              <a:t> пригласили в гости (</a:t>
            </a:r>
            <a:r>
              <a:rPr lang="ru-RU" i="1" dirty="0" smtClean="0">
                <a:latin typeface="Times New Roman" panose="02020603050405020304" charset="0"/>
              </a:rPr>
              <a:t>кого?</a:t>
            </a:r>
            <a:r>
              <a:rPr lang="ru-RU" dirty="0" smtClean="0">
                <a:latin typeface="Times New Roman" panose="02020603050405020304" charset="0"/>
              </a:rPr>
              <a:t>).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> Он поехал </a:t>
            </a:r>
            <a:r>
              <a:rPr lang="ru-RU" b="1" dirty="0" smtClean="0">
                <a:latin typeface="Times New Roman" panose="02020603050405020304" charset="0"/>
              </a:rPr>
              <a:t>к отцу с матерью</a:t>
            </a:r>
            <a:br>
              <a:rPr lang="ru-RU" b="1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> (</a:t>
            </a:r>
            <a:r>
              <a:rPr lang="ru-RU" i="1" dirty="0" smtClean="0">
                <a:latin typeface="Times New Roman" panose="02020603050405020304" charset="0"/>
              </a:rPr>
              <a:t>к кому</a:t>
            </a:r>
            <a:r>
              <a:rPr lang="ru-RU" dirty="0" smtClean="0">
                <a:latin typeface="Times New Roman" panose="02020603050405020304" charset="0"/>
              </a:rPr>
              <a:t>?);</a:t>
            </a:r>
            <a:br>
              <a:rPr lang="ru-RU" dirty="0" smtClean="0">
                <a:latin typeface="Times New Roman" panose="02020603050405020304" charset="0"/>
              </a:rPr>
            </a:br>
            <a:endParaRPr lang="ru-RU" dirty="0">
              <a:latin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6858000"/>
          </a:xfrm>
        </p:spPr>
        <p:txBody>
          <a:bodyPr>
            <a:normAutofit fontScale="90000"/>
          </a:bodyPr>
          <a:lstStyle/>
          <a:p>
            <a:r>
              <a:rPr lang="ru-RU" sz="4000" dirty="0" smtClean="0">
                <a:latin typeface="Times New Roman" panose="02020603050405020304" charset="0"/>
              </a:rPr>
              <a:t>в) существительное или местоимение в родительном падеже с предлогом </a:t>
            </a:r>
            <a:r>
              <a:rPr lang="ru-RU" sz="4000" b="1" dirty="0" smtClean="0">
                <a:latin typeface="Times New Roman" panose="02020603050405020304" charset="0"/>
              </a:rPr>
              <a:t>из</a:t>
            </a:r>
            <a:r>
              <a:rPr lang="ru-RU" sz="4000" dirty="0" smtClean="0">
                <a:latin typeface="Times New Roman" panose="02020603050405020304" charset="0"/>
              </a:rPr>
              <a:t> + числительное, прилагательное в превосходной степени или местоимение в любом косвенном падеже:</a:t>
            </a:r>
            <a:br>
              <a:rPr lang="ru-RU" sz="4000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/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sz="3600" b="1" dirty="0" smtClean="0">
                <a:latin typeface="Times New Roman" panose="02020603050405020304" charset="0"/>
              </a:rPr>
              <a:t>Одному из студентов</a:t>
            </a:r>
            <a:r>
              <a:rPr lang="ru-RU" sz="3600" dirty="0" smtClean="0">
                <a:latin typeface="Times New Roman" panose="02020603050405020304" charset="0"/>
              </a:rPr>
              <a:t> пришло письмо. (</a:t>
            </a:r>
            <a:r>
              <a:rPr lang="ru-RU" sz="3600" i="1" dirty="0" smtClean="0">
                <a:latin typeface="Times New Roman" panose="02020603050405020304" charset="0"/>
              </a:rPr>
              <a:t>кому</a:t>
            </a:r>
            <a:r>
              <a:rPr lang="ru-RU" sz="3600" dirty="0" smtClean="0">
                <a:latin typeface="Times New Roman" panose="02020603050405020304" charset="0"/>
              </a:rPr>
              <a:t>?)</a:t>
            </a:r>
            <a:br>
              <a:rPr lang="ru-RU" sz="3600" dirty="0" smtClean="0">
                <a:latin typeface="Times New Roman" panose="02020603050405020304" charset="0"/>
              </a:rPr>
            </a:br>
            <a:r>
              <a:rPr lang="ru-RU" sz="3600" b="1" dirty="0" smtClean="0">
                <a:latin typeface="Times New Roman" panose="02020603050405020304" charset="0"/>
              </a:rPr>
              <a:t>Ни у кого из нас</a:t>
            </a:r>
            <a:r>
              <a:rPr lang="ru-RU" sz="3600" dirty="0" smtClean="0">
                <a:latin typeface="Times New Roman" panose="02020603050405020304" charset="0"/>
              </a:rPr>
              <a:t> нет машины. (</a:t>
            </a:r>
            <a:r>
              <a:rPr lang="ru-RU" sz="3600" i="1" dirty="0" smtClean="0">
                <a:latin typeface="Times New Roman" panose="02020603050405020304" charset="0"/>
              </a:rPr>
              <a:t>у кого</a:t>
            </a:r>
            <a:r>
              <a:rPr lang="ru-RU" sz="3600" dirty="0" smtClean="0">
                <a:latin typeface="Times New Roman" panose="02020603050405020304" charset="0"/>
              </a:rPr>
              <a:t>?)</a:t>
            </a:r>
            <a:br>
              <a:rPr lang="ru-RU" sz="3600" dirty="0" smtClean="0">
                <a:latin typeface="Times New Roman" panose="02020603050405020304" charset="0"/>
              </a:rPr>
            </a:br>
            <a:r>
              <a:rPr lang="ru-RU" sz="3600" b="1" dirty="0" smtClean="0">
                <a:latin typeface="Times New Roman" panose="02020603050405020304" charset="0"/>
              </a:rPr>
              <a:t>Со многими из них</a:t>
            </a:r>
            <a:r>
              <a:rPr lang="ru-RU" sz="3600" dirty="0" smtClean="0">
                <a:latin typeface="Times New Roman" panose="02020603050405020304" charset="0"/>
              </a:rPr>
              <a:t> я уже знаком. (</a:t>
            </a:r>
            <a:r>
              <a:rPr lang="ru-RU" sz="3600" i="1" dirty="0" smtClean="0">
                <a:latin typeface="Times New Roman" panose="02020603050405020304" charset="0"/>
              </a:rPr>
              <a:t>с кем</a:t>
            </a:r>
            <a:r>
              <a:rPr lang="ru-RU" sz="3600" dirty="0" smtClean="0">
                <a:latin typeface="Times New Roman" panose="02020603050405020304" charset="0"/>
              </a:rPr>
              <a:t>?)</a:t>
            </a:r>
            <a:r>
              <a:rPr lang="ru-RU" dirty="0" smtClean="0">
                <a:latin typeface="Times New Roman" panose="02020603050405020304" charset="0"/>
              </a:rPr>
              <a:t/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> </a:t>
            </a:r>
            <a:br>
              <a:rPr lang="ru-RU" dirty="0" smtClean="0">
                <a:latin typeface="Times New Roman" panose="02020603050405020304" charset="0"/>
              </a:rPr>
            </a:br>
            <a:endParaRPr lang="ru-RU" dirty="0">
              <a:latin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78298"/>
          </a:xfrm>
        </p:spPr>
        <p:txBody>
          <a:bodyPr>
            <a:normAutofit/>
          </a:bodyPr>
          <a:lstStyle/>
          <a:p>
            <a:r>
              <a:rPr lang="ru-RU" b="1" dirty="0" smtClean="0">
                <a:latin typeface="Times New Roman" panose="02020603050405020304" charset="0"/>
              </a:rPr>
              <a:t>Прямое и косвенное дополнение</a:t>
            </a:r>
            <a:br>
              <a:rPr lang="ru-RU" b="1" dirty="0" smtClean="0">
                <a:latin typeface="Times New Roman" panose="02020603050405020304" charset="0"/>
              </a:rPr>
            </a:br>
            <a:endParaRPr lang="ru-RU" b="1" dirty="0">
              <a:latin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4566920"/>
          </a:xfrm>
        </p:spPr>
        <p:txBody>
          <a:bodyPr>
            <a:normAutofit fontScale="90000"/>
          </a:bodyPr>
          <a:lstStyle/>
          <a:p>
            <a:pPr algn="l"/>
            <a:r>
              <a:rPr lang="ru-RU" sz="3600" dirty="0" smtClean="0">
                <a:latin typeface="Times New Roman" panose="02020603050405020304" charset="0"/>
              </a:rPr>
              <a:t>Дополнение чаще всего относится к глаголу. Дополнение при глаголе может быть </a:t>
            </a:r>
            <a:r>
              <a:rPr lang="ru-RU" sz="3600" b="1" dirty="0" smtClean="0">
                <a:latin typeface="Times New Roman" panose="02020603050405020304" charset="0"/>
              </a:rPr>
              <a:t>прямым и косвенным</a:t>
            </a:r>
            <a:r>
              <a:rPr lang="ru-RU" sz="3600" dirty="0" smtClean="0">
                <a:latin typeface="Times New Roman" panose="02020603050405020304" charset="0"/>
              </a:rPr>
              <a:t>.  </a:t>
            </a:r>
            <a:r>
              <a:rPr lang="ru-RU" sz="3600" b="1" dirty="0" smtClean="0">
                <a:latin typeface="Times New Roman" panose="02020603050405020304" charset="0"/>
              </a:rPr>
              <a:t>Прямое</a:t>
            </a:r>
            <a:r>
              <a:rPr lang="ru-RU" sz="3600" dirty="0" smtClean="0">
                <a:latin typeface="Times New Roman" panose="02020603050405020304" charset="0"/>
              </a:rPr>
              <a:t> дополнение относится к переходному глаголу и стоит в винительном падеже без предлога.</a:t>
            </a:r>
            <a:br>
              <a:rPr lang="ru-RU" sz="3600" dirty="0" smtClean="0">
                <a:latin typeface="Times New Roman" panose="02020603050405020304" charset="0"/>
              </a:rPr>
            </a:br>
            <a:r>
              <a:rPr lang="ru-RU" sz="3600" dirty="0" smtClean="0">
                <a:latin typeface="Times New Roman" panose="02020603050405020304" charset="0"/>
              </a:rPr>
              <a:t/>
            </a:r>
            <a:br>
              <a:rPr lang="ru-RU" sz="3600" dirty="0" smtClean="0">
                <a:latin typeface="Times New Roman" panose="02020603050405020304" charset="0"/>
              </a:rPr>
            </a:br>
            <a:r>
              <a:rPr lang="ru-RU" sz="3600" dirty="0" smtClean="0">
                <a:latin typeface="Times New Roman" panose="02020603050405020304" charset="0"/>
              </a:rPr>
              <a:t> </a:t>
            </a:r>
            <a:r>
              <a:rPr lang="ru-RU" sz="3600" i="1" dirty="0" smtClean="0">
                <a:latin typeface="Times New Roman" panose="02020603050405020304" charset="0"/>
              </a:rPr>
              <a:t>Писатель пишет </a:t>
            </a:r>
            <a:r>
              <a:rPr lang="ru-RU" sz="3600" b="1" i="1" dirty="0" smtClean="0">
                <a:latin typeface="Times New Roman" panose="02020603050405020304" charset="0"/>
              </a:rPr>
              <a:t>книгу.</a:t>
            </a:r>
            <a:r>
              <a:rPr lang="ru-RU" sz="3600" i="1" dirty="0" smtClean="0">
                <a:latin typeface="Times New Roman" panose="02020603050405020304" charset="0"/>
              </a:rPr>
              <a:t/>
            </a:r>
            <a:br>
              <a:rPr lang="ru-RU" sz="3600" i="1" dirty="0" smtClean="0">
                <a:latin typeface="Times New Roman" panose="02020603050405020304" charset="0"/>
              </a:rPr>
            </a:br>
            <a:r>
              <a:rPr lang="ru-RU" sz="3600" i="1" dirty="0" smtClean="0">
                <a:latin typeface="Times New Roman" panose="02020603050405020304" charset="0"/>
              </a:rPr>
              <a:t> Я встретил </a:t>
            </a:r>
            <a:r>
              <a:rPr lang="ru-RU" sz="3600" b="1" i="1" dirty="0" smtClean="0">
                <a:latin typeface="Times New Roman" panose="02020603050405020304" charset="0"/>
              </a:rPr>
              <a:t>друга.</a:t>
            </a:r>
            <a:r>
              <a:rPr lang="ru-RU" dirty="0" smtClean="0">
                <a:latin typeface="Times New Roman" panose="02020603050405020304" charset="0"/>
              </a:rPr>
              <a:t/>
            </a:r>
            <a:br>
              <a:rPr lang="ru-RU" dirty="0" smtClean="0">
                <a:latin typeface="Times New Roman" panose="02020603050405020304" charset="0"/>
              </a:rPr>
            </a:br>
            <a:endParaRPr lang="ru-RU" dirty="0">
              <a:latin typeface="Times New Roman" panose="02020603050405020304" charset="0"/>
            </a:endParaRPr>
          </a:p>
        </p:txBody>
      </p:sp>
      <p:pic>
        <p:nvPicPr>
          <p:cNvPr id="3" name="Content Placeholder 2" descr="image096[1]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57900" y="3088640"/>
            <a:ext cx="2414905" cy="317690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3126105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latin typeface="Times New Roman" panose="02020603050405020304" charset="0"/>
              </a:rPr>
              <a:t>При отрицании или при обозначении части предмета  часто  употребляется  родительный падеж без предлога.</a:t>
            </a:r>
            <a:br>
              <a:rPr lang="ru-RU" sz="3600" dirty="0" smtClean="0">
                <a:latin typeface="Times New Roman" panose="02020603050405020304" charset="0"/>
              </a:rPr>
            </a:br>
            <a:r>
              <a:rPr lang="ru-RU" sz="3600" dirty="0" smtClean="0">
                <a:latin typeface="Times New Roman" panose="02020603050405020304" charset="0"/>
              </a:rPr>
              <a:t/>
            </a:r>
            <a:br>
              <a:rPr lang="ru-RU" sz="3600" dirty="0" smtClean="0">
                <a:latin typeface="Times New Roman" panose="02020603050405020304" charset="0"/>
              </a:rPr>
            </a:br>
            <a:r>
              <a:rPr lang="ru-RU" sz="3600" i="1" dirty="0" smtClean="0">
                <a:latin typeface="Times New Roman" panose="02020603050405020304" charset="0"/>
              </a:rPr>
              <a:t>Я не получал </a:t>
            </a:r>
            <a:r>
              <a:rPr lang="ru-RU" sz="3600" b="1" i="1" dirty="0" smtClean="0">
                <a:latin typeface="Times New Roman" panose="02020603050405020304" charset="0"/>
              </a:rPr>
              <a:t>письма.</a:t>
            </a:r>
            <a:r>
              <a:rPr lang="ru-RU" sz="3600" i="1" dirty="0" smtClean="0">
                <a:latin typeface="Times New Roman" panose="02020603050405020304" charset="0"/>
              </a:rPr>
              <a:t/>
            </a:r>
            <a:br>
              <a:rPr lang="ru-RU" sz="3600" i="1" dirty="0" smtClean="0">
                <a:latin typeface="Times New Roman" panose="02020603050405020304" charset="0"/>
              </a:rPr>
            </a:br>
            <a:r>
              <a:rPr lang="ru-RU" sz="3600" i="1" dirty="0" smtClean="0">
                <a:latin typeface="Times New Roman" panose="02020603050405020304" charset="0"/>
              </a:rPr>
              <a:t> Он купил </a:t>
            </a:r>
            <a:r>
              <a:rPr lang="ru-RU" sz="3600" b="1" i="1" dirty="0" smtClean="0">
                <a:latin typeface="Times New Roman" panose="02020603050405020304" charset="0"/>
              </a:rPr>
              <a:t>хлеба.</a:t>
            </a:r>
            <a:endParaRPr lang="ru-RU" sz="3600" b="1" i="1" dirty="0">
              <a:latin typeface="Times New Roman" panose="02020603050405020304" charset="0"/>
            </a:endParaRPr>
          </a:p>
        </p:txBody>
      </p:sp>
      <p:pic>
        <p:nvPicPr>
          <p:cNvPr id="7" name="Content Placeholder 6" descr="istockphoto-185056395-1024x1024[1]"/>
          <p:cNvPicPr>
            <a:picLocks noGrp="1" noChangeAspect="1"/>
          </p:cNvPicPr>
          <p:nvPr>
            <p:ph sz="half"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5581015" y="3401060"/>
            <a:ext cx="2082800" cy="3136265"/>
          </a:xfrm>
          <a:prstGeom prst="rect">
            <a:avLst/>
          </a:prstGeom>
        </p:spPr>
      </p:pic>
      <p:pic>
        <p:nvPicPr>
          <p:cNvPr id="8" name="Picture 7" descr="depositphotos_6729714-stock-photo-empty-glass[1]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53870" y="3999865"/>
            <a:ext cx="2449195" cy="24491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10546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charset="0"/>
              </a:rPr>
              <a:t>Все остальные дополнения называются </a:t>
            </a:r>
            <a:r>
              <a:rPr lang="ru-RU" i="1" dirty="0" smtClean="0">
                <a:latin typeface="Times New Roman" panose="02020603050405020304" charset="0"/>
              </a:rPr>
              <a:t>косвенными</a:t>
            </a:r>
            <a:r>
              <a:rPr lang="ru-RU" dirty="0" smtClean="0">
                <a:latin typeface="Times New Roman" panose="02020603050405020304" charset="0"/>
              </a:rPr>
              <a:t>.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> </a:t>
            </a:r>
            <a:br>
              <a:rPr lang="ru-RU" dirty="0" smtClean="0">
                <a:latin typeface="Times New Roman" panose="02020603050405020304" charset="0"/>
              </a:rPr>
            </a:br>
            <a:endParaRPr lang="ru-RU" dirty="0">
              <a:latin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1188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charset="0"/>
              </a:rPr>
              <a:t>Дополнение может относиться к существительному: 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/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sz="4000" i="1" dirty="0" smtClean="0">
                <a:latin typeface="Times New Roman" panose="02020603050405020304" charset="0"/>
              </a:rPr>
              <a:t>Постройка </a:t>
            </a:r>
            <a:r>
              <a:rPr lang="ru-RU" sz="4000" b="1" i="1" u="dash" dirty="0" smtClean="0">
                <a:latin typeface="Times New Roman" panose="02020603050405020304" charset="0"/>
              </a:rPr>
              <a:t>дома</a:t>
            </a:r>
            <a:r>
              <a:rPr lang="ru-RU" sz="4000" i="1" dirty="0" smtClean="0">
                <a:latin typeface="Times New Roman" panose="02020603050405020304" charset="0"/>
              </a:rPr>
              <a:t> скоро будет закончена</a:t>
            </a:r>
            <a:r>
              <a:rPr lang="ru-RU" sz="4000" dirty="0" smtClean="0">
                <a:latin typeface="Times New Roman" panose="02020603050405020304" charset="0"/>
              </a:rPr>
              <a:t>. (постройка </a:t>
            </a:r>
            <a:r>
              <a:rPr lang="ru-RU" sz="4000" i="1" dirty="0" smtClean="0">
                <a:latin typeface="Times New Roman" panose="02020603050405020304" charset="0"/>
              </a:rPr>
              <a:t>чего?</a:t>
            </a:r>
            <a:r>
              <a:rPr lang="ru-RU" sz="4000" dirty="0" smtClean="0">
                <a:latin typeface="Times New Roman" panose="02020603050405020304" charset="0"/>
              </a:rPr>
              <a:t>)</a:t>
            </a:r>
            <a:br>
              <a:rPr lang="ru-RU" sz="4000" dirty="0" smtClean="0">
                <a:latin typeface="Times New Roman" panose="02020603050405020304" charset="0"/>
              </a:rPr>
            </a:br>
            <a:r>
              <a:rPr lang="ru-RU" sz="4000" i="1" dirty="0" smtClean="0">
                <a:latin typeface="Times New Roman" panose="02020603050405020304" charset="0"/>
              </a:rPr>
              <a:t>У него проснулся интерес </a:t>
            </a:r>
            <a:r>
              <a:rPr lang="ru-RU" sz="4000" b="1" i="1" u="dash" dirty="0" smtClean="0">
                <a:latin typeface="Times New Roman" panose="02020603050405020304" charset="0"/>
              </a:rPr>
              <a:t>к музыке</a:t>
            </a:r>
            <a:r>
              <a:rPr lang="ru-RU" sz="4000" dirty="0" smtClean="0">
                <a:latin typeface="Times New Roman" panose="02020603050405020304" charset="0"/>
              </a:rPr>
              <a:t>. (интерес </a:t>
            </a:r>
            <a:r>
              <a:rPr lang="ru-RU" sz="4000" i="1" dirty="0" smtClean="0">
                <a:latin typeface="Times New Roman" panose="02020603050405020304" charset="0"/>
              </a:rPr>
              <a:t>к чему</a:t>
            </a:r>
            <a:r>
              <a:rPr lang="ru-RU" sz="4000" dirty="0" smtClean="0">
                <a:latin typeface="Times New Roman" panose="02020603050405020304" charset="0"/>
              </a:rPr>
              <a:t>?)</a:t>
            </a:r>
            <a:br>
              <a:rPr lang="ru-RU" sz="4000" dirty="0" smtClean="0">
                <a:latin typeface="Times New Roman" panose="02020603050405020304" charset="0"/>
              </a:rPr>
            </a:br>
            <a:r>
              <a:rPr lang="ru-RU" sz="4000" i="1" dirty="0" smtClean="0">
                <a:latin typeface="Times New Roman" panose="02020603050405020304" charset="0"/>
              </a:rPr>
              <a:t>Он получил благодарность </a:t>
            </a:r>
            <a:r>
              <a:rPr lang="ru-RU" sz="4000" b="1" i="1" u="dash" dirty="0" smtClean="0">
                <a:latin typeface="Times New Roman" panose="02020603050405020304" charset="0"/>
              </a:rPr>
              <a:t>за работу</a:t>
            </a:r>
            <a:r>
              <a:rPr lang="ru-RU" sz="4000" dirty="0" smtClean="0">
                <a:latin typeface="Times New Roman" panose="02020603050405020304" charset="0"/>
              </a:rPr>
              <a:t>. (благодарность </a:t>
            </a:r>
            <a:r>
              <a:rPr lang="ru-RU" sz="4000" i="1" dirty="0" smtClean="0">
                <a:latin typeface="Times New Roman" panose="02020603050405020304" charset="0"/>
              </a:rPr>
              <a:t>за что</a:t>
            </a:r>
            <a:r>
              <a:rPr lang="ru-RU" sz="4000" dirty="0" smtClean="0">
                <a:latin typeface="Times New Roman" panose="02020603050405020304" charset="0"/>
              </a:rPr>
              <a:t>?)</a:t>
            </a:r>
            <a:r>
              <a:rPr lang="ru-RU" dirty="0" smtClean="0">
                <a:latin typeface="Times New Roman" panose="02020603050405020304" charset="0"/>
              </a:rPr>
              <a:t/>
            </a:r>
            <a:br>
              <a:rPr lang="ru-RU" dirty="0" smtClean="0">
                <a:latin typeface="Times New Roman" panose="02020603050405020304" charset="0"/>
              </a:rPr>
            </a:br>
            <a:endParaRPr lang="ru-RU" dirty="0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5008880"/>
          </a:xfrm>
        </p:spPr>
        <p:txBody>
          <a:bodyPr>
            <a:normAutofit fontScale="90000"/>
          </a:bodyPr>
          <a:lstStyle/>
          <a:p>
            <a:pPr algn="l"/>
            <a:r>
              <a:rPr lang="ru-RU" sz="3600" dirty="0" smtClean="0">
                <a:latin typeface="Times New Roman" panose="02020603050405020304" charset="0"/>
              </a:rPr>
              <a:t>Дополнение может относиться к прилагательному:</a:t>
            </a:r>
            <a:br>
              <a:rPr lang="ru-RU" sz="3600" dirty="0" smtClean="0">
                <a:latin typeface="Times New Roman" panose="02020603050405020304" charset="0"/>
              </a:rPr>
            </a:br>
            <a:r>
              <a:rPr lang="ru-RU" sz="3600" dirty="0" smtClean="0">
                <a:latin typeface="Times New Roman" panose="02020603050405020304" charset="0"/>
              </a:rPr>
              <a:t/>
            </a:r>
            <a:br>
              <a:rPr lang="ru-RU" sz="3600" dirty="0" smtClean="0">
                <a:latin typeface="Times New Roman" panose="02020603050405020304" charset="0"/>
              </a:rPr>
            </a:br>
            <a:r>
              <a:rPr lang="ru-RU" sz="3600" i="1" dirty="0" smtClean="0">
                <a:latin typeface="Times New Roman" panose="02020603050405020304" charset="0"/>
              </a:rPr>
              <a:t>Учитель доволен </a:t>
            </a:r>
            <a:r>
              <a:rPr lang="ru-RU" sz="3600" b="1" i="1" u="dash" dirty="0" smtClean="0">
                <a:latin typeface="Times New Roman" panose="02020603050405020304" charset="0"/>
              </a:rPr>
              <a:t>учеником</a:t>
            </a:r>
            <a:r>
              <a:rPr lang="ru-RU" sz="3600" b="1" u="dash" dirty="0" smtClean="0">
                <a:latin typeface="Times New Roman" panose="02020603050405020304" charset="0"/>
              </a:rPr>
              <a:t>.</a:t>
            </a:r>
            <a:r>
              <a:rPr lang="ru-RU" sz="3600" dirty="0" smtClean="0">
                <a:latin typeface="Times New Roman" panose="02020603050405020304" charset="0"/>
              </a:rPr>
              <a:t> (доволен </a:t>
            </a:r>
            <a:r>
              <a:rPr lang="ru-RU" sz="3600" i="1" dirty="0" smtClean="0">
                <a:latin typeface="Times New Roman" panose="02020603050405020304" charset="0"/>
              </a:rPr>
              <a:t>кем?</a:t>
            </a:r>
            <a:r>
              <a:rPr lang="ru-RU" sz="3600" dirty="0" smtClean="0">
                <a:latin typeface="Times New Roman" panose="02020603050405020304" charset="0"/>
              </a:rPr>
              <a:t>)</a:t>
            </a:r>
            <a:br>
              <a:rPr lang="ru-RU" sz="3600" dirty="0" smtClean="0">
                <a:latin typeface="Times New Roman" panose="02020603050405020304" charset="0"/>
              </a:rPr>
            </a:br>
            <a:r>
              <a:rPr lang="ru-RU" sz="3600" i="1" dirty="0" smtClean="0">
                <a:latin typeface="Times New Roman" panose="02020603050405020304" charset="0"/>
              </a:rPr>
              <a:t>Страна богата </a:t>
            </a:r>
            <a:r>
              <a:rPr lang="ru-RU" sz="3600" b="1" i="1" u="dash" dirty="0" smtClean="0">
                <a:latin typeface="Times New Roman" panose="02020603050405020304" charset="0"/>
              </a:rPr>
              <a:t>ресурсами</a:t>
            </a:r>
            <a:r>
              <a:rPr lang="ru-RU" sz="3600" b="1" u="dash" dirty="0" smtClean="0">
                <a:latin typeface="Times New Roman" panose="02020603050405020304" charset="0"/>
              </a:rPr>
              <a:t>.</a:t>
            </a:r>
            <a:r>
              <a:rPr lang="ru-RU" sz="3600" dirty="0" smtClean="0">
                <a:latin typeface="Times New Roman" panose="02020603050405020304" charset="0"/>
              </a:rPr>
              <a:t> </a:t>
            </a:r>
            <a:br>
              <a:rPr lang="ru-RU" sz="3600" dirty="0" smtClean="0">
                <a:latin typeface="Times New Roman" panose="02020603050405020304" charset="0"/>
              </a:rPr>
            </a:br>
            <a:r>
              <a:rPr lang="ru-RU" sz="3600" dirty="0" smtClean="0">
                <a:latin typeface="Times New Roman" panose="02020603050405020304" charset="0"/>
              </a:rPr>
              <a:t>(богата </a:t>
            </a:r>
            <a:r>
              <a:rPr lang="ru-RU" sz="3600" i="1" dirty="0" smtClean="0">
                <a:latin typeface="Times New Roman" panose="02020603050405020304" charset="0"/>
              </a:rPr>
              <a:t>чем?</a:t>
            </a:r>
            <a:r>
              <a:rPr lang="ru-RU" sz="3600" dirty="0" smtClean="0">
                <a:latin typeface="Times New Roman" panose="02020603050405020304" charset="0"/>
              </a:rPr>
              <a:t>)</a:t>
            </a:r>
            <a:br>
              <a:rPr lang="ru-RU" sz="3600" dirty="0" smtClean="0">
                <a:latin typeface="Times New Roman" panose="02020603050405020304" charset="0"/>
              </a:rPr>
            </a:br>
            <a:r>
              <a:rPr lang="ru-RU" sz="3600" i="1" dirty="0" smtClean="0">
                <a:latin typeface="Times New Roman" panose="02020603050405020304" charset="0"/>
              </a:rPr>
              <a:t>Сын похож </a:t>
            </a:r>
            <a:r>
              <a:rPr lang="ru-RU" sz="3600" b="1" i="1" u="dash" dirty="0" smtClean="0">
                <a:latin typeface="Times New Roman" panose="02020603050405020304" charset="0"/>
              </a:rPr>
              <a:t>на отца</a:t>
            </a:r>
            <a:r>
              <a:rPr lang="ru-RU" sz="3600" dirty="0" smtClean="0">
                <a:latin typeface="Times New Roman" panose="02020603050405020304" charset="0"/>
              </a:rPr>
              <a:t>. </a:t>
            </a:r>
            <a:br>
              <a:rPr lang="ru-RU" sz="3600" dirty="0" smtClean="0">
                <a:latin typeface="Times New Roman" panose="02020603050405020304" charset="0"/>
              </a:rPr>
            </a:br>
            <a:r>
              <a:rPr lang="ru-RU" sz="3600" dirty="0" smtClean="0">
                <a:latin typeface="Times New Roman" panose="02020603050405020304" charset="0"/>
              </a:rPr>
              <a:t>(похож на </a:t>
            </a:r>
            <a:r>
              <a:rPr lang="ru-RU" sz="3600" i="1" dirty="0" smtClean="0">
                <a:latin typeface="Times New Roman" panose="02020603050405020304" charset="0"/>
              </a:rPr>
              <a:t>кого?</a:t>
            </a:r>
            <a:r>
              <a:rPr lang="ru-RU" sz="3600" dirty="0" smtClean="0">
                <a:latin typeface="Times New Roman" panose="02020603050405020304" charset="0"/>
              </a:rPr>
              <a:t>)</a:t>
            </a:r>
            <a:r>
              <a:rPr lang="ru-RU" dirty="0" smtClean="0">
                <a:latin typeface="Times New Roman" panose="02020603050405020304" charset="0"/>
              </a:rPr>
              <a:t/>
            </a:r>
            <a:br>
              <a:rPr lang="ru-RU" dirty="0" smtClean="0">
                <a:latin typeface="Times New Roman" panose="02020603050405020304" charset="0"/>
              </a:rPr>
            </a:br>
            <a:endParaRPr lang="ru-RU" dirty="0">
              <a:latin typeface="Times New Roman" panose="02020603050405020304" charset="0"/>
            </a:endParaRPr>
          </a:p>
        </p:txBody>
      </p:sp>
      <p:pic>
        <p:nvPicPr>
          <p:cNvPr id="3" name="Content Placeholder 2" descr="inx960x640[1]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54625" y="3923030"/>
            <a:ext cx="3432175" cy="228790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169</Words>
  <Application>WPS Presentation</Application>
  <PresentationFormat>Экран (4:3)</PresentationFormat>
  <Paragraphs>15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Дополнением называется второстепенный член предложения, который обозначает предмет и отвечает на вопросы косвенных падежей. </vt:lpstr>
      <vt:lpstr>Все падежи, кроме именительного, называются косвенными.</vt:lpstr>
      <vt:lpstr>  Студент читает книгу. (Что читает студент?)  Мальчик звонит другу. (Кому звонит мальчик?) Преподаватель пишет мелом на доске. (Чем/ На чём пишет преподаватель?)   </vt:lpstr>
      <vt:lpstr>Выражение дополнения</vt:lpstr>
      <vt:lpstr>Для выражения дополнения обычно употребляются: 1. Существительные и местоимения в косвенных падежах с предлогами и без предлогов: Он подарил ей цветы.  -  подарил что? кому? </vt:lpstr>
      <vt:lpstr>2. Прилагательные, причастия и числительные, если эти слова употребляются в предложении в значении существительных, и инфинитив:  Мы вспоминали о прошлом. – вспоминали о чём? Все посмотрели на вошедшего.  – посмотрели на кого? Нужно разделить четырнадцать пополам. – разделить что? Он учит ребёнка плавать. – учит чему? </vt:lpstr>
      <vt:lpstr>3. Словосочетания: а) существительное в родительном падеже + слово, обозначающее количество предметов.   Огонь охватил два дома. (охватил что?)  У большинства людей есть телефоны. (у кого?) </vt:lpstr>
      <vt:lpstr>б) существительное или местоимение в творительном падеже с предлогом с + другое существительное или местоимение в косвенном падеже.   Нас с тобой пригласили в гости (кого?).  Он поехал к отцу с матерью  (к кому?); </vt:lpstr>
      <vt:lpstr>в) существительное или местоимение в родительном падеже с предлогом из + числительное, прилагательное в превосходной степени или местоимение в любом косвенном падеже:  Одному из студентов пришло письмо. (кому?) Ни у кого из нас нет машины. (у кого?) Со многими из них я уже знаком. (с кем?)   </vt:lpstr>
      <vt:lpstr>Прямое и косвенное дополнение </vt:lpstr>
      <vt:lpstr>Дополнение чаще всего относится к глаголу. Дополнение при глаголе может быть прямым и косвенным.  Прямое дополнение относится к переходному глаголу и стоит в винительном падеже без предлога.   Писатель пишет книгу.  Я встретил друга. </vt:lpstr>
      <vt:lpstr>При отрицании или при обозначении части предмета  часто  употребляется  родительный падеж без предлога.  Я не получал письма.  Он купил хлеба.</vt:lpstr>
      <vt:lpstr>Все остальные дополнения называются косвенными.   </vt:lpstr>
      <vt:lpstr>Дополнение может относиться к существительному:   Постройка дома скоро будет закончена. (постройка чего?) У него проснулся интерес к музыке. (интерес к чему?) Он получил благодарность за работу. (благодарность за что?) </vt:lpstr>
      <vt:lpstr>Дополнение может относиться к прилагательному:  Учитель доволен учеником. (доволен кем?) Страна богата ресурсами.  (богата чем?) Сын похож на отца.  (похож на кого?)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Второстепенные члены предложения</dc:title>
  <dc:creator>анна</dc:creator>
  <cp:lastModifiedBy>User</cp:lastModifiedBy>
  <cp:revision>18</cp:revision>
  <dcterms:created xsi:type="dcterms:W3CDTF">2016-10-12T04:17:00Z</dcterms:created>
  <dcterms:modified xsi:type="dcterms:W3CDTF">2022-03-30T06:51:14Z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1033-10.2.0.5978</vt:lpwstr>
  </property>
</Properties>
</file>