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5"/>
  </p:notesMasterIdLst>
  <p:sldIdLst>
    <p:sldId id="354" r:id="rId2"/>
    <p:sldId id="310" r:id="rId3"/>
    <p:sldId id="311" r:id="rId4"/>
    <p:sldId id="312" r:id="rId5"/>
    <p:sldId id="256" r:id="rId6"/>
    <p:sldId id="257" r:id="rId7"/>
    <p:sldId id="352" r:id="rId8"/>
    <p:sldId id="282" r:id="rId9"/>
    <p:sldId id="283" r:id="rId10"/>
    <p:sldId id="284" r:id="rId11"/>
    <p:sldId id="353" r:id="rId12"/>
    <p:sldId id="259" r:id="rId13"/>
    <p:sldId id="260" r:id="rId14"/>
    <p:sldId id="261" r:id="rId15"/>
    <p:sldId id="263" r:id="rId16"/>
    <p:sldId id="264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5" r:id="rId25"/>
    <p:sldId id="276" r:id="rId26"/>
    <p:sldId id="278" r:id="rId27"/>
    <p:sldId id="277" r:id="rId28"/>
    <p:sldId id="279" r:id="rId29"/>
    <p:sldId id="280" r:id="rId30"/>
    <p:sldId id="348" r:id="rId31"/>
    <p:sldId id="281" r:id="rId32"/>
    <p:sldId id="350" r:id="rId33"/>
    <p:sldId id="351" r:id="rId3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88" y="-90"/>
      </p:cViewPr>
      <p:guideLst>
        <p:guide orient="horz" pos="2159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FD42F7-718C-4B98-AAEC-167E6DDD60A7}" type="datetimeFigureOut">
              <a:rPr lang="en-US" smtClean="0"/>
              <a:pPr/>
              <a:t>3/24/2022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B2AA4F-B828-4D7C-AFD3-893933DAFCB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270016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Text Placeholder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24.03.2022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24.03.2022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24.03.2022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24.03.2022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5256584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Задание. Найдите в предложениях подлежащее и укажите, чем оно выражено:</a:t>
            </a:r>
            <a:b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Главное было уже сделано. Всё понятно. Семеро одного не ждут. Плавать полезно для здоровья. Автобус идёт до вокзала. Учащиеся получают студенческие билеты.  Шли два друга и разговаривали. Уже пять лет прошло с тех пор.  Каждый вечер ко мне приходит кто-нибудь из друзей. В комнате стояло несколько стульев. Мы с мамой часто гуляли в парке. Стая птиц пролетела над домом. Большая часть пути осталась позади. 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944128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429006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anose="02020603050405020304" charset="0"/>
                <a:sym typeface="+mn-ea"/>
              </a:rPr>
              <a:t>Сказуемое</a:t>
            </a:r>
            <a:r>
              <a:rPr lang="ru-RU" dirty="0" smtClean="0">
                <a:latin typeface="Times New Roman" panose="02020603050405020304" charset="0"/>
                <a:sym typeface="+mn-ea"/>
              </a:rPr>
              <a:t> – это главный член предложения, обозначающий то, что говорится </a:t>
            </a:r>
            <a:r>
              <a:rPr lang="ru-RU" smtClean="0">
                <a:latin typeface="Times New Roman" panose="02020603050405020304" charset="0"/>
                <a:sym typeface="+mn-ea"/>
              </a:rPr>
              <a:t>о подлежащ</a:t>
            </a:r>
            <a:r>
              <a:rPr lang="ru-RU">
                <a:latin typeface="Times New Roman" panose="02020603050405020304" charset="0"/>
                <a:sym typeface="+mn-ea"/>
              </a:rPr>
              <a:t>е</a:t>
            </a:r>
            <a:r>
              <a:rPr lang="ru-RU" smtClean="0">
                <a:latin typeface="Times New Roman" panose="02020603050405020304" charset="0"/>
                <a:sym typeface="+mn-ea"/>
              </a:rPr>
              <a:t>м</a:t>
            </a:r>
            <a:r>
              <a:rPr lang="ru-RU" dirty="0" smtClean="0">
                <a:latin typeface="Times New Roman" panose="02020603050405020304" charset="0"/>
                <a:sym typeface="+mn-ea"/>
              </a:rPr>
              <a:t>. </a:t>
            </a:r>
            <a:endParaRPr lang="en-US" dirty="0"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4971415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latin typeface="Times New Roman" panose="02020603050405020304" charset="0"/>
                <a:sym typeface="+mn-ea"/>
              </a:rPr>
              <a:t>Сказуемое отвечает на разные вопросы: </a:t>
            </a:r>
            <a:r>
              <a:rPr lang="ru-RU" sz="3600" i="1" dirty="0" smtClean="0">
                <a:solidFill>
                  <a:srgbClr val="0070C0"/>
                </a:solidFill>
                <a:latin typeface="Times New Roman" panose="02020603050405020304" charset="0"/>
                <a:sym typeface="+mn-ea"/>
              </a:rPr>
              <a:t>что делает предмет? что с ним происходит? какой он? кто он такой? что это такое? каков предмет?</a:t>
            </a:r>
            <a:br>
              <a:rPr lang="ru-RU" sz="3600" i="1" dirty="0" smtClean="0">
                <a:solidFill>
                  <a:srgbClr val="0070C0"/>
                </a:solidFill>
                <a:latin typeface="Times New Roman" panose="02020603050405020304" charset="0"/>
                <a:sym typeface="+mn-ea"/>
              </a:rPr>
            </a:br>
            <a:r>
              <a:rPr lang="ru-RU" sz="3600" i="1" dirty="0" smtClean="0">
                <a:latin typeface="Times New Roman" panose="02020603050405020304" charset="0"/>
                <a:sym typeface="+mn-ea"/>
              </a:rPr>
              <a:t> </a:t>
            </a:r>
            <a:br>
              <a:rPr lang="ru-RU" sz="3600" i="1" dirty="0" smtClean="0">
                <a:latin typeface="Times New Roman" panose="02020603050405020304" charset="0"/>
                <a:sym typeface="+mn-ea"/>
              </a:rPr>
            </a:br>
            <a:r>
              <a:rPr lang="ru-RU" sz="3600" dirty="0" smtClean="0">
                <a:latin typeface="Times New Roman" panose="02020603050405020304" charset="0"/>
                <a:sym typeface="+mn-ea"/>
              </a:rPr>
              <a:t>Все эти вопросы – разновидности вопроса: </a:t>
            </a:r>
            <a:r>
              <a:rPr lang="ru-RU" sz="3600" i="1" dirty="0" smtClean="0">
                <a:latin typeface="Times New Roman" panose="02020603050405020304" charset="0"/>
                <a:sym typeface="+mn-ea"/>
              </a:rPr>
              <a:t>что говорится о предмете? </a:t>
            </a:r>
            <a:br>
              <a:rPr lang="ru-RU" sz="3600" i="1" dirty="0" smtClean="0">
                <a:latin typeface="Times New Roman" panose="02020603050405020304" charset="0"/>
                <a:sym typeface="+mn-ea"/>
              </a:rPr>
            </a:br>
            <a:r>
              <a:rPr lang="ru-RU" dirty="0"/>
              <a:t/>
            </a:r>
            <a:br>
              <a:rPr lang="ru-RU" dirty="0"/>
            </a:b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4131945"/>
          </a:xfrm>
        </p:spPr>
        <p:txBody>
          <a:bodyPr>
            <a:normAutofit/>
          </a:bodyPr>
          <a:lstStyle/>
          <a:p>
            <a:r>
              <a:rPr lang="ru-RU" altLang="en-US" b="1" dirty="0">
                <a:solidFill>
                  <a:srgbClr val="C00000"/>
                </a:solidFill>
                <a:latin typeface="Times New Roman" panose="02020603050405020304" charset="0"/>
              </a:rPr>
              <a:t>Выражение сказуемого в русском </a:t>
            </a:r>
            <a:r>
              <a:rPr lang="ru-RU" altLang="en-US" b="1" dirty="0" smtClean="0">
                <a:solidFill>
                  <a:srgbClr val="C00000"/>
                </a:solidFill>
                <a:latin typeface="Times New Roman" panose="02020603050405020304" charset="0"/>
              </a:rPr>
              <a:t>языке</a:t>
            </a:r>
            <a:r>
              <a:rPr lang="en-US" altLang="en-US" b="1" dirty="0" smtClean="0">
                <a:latin typeface="Times New Roman" panose="02020603050405020304" charset="0"/>
              </a:rPr>
              <a:t/>
            </a:r>
            <a:br>
              <a:rPr lang="en-US" altLang="en-US" b="1" dirty="0" smtClean="0">
                <a:latin typeface="Times New Roman" panose="02020603050405020304" charset="0"/>
              </a:rPr>
            </a:br>
            <a:r>
              <a:rPr lang="en-US" altLang="en-US" b="1" dirty="0">
                <a:latin typeface="Times New Roman" panose="02020603050405020304" charset="0"/>
              </a:rPr>
              <a:t/>
            </a:r>
            <a:br>
              <a:rPr lang="en-US" altLang="en-US" b="1" dirty="0">
                <a:latin typeface="Times New Roman" panose="02020603050405020304" charset="0"/>
              </a:rPr>
            </a:br>
            <a:r>
              <a:rPr lang="ru-RU" altLang="en-US" dirty="0">
                <a:latin typeface="Times New Roman" panose="02020603050405020304" charset="0"/>
              </a:rPr>
              <a:t/>
            </a:r>
            <a:br>
              <a:rPr lang="ru-RU" altLang="en-US" dirty="0">
                <a:latin typeface="Times New Roman" panose="02020603050405020304" charset="0"/>
              </a:rPr>
            </a:br>
            <a:endParaRPr lang="ru-RU" altLang="en-US" dirty="0"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54494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atin typeface="Times New Roman" panose="02020603050405020304" charset="0"/>
              </a:rPr>
              <a:t/>
            </a:r>
            <a:br>
              <a:rPr lang="ru-RU" b="1" dirty="0" smtClean="0">
                <a:latin typeface="Times New Roman" panose="02020603050405020304" charset="0"/>
              </a:rPr>
            </a:br>
            <a:r>
              <a:rPr lang="ru-RU" b="1" dirty="0" smtClean="0">
                <a:latin typeface="Times New Roman" panose="02020603050405020304" charset="0"/>
              </a:rPr>
              <a:t/>
            </a:r>
            <a:br>
              <a:rPr lang="ru-RU" b="1" dirty="0" smtClean="0">
                <a:latin typeface="Times New Roman" panose="02020603050405020304" charset="0"/>
              </a:rPr>
            </a:br>
            <a:r>
              <a:rPr lang="ru-RU" dirty="0" smtClean="0">
                <a:latin typeface="Times New Roman" panose="02020603050405020304" charset="0"/>
              </a:rPr>
              <a:t>Сказуемое бывает </a:t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anose="02020603050405020304" charset="0"/>
              </a:rPr>
              <a:t>простое </a:t>
            </a:r>
            <a:r>
              <a:rPr lang="ru-RU" dirty="0" smtClean="0">
                <a:latin typeface="Times New Roman" panose="02020603050405020304" charset="0"/>
              </a:rPr>
              <a:t>и </a:t>
            </a:r>
            <a:r>
              <a:rPr lang="ru-RU" b="1" dirty="0" smtClean="0">
                <a:solidFill>
                  <a:srgbClr val="C00000"/>
                </a:solidFill>
                <a:latin typeface="Times New Roman" panose="02020603050405020304" charset="0"/>
              </a:rPr>
              <a:t>составное</a:t>
            </a:r>
            <a:r>
              <a:rPr lang="ru-RU" dirty="0" smtClean="0">
                <a:latin typeface="Times New Roman" panose="02020603050405020304" charset="0"/>
              </a:rPr>
              <a:t>.</a:t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97634"/>
          </a:xfrm>
        </p:spPr>
        <p:txBody>
          <a:bodyPr>
            <a:normAutofit/>
          </a:bodyPr>
          <a:lstStyle/>
          <a:p>
            <a:pPr lvl="0"/>
            <a:r>
              <a:rPr lang="ru-RU" sz="3600" b="1" dirty="0" smtClean="0">
                <a:solidFill>
                  <a:srgbClr val="C00000"/>
                </a:solidFill>
                <a:latin typeface="Times New Roman" panose="02020603050405020304" charset="0"/>
              </a:rPr>
              <a:t>Простое</a:t>
            </a:r>
            <a:r>
              <a:rPr lang="ru-RU" sz="3600" dirty="0" smtClean="0">
                <a:solidFill>
                  <a:srgbClr val="C00000"/>
                </a:solidFill>
                <a:latin typeface="Times New Roman" panose="02020603050405020304" charset="0"/>
              </a:rPr>
              <a:t> </a:t>
            </a:r>
            <a:r>
              <a:rPr lang="ru-RU" sz="3600" dirty="0" smtClean="0">
                <a:latin typeface="Times New Roman" panose="02020603050405020304" charset="0"/>
              </a:rPr>
              <a:t>сказуемое выражается формой глагола в изъявительном, условном или повелительном наклонении.</a:t>
            </a:r>
            <a:br>
              <a:rPr lang="ru-RU" sz="3600" dirty="0" smtClean="0">
                <a:latin typeface="Times New Roman" panose="02020603050405020304" charset="0"/>
              </a:rPr>
            </a:br>
            <a:endParaRPr lang="ru-RU" dirty="0"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5980430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charset="0"/>
                <a:sym typeface="+mn-ea"/>
              </a:rPr>
              <a:t>Например: </a:t>
            </a:r>
            <a:br>
              <a:rPr lang="ru-RU" dirty="0" smtClean="0">
                <a:latin typeface="Times New Roman" panose="02020603050405020304" charset="0"/>
                <a:sym typeface="+mn-ea"/>
              </a:rPr>
            </a:b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  <a:sym typeface="+mn-ea"/>
              </a:rPr>
              <a:t>Я </a:t>
            </a:r>
            <a:r>
              <a:rPr lang="ru-RU" i="1" u="dbl" dirty="0" smtClean="0">
                <a:solidFill>
                  <a:srgbClr val="0070C0"/>
                </a:solidFill>
                <a:latin typeface="Times New Roman" panose="02020603050405020304" charset="0"/>
                <a:sym typeface="+mn-ea"/>
              </a:rPr>
              <a:t>учусь </a:t>
            </a: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  <a:sym typeface="+mn-ea"/>
              </a:rPr>
              <a:t>в университете.</a:t>
            </a:r>
            <a:b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  <a:sym typeface="+mn-ea"/>
              </a:rPr>
            </a:b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  <a:sym typeface="+mn-ea"/>
              </a:rPr>
              <a:t> Мы </a:t>
            </a:r>
            <a:r>
              <a:rPr lang="ru-RU" i="1" u="dbl" dirty="0" smtClean="0">
                <a:solidFill>
                  <a:srgbClr val="0070C0"/>
                </a:solidFill>
                <a:latin typeface="Times New Roman" panose="02020603050405020304" charset="0"/>
                <a:sym typeface="+mn-ea"/>
              </a:rPr>
              <a:t>будем</a:t>
            </a:r>
            <a:r>
              <a:rPr lang="ru-RU" i="1" u="sng" dirty="0" smtClean="0">
                <a:solidFill>
                  <a:srgbClr val="0070C0"/>
                </a:solidFill>
                <a:latin typeface="Times New Roman" panose="02020603050405020304" charset="0"/>
                <a:sym typeface="+mn-ea"/>
              </a:rPr>
              <a:t> </a:t>
            </a:r>
            <a:r>
              <a:rPr lang="ru-RU" i="1" u="dbl" dirty="0" smtClean="0">
                <a:solidFill>
                  <a:srgbClr val="0070C0"/>
                </a:solidFill>
                <a:latin typeface="Times New Roman" panose="02020603050405020304" charset="0"/>
                <a:sym typeface="+mn-ea"/>
              </a:rPr>
              <a:t>отдыхать </a:t>
            </a: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  <a:sym typeface="+mn-ea"/>
              </a:rPr>
              <a:t>на юге. </a:t>
            </a:r>
            <a:b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  <a:sym typeface="+mn-ea"/>
              </a:rPr>
            </a:b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  <a:sym typeface="+mn-ea"/>
              </a:rPr>
              <a:t>Поезд </a:t>
            </a:r>
            <a:r>
              <a:rPr lang="ru-RU" i="1" u="dbl" dirty="0" smtClean="0">
                <a:solidFill>
                  <a:srgbClr val="0070C0"/>
                </a:solidFill>
                <a:latin typeface="Times New Roman" panose="02020603050405020304" charset="0"/>
                <a:sym typeface="+mn-ea"/>
              </a:rPr>
              <a:t>остановился</a:t>
            </a: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  <a:sym typeface="+mn-ea"/>
              </a:rPr>
              <a:t>.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charset="0"/>
                <a:sym typeface="+mn-ea"/>
              </a:rPr>
              <a:t> </a:t>
            </a:r>
            <a:br>
              <a:rPr lang="ru-RU" dirty="0" smtClean="0">
                <a:solidFill>
                  <a:srgbClr val="0070C0"/>
                </a:solidFill>
                <a:latin typeface="Times New Roman" panose="02020603050405020304" charset="0"/>
                <a:sym typeface="+mn-ea"/>
              </a:rPr>
            </a:b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  <a:sym typeface="+mn-ea"/>
              </a:rPr>
              <a:t>Без твоей помощи я </a:t>
            </a:r>
            <a:r>
              <a:rPr lang="ru-RU" i="1" u="dbl" dirty="0" smtClean="0">
                <a:solidFill>
                  <a:srgbClr val="0070C0"/>
                </a:solidFill>
                <a:latin typeface="Times New Roman" panose="02020603050405020304" charset="0"/>
                <a:sym typeface="+mn-ea"/>
              </a:rPr>
              <a:t>не решил бы</a:t>
            </a: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  <a:sym typeface="+mn-ea"/>
              </a:rPr>
              <a:t> эту проблему.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charset="0"/>
                <a:sym typeface="+mn-ea"/>
              </a:rPr>
              <a:t> </a:t>
            </a:r>
            <a:br>
              <a:rPr lang="ru-RU" dirty="0" smtClean="0">
                <a:solidFill>
                  <a:srgbClr val="0070C0"/>
                </a:solidFill>
                <a:latin typeface="Times New Roman" panose="02020603050405020304" charset="0"/>
                <a:sym typeface="+mn-ea"/>
              </a:rPr>
            </a:br>
            <a:r>
              <a:rPr lang="ru-RU" i="1" u="dbl" dirty="0" smtClean="0">
                <a:solidFill>
                  <a:srgbClr val="0070C0"/>
                </a:solidFill>
                <a:latin typeface="Times New Roman" panose="02020603050405020304" charset="0"/>
                <a:sym typeface="+mn-ea"/>
              </a:rPr>
              <a:t>Расскажи</a:t>
            </a: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  <a:sym typeface="+mn-ea"/>
              </a:rPr>
              <a:t> мне все новости</a:t>
            </a:r>
            <a:r>
              <a:rPr lang="ru-RU" dirty="0" smtClean="0">
                <a:latin typeface="Times New Roman" panose="02020603050405020304" charset="0"/>
                <a:sym typeface="+mn-ea"/>
              </a:rPr>
              <a:t>. </a:t>
            </a:r>
            <a:br>
              <a:rPr lang="ru-RU" dirty="0" smtClean="0">
                <a:latin typeface="Times New Roman" panose="02020603050405020304" charset="0"/>
                <a:sym typeface="+mn-ea"/>
              </a:rPr>
            </a:br>
            <a:endParaRPr lang="ru-RU" alt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3293745"/>
          </a:xfrm>
        </p:spPr>
        <p:txBody>
          <a:bodyPr>
            <a:normAutofit fontScale="90000"/>
          </a:bodyPr>
          <a:lstStyle/>
          <a:p>
            <a:pPr lvl="0"/>
            <a:r>
              <a:rPr lang="ru-RU" b="1" dirty="0" smtClean="0">
                <a:solidFill>
                  <a:srgbClr val="C00000"/>
                </a:solidFill>
                <a:latin typeface="Times New Roman" panose="02020603050405020304" charset="0"/>
              </a:rPr>
              <a:t>Составное</a:t>
            </a:r>
            <a:r>
              <a:rPr lang="ru-RU" dirty="0" smtClean="0">
                <a:latin typeface="Times New Roman" panose="02020603050405020304" charset="0"/>
              </a:rPr>
              <a:t> сказуемое состоит из двух частей:</a:t>
            </a:r>
            <a:r>
              <a:rPr lang="ru-RU" i="1" dirty="0" smtClean="0">
                <a:latin typeface="Times New Roman" panose="02020603050405020304" charset="0"/>
              </a:rPr>
              <a:t/>
            </a:r>
            <a:br>
              <a:rPr lang="ru-RU" i="1" dirty="0" smtClean="0">
                <a:latin typeface="Times New Roman" panose="02020603050405020304" charset="0"/>
              </a:rPr>
            </a:b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  <a:t>Окно </a:t>
            </a:r>
            <a:r>
              <a:rPr lang="ru-RU" i="1" u="dbl" dirty="0" smtClean="0">
                <a:solidFill>
                  <a:srgbClr val="0070C0"/>
                </a:solidFill>
                <a:latin typeface="Times New Roman" panose="02020603050405020304" charset="0"/>
              </a:rPr>
              <a:t>было открыто</a:t>
            </a: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  <a:t>. </a:t>
            </a:r>
            <a:b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</a:b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  <a:t>Снег </a:t>
            </a:r>
            <a:r>
              <a:rPr lang="ru-RU" i="1" u="dbl" dirty="0" smtClean="0">
                <a:solidFill>
                  <a:srgbClr val="0070C0"/>
                </a:solidFill>
                <a:uFillTx/>
                <a:latin typeface="Times New Roman" panose="02020603050405020304" charset="0"/>
              </a:rPr>
              <a:t>продолжал идти</a:t>
            </a: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  <a:t>.</a:t>
            </a:r>
            <a:r>
              <a:rPr lang="ru-RU" i="1" dirty="0" smtClean="0">
                <a:solidFill>
                  <a:srgbClr val="0070C0"/>
                </a:solidFill>
              </a:rPr>
              <a:t> </a:t>
            </a:r>
            <a:r>
              <a:rPr lang="ru-RU" dirty="0" smtClean="0">
                <a:solidFill>
                  <a:srgbClr val="0070C0"/>
                </a:solidFill>
              </a:rPr>
              <a:t/>
            </a:r>
            <a:br>
              <a:rPr lang="ru-RU" dirty="0" smtClean="0">
                <a:solidFill>
                  <a:srgbClr val="0070C0"/>
                </a:solidFill>
              </a:rPr>
            </a:b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  <a:sym typeface="+mn-ea"/>
              </a:rPr>
              <a:t>Он </a:t>
            </a:r>
            <a:r>
              <a:rPr lang="ru-RU" i="1" u="dbl" dirty="0" smtClean="0">
                <a:solidFill>
                  <a:srgbClr val="0070C0"/>
                </a:solidFill>
                <a:uFillTx/>
                <a:latin typeface="Times New Roman" panose="02020603050405020304" charset="0"/>
                <a:sym typeface="+mn-ea"/>
              </a:rPr>
              <a:t>будет учителем</a:t>
            </a: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  <a:sym typeface="+mn-ea"/>
              </a:rPr>
              <a:t>. 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3" name="Content Placeholder 2" descr="sneg[1]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951095" y="4011295"/>
            <a:ext cx="3418840" cy="227774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4093210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charset="0"/>
              </a:rPr>
              <a:t>Составное сказуемое бывает </a:t>
            </a:r>
            <a:r>
              <a:rPr lang="ru-RU" b="1" dirty="0" smtClean="0">
                <a:solidFill>
                  <a:srgbClr val="C00000"/>
                </a:solidFill>
                <a:latin typeface="Times New Roman" panose="02020603050405020304" charset="0"/>
              </a:rPr>
              <a:t>именное</a:t>
            </a:r>
            <a:r>
              <a:rPr lang="ru-RU" dirty="0" smtClean="0">
                <a:latin typeface="Times New Roman" panose="02020603050405020304" charset="0"/>
              </a:rPr>
              <a:t> и </a:t>
            </a:r>
            <a:r>
              <a:rPr lang="ru-RU" b="1" dirty="0" smtClean="0">
                <a:solidFill>
                  <a:srgbClr val="C00000"/>
                </a:solidFill>
                <a:latin typeface="Times New Roman" panose="02020603050405020304" charset="0"/>
              </a:rPr>
              <a:t>глагольное</a:t>
            </a:r>
            <a:r>
              <a:rPr lang="ru-RU" dirty="0" smtClean="0">
                <a:latin typeface="Times New Roman" panose="02020603050405020304" charset="0"/>
              </a:rPr>
              <a:t>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69006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anose="02020603050405020304" charset="0"/>
              </a:rPr>
              <a:t>Именное составное сказуемое</a:t>
            </a:r>
            <a:br>
              <a:rPr lang="ru-RU" b="1" dirty="0" smtClean="0">
                <a:solidFill>
                  <a:srgbClr val="C00000"/>
                </a:solidFill>
                <a:latin typeface="Times New Roman" panose="02020603050405020304" charset="0"/>
              </a:rPr>
            </a:br>
            <a:r>
              <a:rPr lang="ru-RU" dirty="0" smtClean="0">
                <a:latin typeface="Times New Roman" panose="02020603050405020304" charset="0"/>
              </a:rPr>
              <a:t>состоит их двух частей – из глагола-связки и именной части:</a:t>
            </a:r>
            <a:br>
              <a:rPr lang="ru-RU" dirty="0" smtClean="0">
                <a:latin typeface="Times New Roman" panose="02020603050405020304" charset="0"/>
              </a:rPr>
            </a:br>
            <a:endParaRPr lang="ru-RU" dirty="0"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098578"/>
          </a:xfrm>
        </p:spPr>
        <p:txBody>
          <a:bodyPr>
            <a:normAutofit/>
          </a:bodyPr>
          <a:lstStyle/>
          <a:p>
            <a:r>
              <a:rPr lang="ru-RU" i="1" dirty="0">
                <a:solidFill>
                  <a:srgbClr val="0070C0"/>
                </a:solidFill>
                <a:latin typeface="Times New Roman" panose="02020603050405020304" charset="0"/>
              </a:rPr>
              <a:t>Ветер </a:t>
            </a:r>
            <a:r>
              <a:rPr lang="ru-RU" b="1" i="1" u="dbl" dirty="0">
                <a:solidFill>
                  <a:srgbClr val="0070C0"/>
                </a:solidFill>
                <a:latin typeface="Times New Roman" panose="02020603050405020304" charset="0"/>
              </a:rPr>
              <a:t>был сильный</a:t>
            </a:r>
            <a:r>
              <a:rPr lang="ru-RU" dirty="0">
                <a:solidFill>
                  <a:srgbClr val="0070C0"/>
                </a:solidFill>
                <a:latin typeface="Times New Roman" panose="02020603050405020304" charset="0"/>
              </a:rPr>
              <a:t> </a:t>
            </a:r>
            <a:r>
              <a:rPr lang="ru-RU" dirty="0" smtClean="0">
                <a:latin typeface="Times New Roman" panose="02020603050405020304" charset="0"/>
              </a:rPr>
              <a:t/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dirty="0" smtClean="0">
                <a:latin typeface="Times New Roman" panose="02020603050405020304" charset="0"/>
              </a:rPr>
              <a:t>(</a:t>
            </a:r>
            <a:r>
              <a:rPr lang="ru-RU" i="1" dirty="0">
                <a:latin typeface="Times New Roman" panose="02020603050405020304" charset="0"/>
              </a:rPr>
              <a:t>был</a:t>
            </a:r>
            <a:r>
              <a:rPr lang="ru-RU" dirty="0">
                <a:latin typeface="Times New Roman" panose="02020603050405020304" charset="0"/>
              </a:rPr>
              <a:t> – связка, </a:t>
            </a:r>
            <a:r>
              <a:rPr lang="ru-RU" i="1" dirty="0">
                <a:latin typeface="Times New Roman" panose="02020603050405020304" charset="0"/>
              </a:rPr>
              <a:t>сильный</a:t>
            </a:r>
            <a:r>
              <a:rPr lang="ru-RU" dirty="0">
                <a:latin typeface="Times New Roman" panose="02020603050405020304" charset="0"/>
              </a:rPr>
              <a:t> – именная часть).</a:t>
            </a:r>
            <a:br>
              <a:rPr lang="ru-RU" dirty="0">
                <a:latin typeface="Times New Roman" panose="02020603050405020304" charset="0"/>
              </a:rPr>
            </a:br>
            <a:r>
              <a:rPr lang="ru-RU" i="1" dirty="0">
                <a:solidFill>
                  <a:srgbClr val="0070C0"/>
                </a:solidFill>
                <a:latin typeface="Times New Roman" panose="02020603050405020304" charset="0"/>
              </a:rPr>
              <a:t>Брат </a:t>
            </a:r>
            <a:r>
              <a:rPr lang="ru-RU" b="1" i="1" u="dbl" dirty="0">
                <a:solidFill>
                  <a:srgbClr val="0070C0"/>
                </a:solidFill>
                <a:latin typeface="Times New Roman" panose="02020603050405020304" charset="0"/>
              </a:rPr>
              <a:t>будет доктором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charset="0"/>
              </a:rPr>
              <a:t> </a:t>
            </a:r>
            <a:r>
              <a:rPr lang="ru-RU" i="1" dirty="0" smtClean="0">
                <a:latin typeface="Times New Roman" panose="02020603050405020304" charset="0"/>
              </a:rPr>
              <a:t/>
            </a:r>
            <a:br>
              <a:rPr lang="ru-RU" i="1" dirty="0" smtClean="0">
                <a:latin typeface="Times New Roman" panose="02020603050405020304" charset="0"/>
              </a:rPr>
            </a:br>
            <a:r>
              <a:rPr lang="ru-RU" dirty="0" smtClean="0">
                <a:latin typeface="Times New Roman" panose="02020603050405020304" charset="0"/>
              </a:rPr>
              <a:t>(</a:t>
            </a:r>
            <a:r>
              <a:rPr lang="ru-RU" i="1" dirty="0">
                <a:latin typeface="Times New Roman" panose="02020603050405020304" charset="0"/>
              </a:rPr>
              <a:t>будет</a:t>
            </a:r>
            <a:r>
              <a:rPr lang="ru-RU" dirty="0">
                <a:latin typeface="Times New Roman" panose="02020603050405020304" charset="0"/>
              </a:rPr>
              <a:t> – связка, </a:t>
            </a:r>
            <a:r>
              <a:rPr lang="ru-RU" i="1" dirty="0">
                <a:latin typeface="Times New Roman" panose="02020603050405020304" charset="0"/>
              </a:rPr>
              <a:t>доктором</a:t>
            </a:r>
            <a:r>
              <a:rPr lang="ru-RU" dirty="0">
                <a:latin typeface="Times New Roman" panose="02020603050405020304" charset="0"/>
              </a:rPr>
              <a:t> – именная часть).</a:t>
            </a:r>
            <a:br>
              <a:rPr lang="ru-RU" dirty="0">
                <a:latin typeface="Times New Roman" panose="02020603050405020304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5713335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3768090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charset="0"/>
              </a:rPr>
              <a:t>В настоящем времени глагол-связка обычно отсутствует: </a:t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  <a:t>Я </a:t>
            </a:r>
            <a:r>
              <a:rPr lang="ru-RU" i="1" u="dbl" dirty="0" smtClean="0">
                <a:solidFill>
                  <a:srgbClr val="0070C0"/>
                </a:solidFill>
                <a:latin typeface="Times New Roman" panose="02020603050405020304" charset="0"/>
              </a:rPr>
              <a:t>готов</a:t>
            </a:r>
            <a:r>
              <a:rPr lang="ru-RU" dirty="0" smtClean="0">
                <a:latin typeface="Times New Roman" panose="02020603050405020304" charset="0"/>
              </a:rPr>
              <a:t>.</a:t>
            </a:r>
            <a:endParaRPr lang="ru-RU" dirty="0"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94645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anose="02020603050405020304" charset="0"/>
              </a:rPr>
              <a:t>Именная часть</a:t>
            </a:r>
            <a:r>
              <a:rPr lang="ru-RU" dirty="0" smtClean="0">
                <a:solidFill>
                  <a:srgbClr val="C00000"/>
                </a:solidFill>
                <a:latin typeface="Times New Roman" panose="02020603050405020304" charset="0"/>
              </a:rPr>
              <a:t> </a:t>
            </a:r>
            <a:r>
              <a:rPr lang="ru-RU" dirty="0" smtClean="0">
                <a:latin typeface="Times New Roman" panose="02020603050405020304" charset="0"/>
              </a:rPr>
              <a:t>составного именного сказуемого является главной частью. Она заключает в себе </a:t>
            </a:r>
            <a:r>
              <a:rPr lang="ru-RU" b="1" dirty="0" smtClean="0">
                <a:solidFill>
                  <a:srgbClr val="C00000"/>
                </a:solidFill>
                <a:latin typeface="Times New Roman" panose="02020603050405020304" charset="0"/>
              </a:rPr>
              <a:t>основное значение</a:t>
            </a:r>
            <a:r>
              <a:rPr lang="ru-RU" dirty="0" smtClean="0">
                <a:solidFill>
                  <a:srgbClr val="C00000"/>
                </a:solidFill>
                <a:latin typeface="Times New Roman" panose="02020603050405020304" charset="0"/>
              </a:rPr>
              <a:t> </a:t>
            </a:r>
            <a:r>
              <a:rPr lang="ru-RU" dirty="0" smtClean="0">
                <a:latin typeface="Times New Roman" panose="02020603050405020304" charset="0"/>
              </a:rPr>
              <a:t>сказуемого.</a:t>
            </a:r>
            <a:br>
              <a:rPr lang="ru-RU" dirty="0" smtClean="0">
                <a:latin typeface="Times New Roman" panose="02020603050405020304" charset="0"/>
              </a:rPr>
            </a:br>
            <a:endParaRPr lang="ru-RU" dirty="0" smtClean="0"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3974465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latin typeface="Times New Roman" panose="02020603050405020304" charset="0"/>
              </a:rPr>
              <a:t>Именная часть составного именного сказуемого может быть выражена </a:t>
            </a:r>
            <a:br>
              <a:rPr lang="ru-RU" sz="3600" dirty="0" smtClean="0">
                <a:latin typeface="Times New Roman" panose="02020603050405020304" charset="0"/>
              </a:rPr>
            </a:b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charset="0"/>
              </a:rPr>
              <a:t>именем существительным</a:t>
            </a:r>
            <a:r>
              <a:rPr lang="ru-RU" sz="3600" dirty="0" smtClean="0">
                <a:latin typeface="Times New Roman" panose="02020603050405020304" charset="0"/>
              </a:rPr>
              <a:t>:</a:t>
            </a:r>
            <a:br>
              <a:rPr lang="ru-RU" sz="3600" dirty="0" smtClean="0">
                <a:latin typeface="Times New Roman" panose="02020603050405020304" charset="0"/>
              </a:rPr>
            </a:br>
            <a:r>
              <a:rPr lang="ru-RU" sz="3600" i="1" dirty="0" smtClean="0">
                <a:solidFill>
                  <a:srgbClr val="0070C0"/>
                </a:solidFill>
                <a:latin typeface="Times New Roman" panose="02020603050405020304" charset="0"/>
              </a:rPr>
              <a:t>Мой отец </a:t>
            </a:r>
            <a:r>
              <a:rPr lang="ru-RU" sz="3600" i="1" u="dbl" dirty="0" smtClean="0">
                <a:solidFill>
                  <a:srgbClr val="0070C0"/>
                </a:solidFill>
                <a:latin typeface="Times New Roman" panose="02020603050405020304" charset="0"/>
              </a:rPr>
              <a:t>инженер</a:t>
            </a:r>
            <a:r>
              <a:rPr lang="ru-RU" sz="3600" i="1" dirty="0" smtClean="0">
                <a:solidFill>
                  <a:srgbClr val="0070C0"/>
                </a:solidFill>
                <a:latin typeface="Times New Roman" panose="02020603050405020304" charset="0"/>
              </a:rPr>
              <a:t>. </a:t>
            </a:r>
            <a:br>
              <a:rPr lang="ru-RU" sz="3600" i="1" dirty="0" smtClean="0">
                <a:solidFill>
                  <a:srgbClr val="0070C0"/>
                </a:solidFill>
                <a:latin typeface="Times New Roman" panose="02020603050405020304" charset="0"/>
              </a:rPr>
            </a:br>
            <a:r>
              <a:rPr lang="ru-RU" sz="3600" i="1" dirty="0" smtClean="0">
                <a:solidFill>
                  <a:srgbClr val="0070C0"/>
                </a:solidFill>
                <a:latin typeface="Times New Roman" panose="02020603050405020304" charset="0"/>
              </a:rPr>
              <a:t>Раньше он </a:t>
            </a:r>
            <a:r>
              <a:rPr lang="ru-RU" sz="3600" i="1" u="dbl" dirty="0" smtClean="0">
                <a:solidFill>
                  <a:srgbClr val="0070C0"/>
                </a:solidFill>
                <a:latin typeface="Times New Roman" panose="02020603050405020304" charset="0"/>
              </a:rPr>
              <a:t>был рабочим</a:t>
            </a:r>
            <a:r>
              <a:rPr lang="ru-RU" sz="3600" i="1" dirty="0" smtClean="0">
                <a:solidFill>
                  <a:srgbClr val="0070C0"/>
                </a:solidFill>
                <a:latin typeface="Times New Roman" panose="02020603050405020304" charset="0"/>
              </a:rPr>
              <a:t> .</a:t>
            </a:r>
            <a:br>
              <a:rPr lang="ru-RU" sz="3600" i="1" dirty="0" smtClean="0">
                <a:solidFill>
                  <a:srgbClr val="0070C0"/>
                </a:solidFill>
                <a:latin typeface="Times New Roman" panose="02020603050405020304" charset="0"/>
              </a:rPr>
            </a:br>
            <a:r>
              <a:rPr lang="ru-RU" sz="3600" i="1" dirty="0" smtClean="0">
                <a:solidFill>
                  <a:srgbClr val="0070C0"/>
                </a:solidFill>
                <a:latin typeface="Times New Roman" panose="02020603050405020304" charset="0"/>
              </a:rPr>
              <a:t> Брат –  </a:t>
            </a:r>
            <a:r>
              <a:rPr lang="ru-RU" sz="3600" i="1" u="dbl" dirty="0" smtClean="0">
                <a:solidFill>
                  <a:srgbClr val="0070C0"/>
                </a:solidFill>
                <a:latin typeface="Times New Roman" panose="02020603050405020304" charset="0"/>
              </a:rPr>
              <a:t>студент</a:t>
            </a:r>
            <a:r>
              <a:rPr lang="ru-RU" sz="3600" i="1" dirty="0" smtClean="0">
                <a:solidFill>
                  <a:srgbClr val="0070C0"/>
                </a:solidFill>
                <a:latin typeface="Times New Roman" panose="02020603050405020304" charset="0"/>
              </a:rPr>
              <a:t>. </a:t>
            </a:r>
            <a:br>
              <a:rPr lang="ru-RU" sz="3600" i="1" dirty="0" smtClean="0">
                <a:solidFill>
                  <a:srgbClr val="0070C0"/>
                </a:solidFill>
                <a:latin typeface="Times New Roman" panose="02020603050405020304" charset="0"/>
              </a:rPr>
            </a:br>
            <a:r>
              <a:rPr lang="ru-RU" sz="3600" i="1" dirty="0" smtClean="0">
                <a:solidFill>
                  <a:srgbClr val="0070C0"/>
                </a:solidFill>
                <a:latin typeface="Times New Roman" panose="02020603050405020304" charset="0"/>
              </a:rPr>
              <a:t>Он </a:t>
            </a:r>
            <a:r>
              <a:rPr lang="ru-RU" sz="3600" i="1" u="dbl" dirty="0" smtClean="0">
                <a:solidFill>
                  <a:srgbClr val="0070C0"/>
                </a:solidFill>
                <a:latin typeface="Times New Roman" panose="02020603050405020304" charset="0"/>
              </a:rPr>
              <a:t>будет врачом</a:t>
            </a:r>
            <a:r>
              <a:rPr lang="ru-RU" sz="3600" i="1" u="dbl" dirty="0" smtClean="0">
                <a:latin typeface="Times New Roman" panose="02020603050405020304" charset="0"/>
              </a:rPr>
              <a:t>.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3" name="Content Placeholder 2" descr="врач-2[1]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013450" y="4441825"/>
            <a:ext cx="2741295" cy="187198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010346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charset="0"/>
              </a:rPr>
              <a:t>Именная часть составного именного сказуемого может быть выражена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charset="0"/>
              </a:rPr>
              <a:t>именем прилагательным</a:t>
            </a:r>
            <a:r>
              <a:rPr lang="ru-RU" dirty="0" smtClean="0">
                <a:latin typeface="Times New Roman" panose="02020603050405020304" charset="0"/>
              </a:rPr>
              <a:t>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78698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charset="0"/>
              </a:rPr>
              <a:t>Например:</a:t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  <a:t>Погода </a:t>
            </a:r>
            <a:r>
              <a:rPr lang="ru-RU" i="1" u="dbl" dirty="0" smtClean="0">
                <a:solidFill>
                  <a:srgbClr val="0070C0"/>
                </a:solidFill>
                <a:latin typeface="Times New Roman" panose="02020603050405020304" charset="0"/>
              </a:rPr>
              <a:t>была хорошая(ей)</a:t>
            </a:r>
            <a:r>
              <a:rPr lang="ru-RU" dirty="0" smtClean="0">
                <a:latin typeface="Times New Roman" panose="02020603050405020304" charset="0"/>
              </a:rPr>
              <a:t>.</a:t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dirty="0" smtClean="0">
                <a:latin typeface="Times New Roman" panose="02020603050405020304" charset="0"/>
              </a:rPr>
              <a:t>или</a:t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dirty="0" smtClean="0">
                <a:latin typeface="Times New Roman" panose="02020603050405020304" charset="0"/>
              </a:rPr>
              <a:t> </a:t>
            </a: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  <a:t>Погода </a:t>
            </a:r>
            <a:r>
              <a:rPr lang="ru-RU" i="1" u="dbl" dirty="0" smtClean="0">
                <a:solidFill>
                  <a:srgbClr val="0070C0"/>
                </a:solidFill>
                <a:latin typeface="Times New Roman" panose="02020603050405020304" charset="0"/>
              </a:rPr>
              <a:t>была хороша</a:t>
            </a:r>
            <a:r>
              <a:rPr lang="ru-RU" dirty="0" smtClean="0">
                <a:latin typeface="Times New Roman" panose="02020603050405020304" charset="0"/>
              </a:rPr>
              <a:t>.</a:t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dirty="0" smtClean="0">
                <a:latin typeface="Times New Roman" panose="02020603050405020304" charset="0"/>
              </a:rPr>
              <a:t/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dirty="0" smtClean="0">
                <a:solidFill>
                  <a:srgbClr val="0070C0"/>
                </a:solidFill>
                <a:latin typeface="Times New Roman" panose="02020603050405020304" charset="0"/>
              </a:rPr>
              <a:t> </a:t>
            </a: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  <a:t>Волга </a:t>
            </a:r>
            <a:r>
              <a:rPr lang="ru-RU" i="1" u="dbl" dirty="0" smtClean="0">
                <a:solidFill>
                  <a:srgbClr val="0070C0"/>
                </a:solidFill>
                <a:latin typeface="Times New Roman" panose="02020603050405020304" charset="0"/>
              </a:rPr>
              <a:t>длиннее</a:t>
            </a: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  <a:t> Дона</a:t>
            </a:r>
            <a:r>
              <a:rPr lang="ru-RU" dirty="0" smtClean="0">
                <a:latin typeface="Times New Roman" panose="02020603050405020304" charset="0"/>
              </a:rPr>
              <a:t>.</a:t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  <a:t>Река Волга – </a:t>
            </a:r>
            <a:r>
              <a:rPr lang="ru-RU" i="1" u="dbl" dirty="0" smtClean="0">
                <a:solidFill>
                  <a:srgbClr val="0070C0"/>
                </a:solidFill>
                <a:latin typeface="Times New Roman" panose="02020603050405020304" charset="0"/>
              </a:rPr>
              <a:t>самая длинная</a:t>
            </a: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  <a:t> в Европе</a:t>
            </a:r>
            <a:r>
              <a:rPr lang="ru-RU" dirty="0">
                <a:latin typeface="Times New Roman" panose="02020603050405020304" charset="0"/>
              </a:rPr>
              <a:t>.</a:t>
            </a:r>
            <a:r>
              <a:rPr lang="ru-RU" dirty="0" smtClean="0">
                <a:latin typeface="Times New Roman" panose="02020603050405020304" charset="0"/>
              </a:rPr>
              <a:t/>
            </a:r>
            <a:br>
              <a:rPr lang="ru-RU" dirty="0" smtClean="0">
                <a:latin typeface="Times New Roman" panose="02020603050405020304" charset="0"/>
              </a:rPr>
            </a:br>
            <a:endParaRPr lang="ru-RU" dirty="0"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315595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charset="0"/>
              </a:rPr>
              <a:t>Именная часть составного именного сказуемого может быть выражена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charset="0"/>
              </a:rPr>
              <a:t>краткой формой страдательного причастия</a:t>
            </a:r>
            <a:r>
              <a:rPr lang="ru-RU" dirty="0" smtClean="0">
                <a:latin typeface="Times New Roman" panose="02020603050405020304" charset="0"/>
              </a:rPr>
              <a:t>:</a:t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  <a:t>Урок </a:t>
            </a:r>
            <a:r>
              <a:rPr lang="ru-RU" i="1" u="dbl" dirty="0" smtClean="0">
                <a:solidFill>
                  <a:srgbClr val="0070C0"/>
                </a:solidFill>
                <a:latin typeface="Times New Roman" panose="02020603050405020304" charset="0"/>
              </a:rPr>
              <a:t>окончен</a:t>
            </a: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  <a:t>. Дверь </a:t>
            </a:r>
            <a:r>
              <a:rPr lang="ru-RU" i="1" u="dbl" dirty="0" smtClean="0">
                <a:solidFill>
                  <a:srgbClr val="0070C0"/>
                </a:solidFill>
                <a:latin typeface="Times New Roman" panose="02020603050405020304" charset="0"/>
              </a:rPr>
              <a:t>была закрыта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charset="0"/>
              </a:rPr>
              <a:t>.</a:t>
            </a:r>
            <a:br>
              <a:rPr lang="ru-RU" dirty="0" smtClean="0">
                <a:solidFill>
                  <a:srgbClr val="0070C0"/>
                </a:solidFill>
                <a:latin typeface="Times New Roman" panose="02020603050405020304" charset="0"/>
              </a:rPr>
            </a:br>
            <a:endParaRPr lang="ru-RU" dirty="0">
              <a:solidFill>
                <a:srgbClr val="0070C0"/>
              </a:solidFill>
              <a:latin typeface="Times New Roman" panose="02020603050405020304" charset="0"/>
            </a:endParaRPr>
          </a:p>
        </p:txBody>
      </p:sp>
      <p:pic>
        <p:nvPicPr>
          <p:cNvPr id="4" name="Content Placeholder 3" descr="no-translate-detected_23-2147496858[1]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18155" y="4025265"/>
            <a:ext cx="2683510" cy="268351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746650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charset="0"/>
              </a:rPr>
              <a:t>Именная часть составного именного сказуемого может быть выражена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charset="0"/>
              </a:rPr>
              <a:t>числительным, наречием, местоимением</a:t>
            </a:r>
            <a:r>
              <a:rPr lang="ru-RU" dirty="0" smtClean="0">
                <a:latin typeface="Times New Roman" panose="02020603050405020304" charset="0"/>
              </a:rPr>
              <a:t>:</a:t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  <a:t>Пять и два – </a:t>
            </a:r>
            <a:r>
              <a:rPr lang="ru-RU" i="1" u="dbl" dirty="0" smtClean="0">
                <a:solidFill>
                  <a:srgbClr val="0070C0"/>
                </a:solidFill>
                <a:latin typeface="Times New Roman" panose="02020603050405020304" charset="0"/>
              </a:rPr>
              <a:t>семь</a:t>
            </a: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  <a:t>. </a:t>
            </a:r>
            <a:b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</a:b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  <a:t>Она </a:t>
            </a:r>
            <a:r>
              <a:rPr lang="ru-RU" i="1" u="dbl" dirty="0" smtClean="0">
                <a:solidFill>
                  <a:srgbClr val="0070C0"/>
                </a:solidFill>
                <a:latin typeface="Times New Roman" panose="02020603050405020304" charset="0"/>
              </a:rPr>
              <a:t>замужем.</a:t>
            </a: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  <a:t> </a:t>
            </a:r>
            <a:b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</a:b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  <a:t>Этот дом </a:t>
            </a:r>
            <a:r>
              <a:rPr lang="ru-RU" i="1" u="dbl" dirty="0" smtClean="0">
                <a:solidFill>
                  <a:srgbClr val="0070C0"/>
                </a:solidFill>
                <a:latin typeface="Times New Roman" panose="02020603050405020304" charset="0"/>
              </a:rPr>
              <a:t>наш</a:t>
            </a:r>
            <a:r>
              <a:rPr lang="ru-RU" i="1" dirty="0" smtClean="0">
                <a:latin typeface="Times New Roman" panose="02020603050405020304" charset="0"/>
              </a:rPr>
              <a:t>.</a:t>
            </a:r>
            <a:r>
              <a:rPr lang="ru-RU" dirty="0" smtClean="0">
                <a:latin typeface="Times New Roman" panose="02020603050405020304" charset="0"/>
              </a:rPr>
              <a:t/>
            </a:r>
            <a:br>
              <a:rPr lang="ru-RU" dirty="0" smtClean="0">
                <a:latin typeface="Times New Roman" panose="02020603050405020304" charset="0"/>
              </a:rPr>
            </a:br>
            <a:endParaRPr lang="ru-RU" dirty="0"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010346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charset="0"/>
              </a:rPr>
              <a:t>Именная часть составного именного сказуемого может быть выражена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charset="0"/>
              </a:rPr>
              <a:t>словосочетанием</a:t>
            </a:r>
            <a:r>
              <a:rPr lang="ru-RU" dirty="0" smtClean="0">
                <a:latin typeface="Times New Roman" panose="02020603050405020304" charset="0"/>
              </a:rPr>
              <a:t>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3726815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charset="0"/>
              </a:rPr>
              <a:t>а) прилагательное +существительное в родительном падеже:</a:t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  <a:t>Мой брат </a:t>
            </a:r>
            <a:r>
              <a:rPr lang="ru-RU" i="1" u="dbl" dirty="0" smtClean="0">
                <a:solidFill>
                  <a:srgbClr val="0070C0"/>
                </a:solidFill>
                <a:latin typeface="Times New Roman" panose="02020603050405020304" charset="0"/>
              </a:rPr>
              <a:t>высокого роста</a:t>
            </a: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  <a:t>. </a:t>
            </a:r>
            <a:b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</a:b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  <a:t>Море </a:t>
            </a:r>
            <a:r>
              <a:rPr lang="ru-RU" i="1" u="dbl" dirty="0" smtClean="0">
                <a:solidFill>
                  <a:srgbClr val="0070C0"/>
                </a:solidFill>
                <a:latin typeface="Times New Roman" panose="02020603050405020304" charset="0"/>
              </a:rPr>
              <a:t>было серого цвета</a:t>
            </a: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  <a:t>.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charset="0"/>
              </a:rPr>
              <a:t/>
            </a:r>
            <a:br>
              <a:rPr lang="ru-RU" dirty="0" smtClean="0">
                <a:solidFill>
                  <a:srgbClr val="0070C0"/>
                </a:solidFill>
                <a:latin typeface="Times New Roman" panose="02020603050405020304" charset="0"/>
              </a:rPr>
            </a:br>
            <a:endParaRPr lang="ru-RU" dirty="0">
              <a:solidFill>
                <a:srgbClr val="0070C0"/>
              </a:solidFill>
              <a:latin typeface="Times New Roman" panose="02020603050405020304" charset="0"/>
            </a:endParaRPr>
          </a:p>
        </p:txBody>
      </p:sp>
      <p:pic>
        <p:nvPicPr>
          <p:cNvPr id="3" name="Content Placeholder 2" descr="maxresdefault[1]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05050" y="4211320"/>
            <a:ext cx="4335780" cy="2439035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3503295"/>
          </a:xfrm>
        </p:spPr>
        <p:txBody>
          <a:bodyPr>
            <a:normAutofit/>
          </a:bodyPr>
          <a:lstStyle/>
          <a:p>
            <a:r>
              <a:rPr lang="ru-RU" sz="4000" dirty="0" smtClean="0">
                <a:latin typeface="Times New Roman" panose="02020603050405020304" charset="0"/>
              </a:rPr>
              <a:t>б) слово </a:t>
            </a:r>
            <a:r>
              <a:rPr lang="ru-RU" sz="4000" b="1" dirty="0" smtClean="0">
                <a:latin typeface="Times New Roman" panose="02020603050405020304" charset="0"/>
              </a:rPr>
              <a:t>один</a:t>
            </a:r>
            <a:r>
              <a:rPr lang="ru-RU" sz="4000" dirty="0" smtClean="0">
                <a:latin typeface="Times New Roman" panose="02020603050405020304" charset="0"/>
              </a:rPr>
              <a:t> + существительное или прилагательное с предлогом </a:t>
            </a:r>
            <a:r>
              <a:rPr lang="ru-RU" sz="4000" b="1" dirty="0" smtClean="0">
                <a:latin typeface="Times New Roman" panose="02020603050405020304" charset="0"/>
              </a:rPr>
              <a:t>из</a:t>
            </a:r>
            <a:r>
              <a:rPr lang="ru-RU" sz="4000" dirty="0" smtClean="0">
                <a:latin typeface="Times New Roman" panose="02020603050405020304" charset="0"/>
              </a:rPr>
              <a:t>: </a:t>
            </a:r>
            <a:br>
              <a:rPr lang="ru-RU" sz="4000" dirty="0" smtClean="0">
                <a:latin typeface="Times New Roman" panose="02020603050405020304" charset="0"/>
              </a:rPr>
            </a:br>
            <a:r>
              <a:rPr lang="ru-RU" sz="4000" i="1" dirty="0" smtClean="0">
                <a:latin typeface="Times New Roman" panose="02020603050405020304" charset="0"/>
              </a:rPr>
              <a:t>Лев Толстой </a:t>
            </a:r>
            <a:r>
              <a:rPr lang="ru-RU" sz="4000" i="1" u="dbl" dirty="0" smtClean="0">
                <a:latin typeface="Times New Roman" panose="02020603050405020304" charset="0"/>
              </a:rPr>
              <a:t>был одним из величайших русских писателей</a:t>
            </a:r>
            <a:r>
              <a:rPr lang="ru-RU" sz="4000" i="1" dirty="0" smtClean="0">
                <a:latin typeface="Times New Roman" panose="02020603050405020304" charset="0"/>
              </a:rPr>
              <a:t>.</a:t>
            </a:r>
            <a:r>
              <a:rPr lang="ru-RU" i="1" dirty="0" smtClean="0">
                <a:latin typeface="Times New Roman" panose="02020603050405020304" charset="0"/>
              </a:rPr>
              <a:t> </a:t>
            </a:r>
            <a:r>
              <a:rPr lang="ru-RU" dirty="0" smtClean="0">
                <a:latin typeface="Times New Roman" panose="02020603050405020304" charset="0"/>
              </a:rPr>
              <a:t/>
            </a:r>
            <a:br>
              <a:rPr lang="ru-RU" dirty="0" smtClean="0">
                <a:latin typeface="Times New Roman" panose="02020603050405020304" charset="0"/>
              </a:rPr>
            </a:br>
            <a:endParaRPr lang="ru-RU" dirty="0">
              <a:latin typeface="Times New Roman" panose="02020603050405020304" charset="0"/>
            </a:endParaRPr>
          </a:p>
        </p:txBody>
      </p:sp>
      <p:pic>
        <p:nvPicPr>
          <p:cNvPr id="3" name="Content Placeholder 2" descr="Lev_Tolstoy[1]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00705" y="3521710"/>
            <a:ext cx="2802255" cy="2802255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962674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charset="0"/>
              </a:rPr>
              <a:t>Кроме глагола </a:t>
            </a:r>
            <a:r>
              <a:rPr lang="ru-RU" i="1" dirty="0" smtClean="0">
                <a:latin typeface="Times New Roman" panose="02020603050405020304" charset="0"/>
              </a:rPr>
              <a:t>быть</a:t>
            </a:r>
            <a:r>
              <a:rPr lang="ru-RU" dirty="0" smtClean="0">
                <a:latin typeface="Times New Roman" panose="02020603050405020304" charset="0"/>
              </a:rPr>
              <a:t> в роли связки могут употребляться и другие глаголы:</a:t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dirty="0" smtClean="0">
                <a:latin typeface="Times New Roman" panose="02020603050405020304" charset="0"/>
              </a:rPr>
              <a:t> </a:t>
            </a:r>
            <a:r>
              <a:rPr lang="ru-RU" b="1" i="1" dirty="0" smtClean="0">
                <a:solidFill>
                  <a:srgbClr val="0070C0"/>
                </a:solidFill>
                <a:latin typeface="Times New Roman" panose="02020603050405020304" charset="0"/>
              </a:rPr>
              <a:t>бывать, являться, становиться/стать, считаться, называться, казаться/показаться, оказываться/оказаться, оставаться/остаться</a:t>
            </a:r>
            <a:r>
              <a:rPr lang="ru-RU" b="1" i="1" dirty="0" smtClean="0">
                <a:latin typeface="Times New Roman" panose="02020603050405020304" charset="0"/>
              </a:rPr>
              <a:t>.</a:t>
            </a:r>
            <a:r>
              <a:rPr lang="ru-RU" dirty="0" smtClean="0">
                <a:latin typeface="Times New Roman" panose="02020603050405020304" charset="0"/>
              </a:rPr>
              <a:t/>
            </a:r>
            <a:br>
              <a:rPr lang="ru-RU" dirty="0" smtClean="0">
                <a:latin typeface="Times New Roman" panose="02020603050405020304" charset="0"/>
              </a:rPr>
            </a:br>
            <a:endParaRPr lang="ru-RU" dirty="0"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3468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charset="0"/>
              </a:rPr>
              <a:t>После этих глаголов именная часть сказуемого стоит в творительном падеже.</a:t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dirty="0" smtClean="0">
                <a:latin typeface="Times New Roman" panose="02020603050405020304" charset="0"/>
              </a:rPr>
              <a:t/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  <a:t>Осенью лес </a:t>
            </a:r>
            <a:r>
              <a:rPr lang="ru-RU" i="1" u="dbl" dirty="0" smtClean="0">
                <a:solidFill>
                  <a:srgbClr val="0070C0"/>
                </a:solidFill>
                <a:latin typeface="Times New Roman" panose="02020603050405020304" charset="0"/>
              </a:rPr>
              <a:t>бывает</a:t>
            </a: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  <a:t> особенно </a:t>
            </a:r>
            <a:r>
              <a:rPr lang="ru-RU" i="1" u="dbl" dirty="0" smtClean="0">
                <a:solidFill>
                  <a:srgbClr val="0070C0"/>
                </a:solidFill>
                <a:latin typeface="Times New Roman" panose="02020603050405020304" charset="0"/>
              </a:rPr>
              <a:t>красивым</a:t>
            </a: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  <a:t>.</a:t>
            </a:r>
            <a:b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</a:b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  <a:t> Погода </a:t>
            </a:r>
            <a:r>
              <a:rPr lang="ru-RU" i="1" u="dbl" dirty="0" smtClean="0">
                <a:solidFill>
                  <a:srgbClr val="0070C0"/>
                </a:solidFill>
                <a:latin typeface="Times New Roman" panose="02020603050405020304" charset="0"/>
              </a:rPr>
              <a:t>стала холодной</a:t>
            </a: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  <a:t>. </a:t>
            </a:r>
            <a:b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</a:b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  <a:t>Задача </a:t>
            </a:r>
            <a:r>
              <a:rPr lang="ru-RU" i="1" u="dbl" dirty="0" smtClean="0">
                <a:solidFill>
                  <a:srgbClr val="0070C0"/>
                </a:solidFill>
                <a:latin typeface="Times New Roman" panose="02020603050405020304" charset="0"/>
              </a:rPr>
              <a:t>оказалась трудной</a:t>
            </a: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  <a:t>. Волгоград </a:t>
            </a:r>
            <a:r>
              <a:rPr lang="ru-RU" i="1" u="dbl" dirty="0" smtClean="0">
                <a:solidFill>
                  <a:srgbClr val="0070C0"/>
                </a:solidFill>
                <a:latin typeface="Times New Roman" panose="02020603050405020304" charset="0"/>
              </a:rPr>
              <a:t>называется городом-героем</a:t>
            </a:r>
            <a:r>
              <a:rPr lang="ru-RU" i="1" dirty="0" smtClean="0">
                <a:latin typeface="Times New Roman" panose="02020603050405020304" charset="0"/>
              </a:rPr>
              <a:t>.</a:t>
            </a:r>
            <a:r>
              <a:rPr lang="ru-RU" dirty="0" smtClean="0">
                <a:latin typeface="Times New Roman" panose="02020603050405020304" charset="0"/>
              </a:rPr>
              <a:t/>
            </a:r>
            <a:br>
              <a:rPr lang="ru-RU" dirty="0" smtClean="0">
                <a:latin typeface="Times New Roman" panose="02020603050405020304" charset="0"/>
              </a:rPr>
            </a:br>
            <a:endParaRPr lang="ru-RU" dirty="0"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082354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anose="02020603050405020304" charset="0"/>
              </a:rPr>
              <a:t>Глагольное составное сказуемое</a:t>
            </a:r>
            <a:r>
              <a:rPr lang="ru-RU" dirty="0" smtClean="0">
                <a:latin typeface="Times New Roman" panose="02020603050405020304" charset="0"/>
              </a:rPr>
              <a:t/>
            </a:r>
            <a:br>
              <a:rPr lang="ru-RU" dirty="0" smtClean="0">
                <a:latin typeface="Times New Roman" panose="02020603050405020304" charset="0"/>
              </a:rPr>
            </a:br>
            <a:endParaRPr lang="ru-RU" dirty="0"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3361055"/>
          </a:xfrm>
        </p:spPr>
        <p:txBody>
          <a:bodyPr>
            <a:normAutofit fontScale="90000"/>
          </a:bodyPr>
          <a:lstStyle/>
          <a:p>
            <a:r>
              <a:rPr lang="ru-RU" sz="4000" dirty="0" smtClean="0">
                <a:latin typeface="Times New Roman" panose="02020603050405020304" charset="0"/>
              </a:rPr>
              <a:t> Глагольное составное сказуемое состоит из инфинитива и вспомогательного глагола:</a:t>
            </a:r>
            <a:br>
              <a:rPr lang="ru-RU" sz="4000" dirty="0" smtClean="0">
                <a:latin typeface="Times New Roman" panose="02020603050405020304" charset="0"/>
              </a:rPr>
            </a:br>
            <a:r>
              <a:rPr lang="ru-RU" sz="4000" i="1" dirty="0" smtClean="0">
                <a:solidFill>
                  <a:srgbClr val="0070C0"/>
                </a:solidFill>
                <a:latin typeface="Times New Roman" panose="02020603050405020304" charset="0"/>
              </a:rPr>
              <a:t>Мы </a:t>
            </a:r>
            <a:r>
              <a:rPr lang="ru-RU" sz="4000" i="1" u="dbl" dirty="0" smtClean="0">
                <a:solidFill>
                  <a:srgbClr val="0070C0"/>
                </a:solidFill>
                <a:latin typeface="Times New Roman" panose="02020603050405020304" charset="0"/>
              </a:rPr>
              <a:t>хотели отдохнуть</a:t>
            </a:r>
            <a:r>
              <a:rPr lang="ru-RU" sz="4000" i="1" dirty="0" smtClean="0">
                <a:solidFill>
                  <a:srgbClr val="0070C0"/>
                </a:solidFill>
                <a:latin typeface="Times New Roman" panose="02020603050405020304" charset="0"/>
              </a:rPr>
              <a:t> и </a:t>
            </a:r>
            <a:r>
              <a:rPr lang="ru-RU" sz="4000" i="1" u="dbl" dirty="0" smtClean="0">
                <a:solidFill>
                  <a:srgbClr val="0070C0"/>
                </a:solidFill>
                <a:latin typeface="Times New Roman" panose="02020603050405020304" charset="0"/>
              </a:rPr>
              <a:t>решили остановиться</a:t>
            </a:r>
            <a:r>
              <a:rPr lang="ru-RU" sz="4000" i="1" dirty="0" smtClean="0">
                <a:solidFill>
                  <a:srgbClr val="0070C0"/>
                </a:solidFill>
                <a:latin typeface="Times New Roman" panose="02020603050405020304" charset="0"/>
              </a:rPr>
              <a:t>.</a:t>
            </a:r>
            <a:r>
              <a:rPr lang="ru-RU" dirty="0" smtClean="0">
                <a:latin typeface="Times New Roman" panose="02020603050405020304" charset="0"/>
              </a:rPr>
              <a:t/>
            </a:r>
            <a:br>
              <a:rPr lang="ru-RU" dirty="0" smtClean="0">
                <a:latin typeface="Times New Roman" panose="02020603050405020304" charset="0"/>
              </a:rPr>
            </a:br>
            <a:endParaRPr lang="ru-RU" dirty="0">
              <a:latin typeface="Times New Roman" panose="02020603050405020304" charset="0"/>
            </a:endParaRPr>
          </a:p>
        </p:txBody>
      </p:sp>
      <p:pic>
        <p:nvPicPr>
          <p:cNvPr id="3" name="Content Placeholder 2" descr="2319ebu-960[1]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76830" y="3829685"/>
            <a:ext cx="3989705" cy="2651760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18258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charset="0"/>
              </a:rPr>
              <a:t>По значению вспомогательные глаголы делятся на две группы.</a:t>
            </a:r>
            <a:br>
              <a:rPr lang="ru-RU" dirty="0" smtClean="0">
                <a:latin typeface="Times New Roman" panose="02020603050405020304" charset="0"/>
              </a:rPr>
            </a:br>
            <a:endParaRPr lang="ru-RU" dirty="0" smtClean="0"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06690"/>
          </a:xfrm>
        </p:spPr>
        <p:txBody>
          <a:bodyPr>
            <a:normAutofit/>
          </a:bodyPr>
          <a:lstStyle/>
          <a:p>
            <a:pPr lvl="0"/>
            <a:r>
              <a:rPr lang="ru-RU" dirty="0" smtClean="0">
                <a:latin typeface="Times New Roman" panose="02020603050405020304" charset="0"/>
              </a:rPr>
              <a:t>1. Глаголы, обозначающие начало, продолжение и конец действия: </a:t>
            </a:r>
            <a:r>
              <a:rPr lang="ru-RU" b="1" i="1" dirty="0" smtClean="0">
                <a:solidFill>
                  <a:srgbClr val="0070C0"/>
                </a:solidFill>
                <a:latin typeface="Times New Roman" panose="02020603050405020304" charset="0"/>
              </a:rPr>
              <a:t>начинать/начать, стать, продолжать, переставать/перестать, кончать/кончить</a:t>
            </a:r>
            <a:r>
              <a:rPr lang="ru-RU" b="1" i="1" dirty="0" smtClean="0">
                <a:latin typeface="Times New Roman" panose="02020603050405020304" charset="0"/>
              </a:rPr>
              <a:t>.</a:t>
            </a:r>
            <a:r>
              <a:rPr lang="ru-RU" dirty="0" smtClean="0">
                <a:latin typeface="Times New Roman" panose="02020603050405020304" charset="0"/>
              </a:rPr>
              <a:t/>
            </a:r>
            <a:br>
              <a:rPr lang="ru-RU" dirty="0" smtClean="0">
                <a:latin typeface="Times New Roman" panose="02020603050405020304" charset="0"/>
              </a:rPr>
            </a:br>
            <a:endParaRPr lang="ru-RU" dirty="0"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4112260"/>
          </a:xfrm>
        </p:spPr>
        <p:txBody>
          <a:bodyPr>
            <a:normAutofit fontScale="90000"/>
          </a:bodyPr>
          <a:lstStyle/>
          <a:p>
            <a:r>
              <a:rPr lang="ru-RU" sz="4000" dirty="0" smtClean="0">
                <a:latin typeface="Times New Roman" panose="02020603050405020304" charset="0"/>
              </a:rPr>
              <a:t>В сочетании с этими глаголами употребляется только инфинитив несовершенного вида.</a:t>
            </a:r>
            <a:br>
              <a:rPr lang="ru-RU" sz="4000" dirty="0" smtClean="0">
                <a:latin typeface="Times New Roman" panose="02020603050405020304" charset="0"/>
              </a:rPr>
            </a:br>
            <a:r>
              <a:rPr lang="ru-RU" sz="4000" i="1" dirty="0" smtClean="0">
                <a:solidFill>
                  <a:srgbClr val="0070C0"/>
                </a:solidFill>
                <a:latin typeface="Times New Roman" panose="02020603050405020304" charset="0"/>
              </a:rPr>
              <a:t>Снег </a:t>
            </a:r>
            <a:r>
              <a:rPr lang="ru-RU" sz="4000" i="1" u="dbl" dirty="0" smtClean="0">
                <a:solidFill>
                  <a:srgbClr val="0070C0"/>
                </a:solidFill>
                <a:latin typeface="Times New Roman" panose="02020603050405020304" charset="0"/>
              </a:rPr>
              <a:t>начал (стал) таять</a:t>
            </a:r>
            <a:r>
              <a:rPr lang="ru-RU" sz="4000" i="1" dirty="0" smtClean="0">
                <a:solidFill>
                  <a:srgbClr val="0070C0"/>
                </a:solidFill>
                <a:latin typeface="Times New Roman" panose="02020603050405020304" charset="0"/>
              </a:rPr>
              <a:t>. </a:t>
            </a:r>
            <a:br>
              <a:rPr lang="ru-RU" sz="4000" i="1" dirty="0" smtClean="0">
                <a:solidFill>
                  <a:srgbClr val="0070C0"/>
                </a:solidFill>
                <a:latin typeface="Times New Roman" panose="02020603050405020304" charset="0"/>
              </a:rPr>
            </a:br>
            <a:r>
              <a:rPr lang="ru-RU" sz="4000" i="1" dirty="0" smtClean="0">
                <a:solidFill>
                  <a:srgbClr val="0070C0"/>
                </a:solidFill>
                <a:latin typeface="Times New Roman" panose="02020603050405020304" charset="0"/>
              </a:rPr>
              <a:t>Мы </a:t>
            </a:r>
            <a:r>
              <a:rPr lang="ru-RU" sz="4000" i="1" u="dbl" dirty="0" smtClean="0">
                <a:solidFill>
                  <a:srgbClr val="0070C0"/>
                </a:solidFill>
                <a:latin typeface="Times New Roman" panose="02020603050405020304" charset="0"/>
              </a:rPr>
              <a:t>продолжали работать</a:t>
            </a:r>
            <a:r>
              <a:rPr lang="ru-RU" sz="4000" i="1" dirty="0" smtClean="0">
                <a:solidFill>
                  <a:srgbClr val="0070C0"/>
                </a:solidFill>
                <a:latin typeface="Times New Roman" panose="02020603050405020304" charset="0"/>
              </a:rPr>
              <a:t>. </a:t>
            </a:r>
            <a:br>
              <a:rPr lang="ru-RU" sz="4000" i="1" dirty="0" smtClean="0">
                <a:solidFill>
                  <a:srgbClr val="0070C0"/>
                </a:solidFill>
                <a:latin typeface="Times New Roman" panose="02020603050405020304" charset="0"/>
              </a:rPr>
            </a:br>
            <a:r>
              <a:rPr lang="ru-RU" sz="4000" i="1" dirty="0" smtClean="0">
                <a:solidFill>
                  <a:srgbClr val="0070C0"/>
                </a:solidFill>
                <a:latin typeface="Times New Roman" panose="02020603050405020304" charset="0"/>
              </a:rPr>
              <a:t>Ребёнок </a:t>
            </a:r>
            <a:r>
              <a:rPr lang="ru-RU" sz="4000" i="1" u="dbl" dirty="0" smtClean="0">
                <a:solidFill>
                  <a:srgbClr val="0070C0"/>
                </a:solidFill>
                <a:latin typeface="Times New Roman" panose="02020603050405020304" charset="0"/>
              </a:rPr>
              <a:t>перестал плакать</a:t>
            </a:r>
            <a:r>
              <a:rPr lang="ru-RU" sz="4000" i="1" dirty="0" smtClean="0">
                <a:solidFill>
                  <a:srgbClr val="0070C0"/>
                </a:solidFill>
                <a:latin typeface="Times New Roman" panose="02020603050405020304" charset="0"/>
              </a:rPr>
              <a:t>.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charset="0"/>
              </a:rPr>
              <a:t/>
            </a:r>
            <a:br>
              <a:rPr lang="ru-RU" dirty="0" smtClean="0">
                <a:solidFill>
                  <a:srgbClr val="0070C0"/>
                </a:solidFill>
                <a:latin typeface="Times New Roman" panose="02020603050405020304" charset="0"/>
              </a:rPr>
            </a:br>
            <a:endParaRPr lang="ru-RU" dirty="0">
              <a:solidFill>
                <a:srgbClr val="0070C0"/>
              </a:solidFill>
              <a:latin typeface="Times New Roman" panose="02020603050405020304" charset="0"/>
            </a:endParaRPr>
          </a:p>
        </p:txBody>
      </p:sp>
      <p:pic>
        <p:nvPicPr>
          <p:cNvPr id="3" name="Content Placeholder 2" descr="5061c7f385c27caa1d69c5d1d6cc5b0f[1]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58695" y="4272915"/>
            <a:ext cx="3983990" cy="2218690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22714"/>
          </a:xfrm>
        </p:spPr>
        <p:txBody>
          <a:bodyPr>
            <a:normAutofit fontScale="90000"/>
          </a:bodyPr>
          <a:lstStyle/>
          <a:p>
            <a:pPr lvl="0"/>
            <a:r>
              <a:rPr lang="ru-RU" dirty="0" smtClean="0">
                <a:latin typeface="Times New Roman" panose="02020603050405020304" charset="0"/>
              </a:rPr>
              <a:t>2. Глаголы, обозначающие возможность или желательность действия: </a:t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sz="4000" b="1" i="1" dirty="0" smtClean="0">
                <a:solidFill>
                  <a:srgbClr val="0070C0"/>
                </a:solidFill>
                <a:latin typeface="Times New Roman" panose="02020603050405020304" charset="0"/>
              </a:rPr>
              <a:t>мочь/смочь, </a:t>
            </a:r>
            <a:br>
              <a:rPr lang="ru-RU" sz="4000" b="1" i="1" dirty="0" smtClean="0">
                <a:solidFill>
                  <a:srgbClr val="0070C0"/>
                </a:solidFill>
                <a:latin typeface="Times New Roman" panose="02020603050405020304" charset="0"/>
              </a:rPr>
            </a:br>
            <a:r>
              <a:rPr lang="ru-RU" sz="4000" b="1" i="1" dirty="0" smtClean="0">
                <a:solidFill>
                  <a:srgbClr val="0070C0"/>
                </a:solidFill>
                <a:latin typeface="Times New Roman" panose="02020603050405020304" charset="0"/>
              </a:rPr>
              <a:t>уметь/суметь, хотеть/захотеть, решать/решить, собираться/собраться, пытаться/попытаться, пробовать/попробовать, стараться/постараться, желать/ пожелать и т.п</a:t>
            </a:r>
            <a:r>
              <a:rPr lang="ru-RU" sz="4000" dirty="0" smtClean="0">
                <a:latin typeface="Times New Roman" panose="02020603050405020304" charset="0"/>
              </a:rPr>
              <a:t>.</a:t>
            </a:r>
            <a:r>
              <a:rPr lang="ru-RU" dirty="0" smtClean="0">
                <a:latin typeface="Times New Roman" panose="02020603050405020304" charset="0"/>
              </a:rPr>
              <a:t/>
            </a:r>
            <a:br>
              <a:rPr lang="ru-RU" dirty="0" smtClean="0">
                <a:latin typeface="Times New Roman" panose="02020603050405020304" charset="0"/>
              </a:rPr>
            </a:br>
            <a:endParaRPr lang="ru-RU" dirty="0"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4980940"/>
          </a:xfrm>
        </p:spPr>
        <p:txBody>
          <a:bodyPr>
            <a:normAutofit fontScale="90000"/>
          </a:bodyPr>
          <a:lstStyle/>
          <a:p>
            <a:r>
              <a:rPr lang="ru-RU" altLang="en-US" dirty="0">
                <a:latin typeface="Times New Roman" panose="02020603050405020304" charset="0"/>
              </a:rPr>
              <a:t>Вместо глагола-связки в составном глагольном сказуемом может использоваться краткое прилагательное (</a:t>
            </a:r>
            <a:r>
              <a:rPr lang="ru-RU" altLang="en-US" i="1" dirty="0">
                <a:solidFill>
                  <a:srgbClr val="0070C0"/>
                </a:solidFill>
                <a:latin typeface="Times New Roman" panose="02020603050405020304" charset="0"/>
              </a:rPr>
              <a:t>должен, рад, готов, согласен, намерен, обязан</a:t>
            </a:r>
            <a:r>
              <a:rPr lang="ru-RU" altLang="en-US" dirty="0">
                <a:solidFill>
                  <a:srgbClr val="0070C0"/>
                </a:solidFill>
                <a:latin typeface="Times New Roman" panose="02020603050405020304" charset="0"/>
              </a:rPr>
              <a:t> </a:t>
            </a:r>
            <a:r>
              <a:rPr lang="ru-RU" altLang="en-US" dirty="0">
                <a:latin typeface="Times New Roman" panose="02020603050405020304" charset="0"/>
              </a:rPr>
              <a:t>и т.п.), а также словосочетания (</a:t>
            </a:r>
            <a:r>
              <a:rPr lang="ru-RU" altLang="en-US" i="1" dirty="0">
                <a:solidFill>
                  <a:srgbClr val="0070C0"/>
                </a:solidFill>
                <a:latin typeface="Times New Roman" panose="02020603050405020304" charset="0"/>
              </a:rPr>
              <a:t>иметь возможность, быть в состоянии</a:t>
            </a:r>
            <a:r>
              <a:rPr lang="ru-RU" altLang="en-US" dirty="0">
                <a:solidFill>
                  <a:srgbClr val="0070C0"/>
                </a:solidFill>
                <a:latin typeface="Times New Roman" panose="02020603050405020304" charset="0"/>
              </a:rPr>
              <a:t> </a:t>
            </a:r>
            <a:r>
              <a:rPr lang="ru-RU" altLang="en-US" dirty="0">
                <a:latin typeface="Times New Roman" panose="02020603050405020304" charset="0"/>
              </a:rPr>
              <a:t>и т.п.)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3488690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latin typeface="Times New Roman" panose="02020603050405020304" charset="0"/>
              </a:rPr>
              <a:t>С этими глаголами может употребляться инфинитив и несовершенного и совершенного вида:</a:t>
            </a:r>
            <a:br>
              <a:rPr lang="ru-RU" sz="3600" dirty="0" smtClean="0">
                <a:latin typeface="Times New Roman" panose="02020603050405020304" charset="0"/>
              </a:rPr>
            </a:br>
            <a:r>
              <a:rPr lang="ru-RU" sz="3600" i="1" dirty="0" smtClean="0">
                <a:latin typeface="Times New Roman" panose="02020603050405020304" charset="0"/>
              </a:rPr>
              <a:t> </a:t>
            </a:r>
            <a:r>
              <a:rPr lang="ru-RU" sz="3600" i="1" dirty="0" smtClean="0">
                <a:solidFill>
                  <a:srgbClr val="0070C0"/>
                </a:solidFill>
                <a:latin typeface="Times New Roman" panose="02020603050405020304" charset="0"/>
              </a:rPr>
              <a:t>Он не </a:t>
            </a:r>
            <a:r>
              <a:rPr lang="ru-RU" sz="3600" i="1" u="dbl" dirty="0" smtClean="0">
                <a:solidFill>
                  <a:srgbClr val="0070C0"/>
                </a:solidFill>
                <a:latin typeface="Times New Roman" panose="02020603050405020304" charset="0"/>
              </a:rPr>
              <a:t>смог помочь</a:t>
            </a:r>
            <a:r>
              <a:rPr lang="ru-RU" sz="3600" i="1" dirty="0" smtClean="0">
                <a:solidFill>
                  <a:srgbClr val="0070C0"/>
                </a:solidFill>
                <a:latin typeface="Times New Roman" panose="02020603050405020304" charset="0"/>
              </a:rPr>
              <a:t> нам.</a:t>
            </a:r>
            <a:br>
              <a:rPr lang="ru-RU" sz="3600" i="1" dirty="0" smtClean="0">
                <a:solidFill>
                  <a:srgbClr val="0070C0"/>
                </a:solidFill>
                <a:latin typeface="Times New Roman" panose="02020603050405020304" charset="0"/>
              </a:rPr>
            </a:br>
            <a:r>
              <a:rPr lang="ru-RU" sz="3600" i="1" dirty="0" smtClean="0">
                <a:solidFill>
                  <a:srgbClr val="0070C0"/>
                </a:solidFill>
                <a:latin typeface="Times New Roman" panose="02020603050405020304" charset="0"/>
              </a:rPr>
              <a:t> Мальчик </a:t>
            </a:r>
            <a:r>
              <a:rPr lang="ru-RU" sz="3600" i="1" u="dbl" dirty="0" smtClean="0">
                <a:solidFill>
                  <a:srgbClr val="0070C0"/>
                </a:solidFill>
                <a:latin typeface="Times New Roman" panose="02020603050405020304" charset="0"/>
              </a:rPr>
              <a:t>умеет кататься</a:t>
            </a:r>
            <a:r>
              <a:rPr lang="ru-RU" sz="3600" i="1" dirty="0" smtClean="0">
                <a:solidFill>
                  <a:srgbClr val="0070C0"/>
                </a:solidFill>
                <a:latin typeface="Times New Roman" panose="02020603050405020304" charset="0"/>
              </a:rPr>
              <a:t> на коньках.</a:t>
            </a:r>
            <a:br>
              <a:rPr lang="ru-RU" sz="3600" i="1" dirty="0" smtClean="0">
                <a:solidFill>
                  <a:srgbClr val="0070C0"/>
                </a:solidFill>
                <a:latin typeface="Times New Roman" panose="02020603050405020304" charset="0"/>
              </a:rPr>
            </a:br>
            <a:r>
              <a:rPr lang="ru-RU" sz="3600" i="1" dirty="0" smtClean="0">
                <a:solidFill>
                  <a:srgbClr val="0070C0"/>
                </a:solidFill>
                <a:latin typeface="Times New Roman" panose="02020603050405020304" charset="0"/>
              </a:rPr>
              <a:t> Он </a:t>
            </a:r>
            <a:r>
              <a:rPr lang="ru-RU" sz="3600" i="1" u="dbl" dirty="0" smtClean="0">
                <a:solidFill>
                  <a:srgbClr val="0070C0"/>
                </a:solidFill>
                <a:latin typeface="Times New Roman" panose="02020603050405020304" charset="0"/>
              </a:rPr>
              <a:t>попытался открыть</a:t>
            </a:r>
            <a:r>
              <a:rPr lang="ru-RU" sz="3600" i="1" dirty="0" smtClean="0">
                <a:solidFill>
                  <a:srgbClr val="0070C0"/>
                </a:solidFill>
                <a:latin typeface="Times New Roman" panose="02020603050405020304" charset="0"/>
              </a:rPr>
              <a:t> дверь</a:t>
            </a:r>
            <a:r>
              <a:rPr lang="ru-RU" sz="3600" i="1" dirty="0" smtClean="0">
                <a:latin typeface="Times New Roman" panose="02020603050405020304" charset="0"/>
              </a:rPr>
              <a:t>.</a:t>
            </a:r>
            <a:r>
              <a:rPr lang="ru-RU" dirty="0" smtClean="0">
                <a:latin typeface="Times New Roman" panose="02020603050405020304" charset="0"/>
              </a:rPr>
              <a:t/>
            </a:r>
            <a:br>
              <a:rPr lang="ru-RU" dirty="0" smtClean="0">
                <a:latin typeface="Times New Roman" panose="02020603050405020304" charset="0"/>
              </a:rPr>
            </a:br>
            <a:endParaRPr lang="ru-RU" dirty="0">
              <a:latin typeface="Times New Roman" panose="02020603050405020304" charset="0"/>
            </a:endParaRPr>
          </a:p>
        </p:txBody>
      </p:sp>
      <p:pic>
        <p:nvPicPr>
          <p:cNvPr id="3" name="Content Placeholder 2" descr="148060127151[1]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65705" y="3882390"/>
            <a:ext cx="4399915" cy="2475230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5977890"/>
          </a:xfrm>
        </p:spPr>
        <p:txBody>
          <a:bodyPr>
            <a:normAutofit fontScale="90000"/>
          </a:bodyPr>
          <a:lstStyle/>
          <a:p>
            <a:r>
              <a:rPr lang="ru-RU" altLang="en-US" sz="2800" b="1" i="1" dirty="0">
                <a:latin typeface="Times New Roman" panose="02020603050405020304" charset="0"/>
              </a:rPr>
              <a:t>Найдите и </a:t>
            </a:r>
            <a:r>
              <a:rPr lang="ru-RU" altLang="en-US" sz="2800" b="1" i="1" u="dbl" dirty="0">
                <a:solidFill>
                  <a:schemeClr val="tx1"/>
                </a:solidFill>
                <a:uFillTx/>
                <a:latin typeface="Times New Roman" panose="02020603050405020304" charset="0"/>
              </a:rPr>
              <a:t>подчеркните </a:t>
            </a:r>
            <a:r>
              <a:rPr lang="ru-RU" altLang="en-US" sz="2800" b="1" i="1" dirty="0">
                <a:latin typeface="Times New Roman" panose="02020603050405020304" charset="0"/>
              </a:rPr>
              <a:t>сказуемое в следующих предложениях. Укажите, чем оно выражено:</a:t>
            </a:r>
            <a:br>
              <a:rPr lang="ru-RU" altLang="en-US" sz="2800" b="1" i="1" dirty="0">
                <a:latin typeface="Times New Roman" panose="02020603050405020304" charset="0"/>
              </a:rPr>
            </a:br>
            <a:r>
              <a:rPr lang="ru-RU" altLang="en-US" sz="2800" dirty="0">
                <a:latin typeface="Times New Roman" panose="02020603050405020304" charset="0"/>
              </a:rPr>
              <a:t/>
            </a:r>
            <a:br>
              <a:rPr lang="ru-RU" altLang="en-US" sz="2800" dirty="0">
                <a:latin typeface="Times New Roman" panose="02020603050405020304" charset="0"/>
              </a:rPr>
            </a:br>
            <a:r>
              <a:rPr lang="ru-RU" altLang="en-US" sz="3200" dirty="0">
                <a:latin typeface="Times New Roman" panose="02020603050405020304" charset="0"/>
              </a:rPr>
              <a:t>День будет пасмурный. Родители подарили ребёнку велосипед. </a:t>
            </a:r>
            <a:r>
              <a:rPr lang="ru-RU" altLang="en-US" sz="3200" dirty="0" smtClean="0">
                <a:latin typeface="Times New Roman" panose="02020603050405020304" charset="0"/>
              </a:rPr>
              <a:t>Он </a:t>
            </a:r>
            <a:r>
              <a:rPr lang="ru-RU" altLang="en-US" sz="3200" dirty="0">
                <a:latin typeface="Times New Roman" panose="02020603050405020304" charset="0"/>
              </a:rPr>
              <a:t>хотел быть инженером. </a:t>
            </a:r>
            <a:r>
              <a:rPr lang="ru-RU" altLang="en-US" sz="3200" dirty="0" smtClean="0">
                <a:latin typeface="Times New Roman" panose="02020603050405020304" charset="0"/>
              </a:rPr>
              <a:t>Михаил </a:t>
            </a:r>
            <a:r>
              <a:rPr lang="ru-RU" altLang="en-US" sz="3200" dirty="0">
                <a:latin typeface="Times New Roman" panose="02020603050405020304" charset="0"/>
              </a:rPr>
              <a:t>был веселым, остроумным. Характер у него стал тяжелым, раздражительным. Их дом был третьим с конца. Мы рано вышли из дома. Ты должен сам сделать это. Он перестал улыбаться. Сегодня холодно. Она среднего роста. Они были вынуждены остаться дома. Ребенок кажется счастливым. Я постараюсь вам помочь.</a:t>
            </a:r>
            <a:r>
              <a:rPr lang="ru-RU" altLang="en-US" sz="2800" dirty="0">
                <a:latin typeface="Times New Roman" panose="02020603050405020304" charset="0"/>
              </a:rPr>
              <a:t/>
            </a:r>
            <a:br>
              <a:rPr lang="ru-RU" altLang="en-US" sz="2800" dirty="0">
                <a:latin typeface="Times New Roman" panose="02020603050405020304" charset="0"/>
              </a:rPr>
            </a:br>
            <a:endParaRPr lang="ru-RU" altLang="en-US" sz="2800" dirty="0"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4439929"/>
          </a:xfrm>
        </p:spPr>
        <p:txBody>
          <a:bodyPr>
            <a:normAutofit fontScale="90000"/>
          </a:bodyPr>
          <a:lstStyle/>
          <a:p>
            <a:r>
              <a:rPr lang="ru-RU" altLang="en-US" sz="3200" dirty="0">
                <a:latin typeface="Times New Roman" panose="02020603050405020304" charset="0"/>
              </a:rPr>
              <a:t/>
            </a:r>
            <a:br>
              <a:rPr lang="ru-RU" altLang="en-US" sz="3200" dirty="0">
                <a:latin typeface="Times New Roman" panose="02020603050405020304" charset="0"/>
              </a:rPr>
            </a:br>
            <a:r>
              <a:rPr lang="ru-RU" altLang="en-US" sz="3200" dirty="0">
                <a:latin typeface="Times New Roman" panose="02020603050405020304" charset="0"/>
              </a:rPr>
              <a:t/>
            </a:r>
            <a:br>
              <a:rPr lang="ru-RU" altLang="en-US" sz="3200" dirty="0">
                <a:latin typeface="Times New Roman" panose="02020603050405020304" charset="0"/>
              </a:rPr>
            </a:br>
            <a:r>
              <a:rPr lang="ru-RU" altLang="en-US" sz="3200" b="1" dirty="0">
                <a:latin typeface="Times New Roman" panose="02020603050405020304" charset="0"/>
              </a:rPr>
              <a:t>Найдите основу предложения. Чем выражены подлежащее и сказуемое?</a:t>
            </a:r>
            <a:br>
              <a:rPr lang="ru-RU" altLang="en-US" sz="3200" b="1" dirty="0">
                <a:latin typeface="Times New Roman" panose="02020603050405020304" charset="0"/>
              </a:rPr>
            </a:br>
            <a:r>
              <a:rPr lang="ru-RU" altLang="en-US" sz="3200" b="1" dirty="0">
                <a:latin typeface="Times New Roman" panose="02020603050405020304" charset="0"/>
              </a:rPr>
              <a:t/>
            </a:r>
            <a:br>
              <a:rPr lang="ru-RU" altLang="en-US" sz="3200" b="1" dirty="0">
                <a:latin typeface="Times New Roman" panose="02020603050405020304" charset="0"/>
              </a:rPr>
            </a:br>
            <a:r>
              <a:rPr lang="ru-RU" altLang="en-US" sz="3200" dirty="0">
                <a:latin typeface="Times New Roman" panose="02020603050405020304" charset="0"/>
              </a:rPr>
              <a:t>1. </a:t>
            </a:r>
            <a:r>
              <a:rPr lang="en-US" sz="3200" dirty="0" err="1">
                <a:latin typeface="Times New Roman" panose="02020603050405020304" charset="0"/>
              </a:rPr>
              <a:t>Сестра</a:t>
            </a:r>
            <a:r>
              <a:rPr lang="en-US" sz="3200" dirty="0">
                <a:latin typeface="Times New Roman" panose="02020603050405020304" charset="0"/>
              </a:rPr>
              <a:t> </a:t>
            </a:r>
            <a:r>
              <a:rPr lang="en-US" sz="3200" dirty="0" err="1">
                <a:latin typeface="Times New Roman" panose="02020603050405020304" charset="0"/>
              </a:rPr>
              <a:t>пишет</a:t>
            </a:r>
            <a:r>
              <a:rPr lang="en-US" sz="3200" dirty="0">
                <a:latin typeface="Times New Roman" panose="02020603050405020304" charset="0"/>
              </a:rPr>
              <a:t> </a:t>
            </a:r>
            <a:r>
              <a:rPr lang="en-US" sz="3200" dirty="0" err="1">
                <a:latin typeface="Times New Roman" panose="02020603050405020304" charset="0"/>
              </a:rPr>
              <a:t>сочинение</a:t>
            </a:r>
            <a:r>
              <a:rPr lang="en-US" sz="3200" dirty="0">
                <a:latin typeface="Times New Roman" panose="02020603050405020304" charset="0"/>
              </a:rPr>
              <a:t>. 2. </a:t>
            </a:r>
            <a:r>
              <a:rPr lang="en-US" sz="3200" dirty="0" err="1">
                <a:latin typeface="Times New Roman" panose="02020603050405020304" charset="0"/>
              </a:rPr>
              <a:t>Она</a:t>
            </a:r>
            <a:r>
              <a:rPr lang="en-US" sz="3200" dirty="0">
                <a:latin typeface="Times New Roman" panose="02020603050405020304" charset="0"/>
              </a:rPr>
              <a:t> </a:t>
            </a:r>
            <a:r>
              <a:rPr lang="en-US" sz="3200" dirty="0" err="1">
                <a:latin typeface="Times New Roman" panose="02020603050405020304" charset="0"/>
              </a:rPr>
              <a:t>отличница</a:t>
            </a:r>
            <a:r>
              <a:rPr lang="en-US" sz="3200" dirty="0">
                <a:latin typeface="Times New Roman" panose="02020603050405020304" charset="0"/>
              </a:rPr>
              <a:t>. 3.Небо </a:t>
            </a:r>
            <a:r>
              <a:rPr lang="en-US" sz="3200" dirty="0" err="1">
                <a:latin typeface="Times New Roman" panose="02020603050405020304" charset="0"/>
              </a:rPr>
              <a:t>пасмурно</a:t>
            </a:r>
            <a:r>
              <a:rPr lang="en-US" sz="3200" dirty="0">
                <a:latin typeface="Times New Roman" panose="02020603050405020304" charset="0"/>
              </a:rPr>
              <a:t>. 4. </a:t>
            </a:r>
            <a:r>
              <a:rPr lang="en-US" sz="3200" dirty="0" err="1">
                <a:latin typeface="Times New Roman" panose="02020603050405020304" charset="0"/>
              </a:rPr>
              <a:t>День</a:t>
            </a:r>
            <a:r>
              <a:rPr lang="en-US" sz="3200" dirty="0">
                <a:latin typeface="Times New Roman" panose="02020603050405020304" charset="0"/>
              </a:rPr>
              <a:t> </a:t>
            </a:r>
            <a:r>
              <a:rPr lang="en-US" sz="3200" dirty="0" err="1">
                <a:latin typeface="Times New Roman" panose="02020603050405020304" charset="0"/>
              </a:rPr>
              <a:t>дождливый</a:t>
            </a:r>
            <a:r>
              <a:rPr lang="en-US" sz="3200" dirty="0">
                <a:latin typeface="Times New Roman" panose="02020603050405020304" charset="0"/>
              </a:rPr>
              <a:t>. </a:t>
            </a:r>
            <a:r>
              <a:rPr lang="ru-RU" sz="3200" dirty="0" smtClean="0">
                <a:latin typeface="Times New Roman" panose="02020603050405020304" charset="0"/>
              </a:rPr>
              <a:t/>
            </a:r>
            <a:br>
              <a:rPr lang="ru-RU" sz="3200" dirty="0" smtClean="0">
                <a:latin typeface="Times New Roman" panose="02020603050405020304" charset="0"/>
              </a:rPr>
            </a:br>
            <a:r>
              <a:rPr lang="en-US" sz="3200" dirty="0" smtClean="0">
                <a:latin typeface="Times New Roman" panose="02020603050405020304" charset="0"/>
              </a:rPr>
              <a:t>5</a:t>
            </a:r>
            <a:r>
              <a:rPr lang="en-US" sz="3200" dirty="0">
                <a:latin typeface="Times New Roman" panose="02020603050405020304" charset="0"/>
              </a:rPr>
              <a:t>. </a:t>
            </a:r>
            <a:r>
              <a:rPr lang="en-US" sz="3200" dirty="0" err="1">
                <a:latin typeface="Times New Roman" panose="02020603050405020304" charset="0"/>
              </a:rPr>
              <a:t>Прогулка</a:t>
            </a:r>
            <a:r>
              <a:rPr lang="en-US" sz="3200" dirty="0">
                <a:latin typeface="Times New Roman" panose="02020603050405020304" charset="0"/>
              </a:rPr>
              <a:t> – </a:t>
            </a:r>
            <a:r>
              <a:rPr lang="en-US" sz="3200" dirty="0" err="1">
                <a:latin typeface="Times New Roman" panose="02020603050405020304" charset="0"/>
              </a:rPr>
              <a:t>лучший</a:t>
            </a:r>
            <a:r>
              <a:rPr lang="en-US" sz="3200" dirty="0">
                <a:latin typeface="Times New Roman" panose="02020603050405020304" charset="0"/>
              </a:rPr>
              <a:t> </a:t>
            </a:r>
            <a:r>
              <a:rPr lang="en-US" sz="3200" dirty="0" err="1">
                <a:latin typeface="Times New Roman" panose="02020603050405020304" charset="0"/>
              </a:rPr>
              <a:t>отдых</a:t>
            </a:r>
            <a:r>
              <a:rPr lang="en-US" sz="3200" dirty="0">
                <a:latin typeface="Times New Roman" panose="02020603050405020304" charset="0"/>
              </a:rPr>
              <a:t>. </a:t>
            </a:r>
            <a:r>
              <a:rPr lang="ru-RU" sz="3200" dirty="0" smtClean="0">
                <a:latin typeface="Times New Roman" panose="02020603050405020304" charset="0"/>
              </a:rPr>
              <a:t/>
            </a:r>
            <a:br>
              <a:rPr lang="ru-RU" sz="3200" dirty="0" smtClean="0">
                <a:latin typeface="Times New Roman" panose="02020603050405020304" charset="0"/>
              </a:rPr>
            </a:br>
            <a:r>
              <a:rPr lang="en-US" sz="3200" dirty="0" smtClean="0">
                <a:latin typeface="Times New Roman" panose="02020603050405020304" charset="0"/>
              </a:rPr>
              <a:t>6</a:t>
            </a:r>
            <a:r>
              <a:rPr lang="en-US" sz="3200" dirty="0">
                <a:latin typeface="Times New Roman" panose="02020603050405020304" charset="0"/>
              </a:rPr>
              <a:t>. </a:t>
            </a:r>
            <a:r>
              <a:rPr lang="en-US" sz="3200" dirty="0" err="1">
                <a:latin typeface="Times New Roman" panose="02020603050405020304" charset="0"/>
              </a:rPr>
              <a:t>Пришло</a:t>
            </a:r>
            <a:r>
              <a:rPr lang="en-US" sz="3200" dirty="0">
                <a:latin typeface="Times New Roman" panose="02020603050405020304" charset="0"/>
              </a:rPr>
              <a:t> </a:t>
            </a:r>
            <a:r>
              <a:rPr lang="en-US" sz="3200" dirty="0" err="1">
                <a:latin typeface="Times New Roman" panose="02020603050405020304" charset="0"/>
              </a:rPr>
              <a:t>несколько</a:t>
            </a:r>
            <a:r>
              <a:rPr lang="en-US" sz="3200" dirty="0">
                <a:latin typeface="Times New Roman" panose="02020603050405020304" charset="0"/>
              </a:rPr>
              <a:t> </a:t>
            </a:r>
            <a:r>
              <a:rPr lang="en-US" sz="3200" dirty="0" err="1">
                <a:latin typeface="Times New Roman" panose="02020603050405020304" charset="0"/>
              </a:rPr>
              <a:t>человек</a:t>
            </a:r>
            <a:r>
              <a:rPr lang="en-US" sz="3200" dirty="0">
                <a:latin typeface="Times New Roman" panose="02020603050405020304" charset="0"/>
              </a:rPr>
              <a:t>. </a:t>
            </a:r>
            <a:r>
              <a:rPr lang="ru-RU" sz="3200" dirty="0" smtClean="0">
                <a:latin typeface="Times New Roman" panose="02020603050405020304" charset="0"/>
              </a:rPr>
              <a:t/>
            </a:r>
            <a:br>
              <a:rPr lang="ru-RU" sz="3200" dirty="0" smtClean="0">
                <a:latin typeface="Times New Roman" panose="02020603050405020304" charset="0"/>
              </a:rPr>
            </a:br>
            <a:r>
              <a:rPr lang="en-US" sz="3200" dirty="0" smtClean="0">
                <a:latin typeface="Times New Roman" panose="02020603050405020304" charset="0"/>
              </a:rPr>
              <a:t>7</a:t>
            </a:r>
            <a:r>
              <a:rPr lang="en-US" sz="3200" dirty="0">
                <a:latin typeface="Times New Roman" panose="02020603050405020304" charset="0"/>
              </a:rPr>
              <a:t>. </a:t>
            </a:r>
            <a:r>
              <a:rPr lang="en-US" sz="3200" dirty="0" err="1">
                <a:latin typeface="Times New Roman" panose="02020603050405020304" charset="0"/>
              </a:rPr>
              <a:t>Доказать</a:t>
            </a:r>
            <a:r>
              <a:rPr lang="en-US" sz="3200" dirty="0">
                <a:latin typeface="Times New Roman" panose="02020603050405020304" charset="0"/>
              </a:rPr>
              <a:t> – </a:t>
            </a:r>
            <a:r>
              <a:rPr lang="en-US" sz="3200" dirty="0" err="1">
                <a:latin typeface="Times New Roman" panose="02020603050405020304" charset="0"/>
              </a:rPr>
              <a:t>значит</a:t>
            </a:r>
            <a:r>
              <a:rPr lang="en-US" sz="3200" dirty="0">
                <a:latin typeface="Times New Roman" panose="02020603050405020304" charset="0"/>
              </a:rPr>
              <a:t> </a:t>
            </a:r>
            <a:r>
              <a:rPr lang="en-US" sz="3200" dirty="0" err="1">
                <a:latin typeface="Times New Roman" panose="02020603050405020304" charset="0"/>
              </a:rPr>
              <a:t>убедить</a:t>
            </a:r>
            <a:r>
              <a:rPr lang="en-US" sz="3200" dirty="0">
                <a:latin typeface="Times New Roman" panose="02020603050405020304" charset="0"/>
              </a:rPr>
              <a:t>. </a:t>
            </a:r>
            <a:r>
              <a:rPr lang="ru-RU" sz="3200" dirty="0" smtClean="0">
                <a:latin typeface="Times New Roman" panose="02020603050405020304" charset="0"/>
              </a:rPr>
              <a:t/>
            </a:r>
            <a:br>
              <a:rPr lang="ru-RU" sz="3200" dirty="0" smtClean="0">
                <a:latin typeface="Times New Roman" panose="02020603050405020304" charset="0"/>
              </a:rPr>
            </a:br>
            <a:r>
              <a:rPr lang="en-US" sz="3200" dirty="0" smtClean="0">
                <a:latin typeface="Times New Roman" panose="02020603050405020304" charset="0"/>
              </a:rPr>
              <a:t>8</a:t>
            </a:r>
            <a:r>
              <a:rPr lang="en-US" sz="3200" dirty="0">
                <a:latin typeface="Times New Roman" panose="02020603050405020304" charset="0"/>
              </a:rPr>
              <a:t>. </a:t>
            </a:r>
            <a:r>
              <a:rPr lang="en-US" sz="3200" dirty="0" err="1">
                <a:latin typeface="Times New Roman" panose="02020603050405020304" charset="0"/>
              </a:rPr>
              <a:t>Эти</a:t>
            </a:r>
            <a:r>
              <a:rPr lang="en-US" sz="3200" dirty="0">
                <a:latin typeface="Times New Roman" panose="02020603050405020304" charset="0"/>
              </a:rPr>
              <a:t> </a:t>
            </a:r>
            <a:r>
              <a:rPr lang="en-US" sz="3200" dirty="0" err="1">
                <a:latin typeface="Times New Roman" panose="02020603050405020304" charset="0"/>
              </a:rPr>
              <a:t>девочки</a:t>
            </a:r>
            <a:r>
              <a:rPr lang="en-US" sz="3200" dirty="0">
                <a:latin typeface="Times New Roman" panose="02020603050405020304" charset="0"/>
              </a:rPr>
              <a:t> – </a:t>
            </a:r>
            <a:r>
              <a:rPr lang="en-US" sz="3200" dirty="0" err="1">
                <a:latin typeface="Times New Roman" panose="02020603050405020304" charset="0"/>
              </a:rPr>
              <a:t>мои</a:t>
            </a:r>
            <a:r>
              <a:rPr lang="en-US" sz="3200" dirty="0">
                <a:latin typeface="Times New Roman" panose="02020603050405020304" charset="0"/>
              </a:rPr>
              <a:t> </a:t>
            </a:r>
            <a:r>
              <a:rPr lang="en-US" sz="3200" dirty="0" err="1">
                <a:latin typeface="Times New Roman" panose="02020603050405020304" charset="0"/>
              </a:rPr>
              <a:t>дети</a:t>
            </a:r>
            <a:r>
              <a:rPr lang="en-US" sz="3200" dirty="0">
                <a:latin typeface="Times New Roman" panose="02020603050405020304" charset="0"/>
              </a:rPr>
              <a:t>. </a:t>
            </a:r>
            <a:r>
              <a:rPr lang="ru-RU" sz="3200" dirty="0" smtClean="0">
                <a:latin typeface="Times New Roman" panose="02020603050405020304" charset="0"/>
              </a:rPr>
              <a:t/>
            </a:r>
            <a:br>
              <a:rPr lang="ru-RU" sz="3200" dirty="0" smtClean="0">
                <a:latin typeface="Times New Roman" panose="02020603050405020304" charset="0"/>
              </a:rPr>
            </a:br>
            <a:r>
              <a:rPr lang="ru-RU" sz="3200" dirty="0" smtClean="0">
                <a:latin typeface="Times New Roman" panose="02020603050405020304" charset="0"/>
              </a:rPr>
              <a:t>9</a:t>
            </a:r>
            <a:r>
              <a:rPr lang="en-US" sz="3200" dirty="0" smtClean="0">
                <a:latin typeface="Times New Roman" panose="02020603050405020304" charset="0"/>
              </a:rPr>
              <a:t>. </a:t>
            </a:r>
            <a:r>
              <a:rPr lang="en-US" sz="3200" dirty="0" err="1">
                <a:latin typeface="Times New Roman" panose="02020603050405020304" charset="0"/>
              </a:rPr>
              <a:t>Говорить</a:t>
            </a:r>
            <a:r>
              <a:rPr lang="en-US" sz="3200" dirty="0">
                <a:latin typeface="Times New Roman" panose="02020603050405020304" charset="0"/>
              </a:rPr>
              <a:t> с </a:t>
            </a:r>
            <a:r>
              <a:rPr lang="en-US" sz="3200" dirty="0" err="1">
                <a:latin typeface="Times New Roman" panose="02020603050405020304" charset="0"/>
              </a:rPr>
              <a:t>вами</a:t>
            </a:r>
            <a:r>
              <a:rPr lang="en-US" sz="3200" dirty="0">
                <a:latin typeface="Times New Roman" panose="02020603050405020304" charset="0"/>
              </a:rPr>
              <a:t> – </a:t>
            </a:r>
            <a:r>
              <a:rPr lang="en-US" sz="3200" dirty="0" err="1">
                <a:latin typeface="Times New Roman" panose="02020603050405020304" charset="0"/>
              </a:rPr>
              <a:t>удовольствие</a:t>
            </a:r>
            <a:r>
              <a:rPr lang="en-US" sz="3200" dirty="0">
                <a:latin typeface="Times New Roman" panose="02020603050405020304" charset="0"/>
              </a:rPr>
              <a:t>. </a:t>
            </a:r>
            <a:r>
              <a:rPr lang="ru-RU" sz="3200" dirty="0" smtClean="0">
                <a:latin typeface="Times New Roman" panose="02020603050405020304" charset="0"/>
              </a:rPr>
              <a:t/>
            </a:r>
            <a:br>
              <a:rPr lang="ru-RU" sz="3200" dirty="0" smtClean="0">
                <a:latin typeface="Times New Roman" panose="02020603050405020304" charset="0"/>
              </a:rPr>
            </a:br>
            <a:r>
              <a:rPr lang="en-US" sz="3200" dirty="0" smtClean="0">
                <a:latin typeface="Times New Roman" panose="02020603050405020304" charset="0"/>
              </a:rPr>
              <a:t>1</a:t>
            </a:r>
            <a:r>
              <a:rPr lang="ru-RU" sz="3200" dirty="0" smtClean="0">
                <a:latin typeface="Times New Roman" panose="02020603050405020304" charset="0"/>
              </a:rPr>
              <a:t>0</a:t>
            </a:r>
            <a:r>
              <a:rPr lang="en-US" sz="3200" dirty="0" smtClean="0">
                <a:latin typeface="Times New Roman" panose="02020603050405020304" charset="0"/>
              </a:rPr>
              <a:t>. </a:t>
            </a:r>
            <a:r>
              <a:rPr lang="en-US" sz="3200" dirty="0" err="1">
                <a:latin typeface="Times New Roman" panose="02020603050405020304" charset="0"/>
              </a:rPr>
              <a:t>Мы</a:t>
            </a:r>
            <a:r>
              <a:rPr lang="en-US" sz="3200" dirty="0">
                <a:latin typeface="Times New Roman" panose="02020603050405020304" charset="0"/>
              </a:rPr>
              <a:t> </a:t>
            </a:r>
            <a:r>
              <a:rPr lang="en-US" sz="3200" dirty="0" err="1">
                <a:latin typeface="Times New Roman" panose="02020603050405020304" charset="0"/>
              </a:rPr>
              <a:t>идем</a:t>
            </a:r>
            <a:r>
              <a:rPr lang="en-US" sz="3200" dirty="0">
                <a:latin typeface="Times New Roman" panose="02020603050405020304" charset="0"/>
              </a:rPr>
              <a:t> </a:t>
            </a:r>
            <a:r>
              <a:rPr lang="en-US" sz="3200" dirty="0" err="1">
                <a:latin typeface="Times New Roman" panose="02020603050405020304" charset="0"/>
              </a:rPr>
              <a:t>на</a:t>
            </a:r>
            <a:r>
              <a:rPr lang="en-US" sz="3200" dirty="0">
                <a:latin typeface="Times New Roman" panose="02020603050405020304" charset="0"/>
              </a:rPr>
              <a:t> </a:t>
            </a:r>
            <a:r>
              <a:rPr lang="en-US" sz="3200" dirty="0" err="1">
                <a:latin typeface="Times New Roman" panose="02020603050405020304" charset="0"/>
              </a:rPr>
              <a:t>работу</a:t>
            </a:r>
            <a:r>
              <a:rPr lang="en-US" sz="3200" dirty="0">
                <a:latin typeface="Times New Roman" panose="02020603050405020304" charset="0"/>
              </a:rPr>
              <a:t>.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353</Words>
  <Application>Microsoft Office PowerPoint</Application>
  <PresentationFormat>Экран (4:3)</PresentationFormat>
  <Paragraphs>33</Paragraphs>
  <Slides>33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4" baseType="lpstr">
      <vt:lpstr>Тема Office</vt:lpstr>
      <vt:lpstr>Задание. Найдите в предложениях подлежащее и укажите, чем оно выражено:  Главное было уже сделано. Всё понятно. Семеро одного не ждут. Плавать полезно для здоровья. Автобус идёт до вокзала. Учащиеся получают студенческие билеты.  Шли два друга и разговаривали. Уже пять лет прошло с тех пор.  Каждый вечер ко мне приходит кто-нибудь из друзей. В комнате стояло несколько стульев. Мы с мамой часто гуляли в парке. Стая птиц пролетела над домом. Большая часть пути осталась позади. </vt:lpstr>
      <vt:lpstr>Сказуемое – это главный член предложения, обозначающий то, что говорится о подлежащем. </vt:lpstr>
      <vt:lpstr>Сказуемое отвечает на разные вопросы: что делает предмет? что с ним происходит? какой он? кто он такой? что это такое? каков предмет?   Все эти вопросы – разновидности вопроса: что говорится о предмете?   </vt:lpstr>
      <vt:lpstr>Выражение сказуемого в русском языке   </vt:lpstr>
      <vt:lpstr>  Сказуемое бывает  простое и составное.   </vt:lpstr>
      <vt:lpstr>Простое сказуемое выражается формой глагола в изъявительном, условном или повелительном наклонении. </vt:lpstr>
      <vt:lpstr>Например:  Я учусь в университете.  Мы будем отдыхать на юге.  Поезд остановился.  Без твоей помощи я не решил бы эту проблему.  Расскажи мне все новости.  </vt:lpstr>
      <vt:lpstr>Составное сказуемое состоит из двух частей: Окно было открыто.  Снег продолжал идти.  Он будет учителем. </vt:lpstr>
      <vt:lpstr>Составное сказуемое бывает именное и глагольное. </vt:lpstr>
      <vt:lpstr>Именное составное сказуемое состоит их двух частей – из глагола-связки и именной части: </vt:lpstr>
      <vt:lpstr>Ветер был сильный  (был – связка, сильный – именная часть). Брат будет доктором  (будет – связка, доктором – именная часть). </vt:lpstr>
      <vt:lpstr>В настоящем времени глагол-связка обычно отсутствует:  Я готов.</vt:lpstr>
      <vt:lpstr>Именная часть составного именного сказуемого является главной частью. Она заключает в себе основное значение сказуемого. </vt:lpstr>
      <vt:lpstr>Именная часть составного именного сказуемого может быть выражена  именем существительным: Мой отец инженер.  Раньше он был рабочим .  Брат –  студент.  Он будет врачом.  </vt:lpstr>
      <vt:lpstr>Именная часть составного именного сказуемого может быть выражена именем прилагательным. </vt:lpstr>
      <vt:lpstr>Например: Погода была хорошая(ей). или  Погода была хороша.   Волга длиннее Дона. Река Волга – самая длинная в Европе. </vt:lpstr>
      <vt:lpstr>Именная часть составного именного сказуемого может быть выражена краткой формой страдательного причастия: Урок окончен. Дверь была закрыта. </vt:lpstr>
      <vt:lpstr>Именная часть составного именного сказуемого может быть выражена числительным, наречием, местоимением: Пять и два – семь.  Она замужем.  Этот дом наш. </vt:lpstr>
      <vt:lpstr>Именная часть составного именного сказуемого может быть выражена словосочетанием. </vt:lpstr>
      <vt:lpstr>а) прилагательное +существительное в родительном падеже: Мой брат высокого роста.  Море было серого цвета. </vt:lpstr>
      <vt:lpstr>б) слово один + существительное или прилагательное с предлогом из:  Лев Толстой был одним из величайших русских писателей.  </vt:lpstr>
      <vt:lpstr>Кроме глагола быть в роли связки могут употребляться и другие глаголы:  бывать, являться, становиться/стать, считаться, называться, казаться/показаться, оказываться/оказаться, оставаться/остаться. </vt:lpstr>
      <vt:lpstr>После этих глаголов именная часть сказуемого стоит в творительном падеже.  Осенью лес бывает особенно красивым.  Погода стала холодной.  Задача оказалась трудной. Волгоград называется городом-героем. </vt:lpstr>
      <vt:lpstr>Глагольное составное сказуемое </vt:lpstr>
      <vt:lpstr> Глагольное составное сказуемое состоит из инфинитива и вспомогательного глагола: Мы хотели отдохнуть и решили остановиться. </vt:lpstr>
      <vt:lpstr>По значению вспомогательные глаголы делятся на две группы. </vt:lpstr>
      <vt:lpstr>1. Глаголы, обозначающие начало, продолжение и конец действия: начинать/начать, стать, продолжать, переставать/перестать, кончать/кончить. </vt:lpstr>
      <vt:lpstr>В сочетании с этими глаголами употребляется только инфинитив несовершенного вида. Снег начал (стал) таять.  Мы продолжали работать.  Ребёнок перестал плакать. </vt:lpstr>
      <vt:lpstr>2. Глаголы, обозначающие возможность или желательность действия:  мочь/смочь,  уметь/суметь, хотеть/захотеть, решать/решить, собираться/собраться, пытаться/попытаться, пробовать/попробовать, стараться/постараться, желать/ пожелать и т.п. </vt:lpstr>
      <vt:lpstr>Вместо глагола-связки в составном глагольном сказуемом может использоваться краткое прилагательное (должен, рад, готов, согласен, намерен, обязан и т.п.), а также словосочетания (иметь возможность, быть в состоянии и т.п.)</vt:lpstr>
      <vt:lpstr>С этими глаголами может употребляться инфинитив и несовершенного и совершенного вида:  Он не смог помочь нам.  Мальчик умеет кататься на коньках.  Он попытался открыть дверь. </vt:lpstr>
      <vt:lpstr>Найдите и подчеркните сказуемое в следующих предложениях. Укажите, чем оно выражено:  День будет пасмурный. Родители подарили ребёнку велосипед. Он хотел быть инженером. Михаил был веселым, остроумным. Характер у него стал тяжелым, раздражительным. Их дом был третьим с конца. Мы рано вышли из дома. Ты должен сам сделать это. Он перестал улыбаться. Сегодня холодно. Она среднего роста. Они были вынуждены остаться дома. Ребенок кажется счастливым. Я постараюсь вам помочь. </vt:lpstr>
      <vt:lpstr>  Найдите основу предложения. Чем выражены подлежащее и сказуемое?  1. Сестра пишет сочинение. 2. Она отличница. 3.Небо пасмурно. 4. День дождливый.  5. Прогулка – лучший отдых.  6. Пришло несколько человек.  7. Доказать – значит убедить.  8. Эти девочки – мои дети.  9. Говорить с вами – удовольствие.  10. Мы идем на работу.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Выражение сказуемого</dc:title>
  <dc:creator>анна</dc:creator>
  <cp:lastModifiedBy>User</cp:lastModifiedBy>
  <cp:revision>28</cp:revision>
  <dcterms:created xsi:type="dcterms:W3CDTF">2016-10-05T03:20:00Z</dcterms:created>
  <dcterms:modified xsi:type="dcterms:W3CDTF">2022-03-24T15:12:34Z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1049-11.2.0.10323</vt:lpwstr>
  </property>
  <property fmtid="{D5CDD505-2E9C-101B-9397-08002B2CF9AE}" pid="3" name="ICV">
    <vt:lpwstr>FDE780C534EE4A17AD4570575AEAF950</vt:lpwstr>
  </property>
</Properties>
</file>