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9" r:id="rId2"/>
    <p:sldId id="260" r:id="rId3"/>
    <p:sldId id="261" r:id="rId4"/>
    <p:sldId id="262" r:id="rId5"/>
    <p:sldId id="307" r:id="rId6"/>
    <p:sldId id="263" r:id="rId7"/>
    <p:sldId id="327" r:id="rId8"/>
    <p:sldId id="264" r:id="rId9"/>
    <p:sldId id="265" r:id="rId10"/>
    <p:sldId id="266" r:id="rId11"/>
    <p:sldId id="267" r:id="rId12"/>
    <p:sldId id="268" r:id="rId13"/>
    <p:sldId id="272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326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93446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latin typeface="Times New Roman" panose="02020603050405020304" charset="0"/>
              </a:rPr>
              <a:t>Подлежащее</a:t>
            </a:r>
            <a:r>
              <a:rPr lang="ru-RU" sz="3600" dirty="0" smtClean="0">
                <a:latin typeface="Times New Roman" panose="02020603050405020304" charset="0"/>
              </a:rPr>
              <a:t> не зависит от других членов предложения и отвечает на вопрос кто? или что?: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/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Собака сидела у двери. – </a:t>
            </a:r>
            <a:r>
              <a:rPr lang="ru-RU" sz="3600" b="1" i="1" dirty="0" smtClean="0">
                <a:solidFill>
                  <a:srgbClr val="0070C0"/>
                </a:solidFill>
                <a:latin typeface="Times New Roman" panose="02020603050405020304" charset="0"/>
              </a:rPr>
              <a:t>Кто</a:t>
            </a: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 сидел у двери? </a:t>
            </a:r>
            <a:r>
              <a:rPr lang="ru-RU" sz="3600" b="1" i="1" dirty="0" smtClean="0">
                <a:solidFill>
                  <a:srgbClr val="0070C0"/>
                </a:solidFill>
                <a:latin typeface="Times New Roman" panose="02020603050405020304" charset="0"/>
              </a:rPr>
              <a:t>Собака</a:t>
            </a: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.</a:t>
            </a:r>
            <a:b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Погода меняется. – </a:t>
            </a:r>
            <a:r>
              <a:rPr lang="ru-RU" sz="3600" b="1" i="1" dirty="0" smtClean="0">
                <a:solidFill>
                  <a:srgbClr val="0070C0"/>
                </a:solidFill>
                <a:latin typeface="Times New Roman" panose="02020603050405020304" charset="0"/>
              </a:rPr>
              <a:t>Что </a:t>
            </a: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меняется? </a:t>
            </a:r>
            <a:r>
              <a:rPr lang="ru-RU" sz="3600" b="1" i="1" dirty="0" smtClean="0">
                <a:solidFill>
                  <a:srgbClr val="0070C0"/>
                </a:solidFill>
                <a:latin typeface="Times New Roman" panose="02020603050405020304" charset="0"/>
              </a:rPr>
              <a:t>Погода</a:t>
            </a:r>
            <a:r>
              <a:rPr lang="ru-RU" sz="3600" i="1" dirty="0" smtClean="0">
                <a:latin typeface="Times New Roman" panose="02020603050405020304" charset="0"/>
              </a:rPr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68320" y="3983355"/>
            <a:ext cx="3453765" cy="252158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273425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anose="02020603050405020304" charset="0"/>
              </a:rPr>
              <a:t>Подлежащее обычно выражается существительным в именительном падеже: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/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Профессор</a:t>
            </a: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 вошёл в аудиторию. </a:t>
            </a:r>
            <a:r>
              <a:rPr lang="ru-RU" sz="3600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Лекция</a:t>
            </a: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 началась.</a:t>
            </a:r>
            <a:r>
              <a:rPr lang="ru-RU" i="1" dirty="0" smtClean="0"/>
              <a:t/>
            </a:r>
            <a:br>
              <a:rPr lang="ru-RU" i="1" dirty="0" smtClean="0"/>
            </a:br>
            <a:endParaRPr lang="ru-RU" i="1" dirty="0"/>
          </a:p>
        </p:txBody>
      </p:sp>
      <p:pic>
        <p:nvPicPr>
          <p:cNvPr id="3" name="Content Placeholder 2" descr="4e53fe55df4155bb9615ff6869e6e296[1]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39670" y="3734435"/>
            <a:ext cx="4265295" cy="285559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1054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Подлежащее часто выражается местоимением в именительном падеже: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Мы</a:t>
            </a:r>
            <a:r>
              <a:rPr lang="ru-RU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изучаем русский язык.</a:t>
            </a:r>
            <a:b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ru-RU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ru-RU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Никто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 не опоздал на собрание. </a:t>
            </a:r>
            <a:b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ru-RU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Все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 пришли вовремя</a:t>
            </a:r>
            <a:r>
              <a:rPr lang="ru-RU" i="1" dirty="0" smtClean="0">
                <a:latin typeface="Times New Roman" panose="02020603050405020304" charset="0"/>
              </a:rPr>
              <a:t>.</a:t>
            </a:r>
            <a:r>
              <a:rPr lang="ru-RU" i="1" dirty="0" smtClean="0"/>
              <a:t/>
            </a:r>
            <a:br>
              <a:rPr lang="ru-RU" i="1" dirty="0" smtClean="0"/>
            </a:br>
            <a:endParaRPr lang="ru-RU" i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94645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Подлежащее может выражаться прилагательным, причастием, числительным, если эти части речи употребляются в значении существительного и стоят в именительном падеже.</a:t>
            </a: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29311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  <a:sym typeface="+mn-ea"/>
              </a:rPr>
              <a:t>(кто?)</a:t>
            </a:r>
            <a:br>
              <a:rPr lang="ru-RU" dirty="0" smtClean="0">
                <a:latin typeface="Times New Roman" panose="02020603050405020304" charset="0"/>
                <a:sym typeface="+mn-ea"/>
              </a:rPr>
            </a:br>
            <a:r>
              <a:rPr lang="ru-RU" b="1" i="1" u="sng" dirty="0" smtClean="0">
                <a:solidFill>
                  <a:srgbClr val="0070C0"/>
                </a:solidFill>
                <a:latin typeface="Times New Roman" panose="02020603050405020304" charset="0"/>
                <a:sym typeface="+mn-ea"/>
              </a:rPr>
              <a:t>Взрослые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  <a:sym typeface="+mn-ea"/>
              </a:rPr>
              <a:t> наблюдали за игрой детей</a:t>
            </a:r>
            <a:r>
              <a:rPr lang="ru-RU" i="1" dirty="0" smtClean="0">
                <a:latin typeface="Times New Roman" panose="02020603050405020304" charset="0"/>
                <a:sym typeface="+mn-ea"/>
              </a:rPr>
              <a:t>. </a:t>
            </a:r>
            <a:br>
              <a:rPr lang="ru-RU" i="1" dirty="0" smtClean="0">
                <a:latin typeface="Times New Roman" panose="02020603050405020304" charset="0"/>
                <a:sym typeface="+mn-ea"/>
              </a:rPr>
            </a:br>
            <a:r>
              <a:rPr lang="ru-RU" dirty="0" smtClean="0">
                <a:latin typeface="Times New Roman" panose="02020603050405020304" charset="0"/>
                <a:sym typeface="+mn-ea"/>
              </a:rPr>
              <a:t>(подлежащее выражено прилагательным)</a:t>
            </a:r>
            <a:endParaRPr lang="en-US" dirty="0"/>
          </a:p>
        </p:txBody>
      </p:sp>
      <p:pic>
        <p:nvPicPr>
          <p:cNvPr id="3" name="Content Placeholder 2" descr="istockphoto-175597990-1024x1024[1]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64155" y="3860165"/>
            <a:ext cx="3121025" cy="207899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368676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anose="02020603050405020304" charset="0"/>
              </a:rPr>
              <a:t/>
            </a:r>
            <a:br>
              <a:rPr lang="ru-RU" sz="3200" dirty="0" smtClean="0">
                <a:latin typeface="Times New Roman" panose="02020603050405020304" charset="0"/>
              </a:rPr>
            </a:br>
            <a:r>
              <a:rPr lang="ru-RU" sz="3200" dirty="0" smtClean="0">
                <a:latin typeface="Times New Roman" panose="02020603050405020304" charset="0"/>
              </a:rPr>
              <a:t> (кто</a:t>
            </a:r>
            <a:r>
              <a:rPr lang="ru-RU" sz="3200" dirty="0" smtClean="0">
                <a:solidFill>
                  <a:srgbClr val="0070C0"/>
                </a:solidFill>
                <a:latin typeface="Times New Roman" panose="02020603050405020304" charset="0"/>
              </a:rPr>
              <a:t>?) </a:t>
            </a:r>
            <a:r>
              <a:rPr lang="ru-RU" sz="3200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Провожающие</a:t>
            </a:r>
            <a:r>
              <a:rPr lang="ru-RU" sz="3200" i="1" dirty="0" smtClean="0">
                <a:solidFill>
                  <a:srgbClr val="0070C0"/>
                </a:solidFill>
                <a:latin typeface="Times New Roman" panose="02020603050405020304" charset="0"/>
              </a:rPr>
              <a:t> стояли у вагона</a:t>
            </a:r>
            <a:r>
              <a:rPr lang="ru-RU" sz="3200" i="1" dirty="0" smtClean="0">
                <a:latin typeface="Times New Roman" panose="02020603050405020304" charset="0"/>
              </a:rPr>
              <a:t>.</a:t>
            </a:r>
            <a:r>
              <a:rPr lang="ru-RU" sz="3200" dirty="0" smtClean="0">
                <a:latin typeface="Times New Roman" panose="02020603050405020304" charset="0"/>
              </a:rPr>
              <a:t> (причастие)</a:t>
            </a:r>
            <a:br>
              <a:rPr lang="ru-RU" sz="3200" dirty="0" smtClean="0">
                <a:latin typeface="Times New Roman" panose="02020603050405020304" charset="0"/>
              </a:rPr>
            </a:br>
            <a:endParaRPr lang="ru-RU" dirty="0"/>
          </a:p>
        </p:txBody>
      </p:sp>
      <p:sp>
        <p:nvSpPr>
          <p:cNvPr id="18434" name="AutoShape 2" descr="Отправка призывников / PhotoXPres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435" name="Picture 3" descr="C:\Users\User\Desktop\синтаксис новый\Без назван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3214686"/>
            <a:ext cx="4162445" cy="27952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97172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charset="0"/>
              </a:rPr>
              <a:t>(что?) </a:t>
            </a:r>
            <a:r>
              <a:rPr lang="ru-RU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Пять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 не делится на два без остатка.</a:t>
            </a:r>
            <a:r>
              <a:rPr lang="ru-RU" i="1" dirty="0" smtClean="0">
                <a:latin typeface="Times New Roman" panose="02020603050405020304" charset="0"/>
              </a:rPr>
              <a:t> </a:t>
            </a:r>
            <a:r>
              <a:rPr lang="ru-RU" dirty="0" smtClean="0">
                <a:latin typeface="Times New Roman" panose="02020603050405020304" charset="0"/>
              </a:rPr>
              <a:t>(числительное)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107055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Подлежащее может выражаться глаголом в инфинитиве: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(что?) </a:t>
            </a:r>
            <a:r>
              <a:rPr lang="ru-RU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Курить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 воспрещается.</a:t>
            </a:r>
            <a:b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ru-RU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Учиться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 всегда пригодится</a:t>
            </a:r>
            <a:r>
              <a:rPr lang="ru-RU" i="1" dirty="0" smtClean="0">
                <a:latin typeface="Times New Roman" panose="02020603050405020304" charset="0"/>
              </a:rPr>
              <a:t>.</a:t>
            </a:r>
            <a:endParaRPr lang="ru-RU" i="1" dirty="0">
              <a:latin typeface="Times New Roman" panose="02020603050405020304" charset="0"/>
            </a:endParaRPr>
          </a:p>
        </p:txBody>
      </p:sp>
      <p:pic>
        <p:nvPicPr>
          <p:cNvPr id="3" name="Content Placeholder 2" descr="8b[1]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09570" y="4002405"/>
            <a:ext cx="3463925" cy="258762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89915"/>
            <a:ext cx="8229600" cy="5719445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Подлежащее может выражаться неизменяемой частью речи, употребленной в значении существительного: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Наше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charset="0"/>
              </a:rPr>
              <a:t>(что?) </a:t>
            </a:r>
            <a:r>
              <a:rPr lang="ru-RU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завтра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 в наших руках. </a:t>
            </a:r>
            <a:r>
              <a:rPr lang="ru-RU" dirty="0" smtClean="0">
                <a:latin typeface="Times New Roman" panose="02020603050405020304" charset="0"/>
              </a:rPr>
              <a:t>(подлежащее выражено наречием)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Раздалось громкое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charset="0"/>
              </a:rPr>
              <a:t>(что?) 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«</a:t>
            </a:r>
            <a:r>
              <a:rPr lang="ru-RU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ура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». </a:t>
            </a:r>
            <a:r>
              <a:rPr lang="ru-RU" dirty="0" smtClean="0">
                <a:latin typeface="Times New Roman" panose="02020603050405020304" charset="0"/>
              </a:rPr>
              <a:t>(подлежащее выражено междометием)</a:t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62674"/>
          </a:xfrm>
        </p:spPr>
        <p:txBody>
          <a:bodyPr>
            <a:normAutofit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dirty="0" smtClean="0">
                <a:latin typeface="Times New Roman" panose="02020603050405020304" charset="0"/>
              </a:rPr>
              <a:t>Подлежащее может выражаться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charset="0"/>
              </a:rPr>
              <a:t>словосочетаниями</a:t>
            </a:r>
            <a:r>
              <a:rPr lang="ru-RU" dirty="0" smtClean="0">
                <a:latin typeface="Times New Roman" panose="02020603050405020304" charset="0"/>
              </a:rPr>
              <a:t>. В роли подлежащего употребляются следующие словосочетания: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22637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anose="02020603050405020304" charset="0"/>
              </a:rPr>
              <a:t>I</a:t>
            </a:r>
            <a:r>
              <a:rPr lang="ru-RU" dirty="0" smtClean="0">
                <a:latin typeface="Times New Roman" panose="02020603050405020304" charset="0"/>
              </a:rPr>
              <a:t>. Сочетание существительного в родительном падеже со словом, обозначающим количество предметов.</a:t>
            </a: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303270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anose="02020603050405020304" charset="0"/>
              </a:rPr>
              <a:t>1. Сочетание существительного в родительном падеже с количественным числительным в именительном падеже: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/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В аудиторию вошли </a:t>
            </a:r>
            <a:r>
              <a:rPr lang="ru-RU" sz="3600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четыре студента.</a:t>
            </a:r>
            <a:r>
              <a:rPr lang="ru-RU" sz="3600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/>
            </a:r>
            <a:br>
              <a:rPr lang="ru-RU" sz="3600" i="1" u="sng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 Прошло </a:t>
            </a:r>
            <a:r>
              <a:rPr lang="ru-RU" sz="3600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десять минут</a:t>
            </a: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.</a:t>
            </a:r>
            <a:r>
              <a:rPr lang="ru-RU" sz="3600" dirty="0" smtClean="0">
                <a:latin typeface="Times New Roman" panose="02020603050405020304" charset="0"/>
              </a:rPr>
              <a:t/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> </a:t>
            </a:r>
            <a:endParaRPr lang="ru-RU" sz="3600" dirty="0">
              <a:latin typeface="Times New Roman" panose="02020603050405020304" charset="0"/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49620" y="3938905"/>
            <a:ext cx="2506345" cy="170497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31460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</a:rPr>
              <a:t>2. Сочетание существительного в родительном падеже с собирательными числительными в именительном падеже: 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Ко мне пришли </a:t>
            </a:r>
            <a:r>
              <a:rPr lang="ru-RU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двое друзей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.</a:t>
            </a:r>
            <a:b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У неё было </a:t>
            </a:r>
            <a:r>
              <a:rPr lang="ru-RU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трое детей</a:t>
            </a:r>
            <a:r>
              <a:rPr lang="ru-RU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.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/>
            </a:r>
            <a:b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ru-RU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Оба брата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учились в одной школе.</a:t>
            </a:r>
            <a:endParaRPr lang="ru-RU" i="1" dirty="0">
              <a:solidFill>
                <a:srgbClr val="0070C0"/>
              </a:solidFill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22714"/>
          </a:xfrm>
        </p:spPr>
        <p:txBody>
          <a:bodyPr>
            <a:noAutofit/>
          </a:bodyPr>
          <a:lstStyle/>
          <a:p>
            <a:r>
              <a:rPr lang="ru-RU" sz="3600" dirty="0" smtClean="0">
                <a:latin typeface="Times New Roman" panose="02020603050405020304" charset="0"/>
              </a:rPr>
              <a:t>3. Сочетание существительного в родительном падеже с количественными словами </a:t>
            </a:r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charset="0"/>
              </a:rPr>
              <a:t>много, мало, немного, несколько, сколько</a:t>
            </a:r>
            <a:r>
              <a:rPr lang="ru-RU" sz="3600" dirty="0" smtClean="0">
                <a:latin typeface="Times New Roman" panose="02020603050405020304" charset="0"/>
              </a:rPr>
              <a:t>: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> 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На улицах было </a:t>
            </a:r>
            <a:r>
              <a:rPr lang="ru-RU" sz="3600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много народу</a:t>
            </a: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. </a:t>
            </a: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/>
            </a:r>
            <a:b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У </a:t>
            </a: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меня было </a:t>
            </a:r>
            <a:r>
              <a:rPr lang="ru-RU" sz="3600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мало времени</a:t>
            </a: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. </a:t>
            </a: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/>
            </a:r>
            <a:b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Прошло </a:t>
            </a:r>
            <a:r>
              <a:rPr lang="ru-RU" sz="3600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несколько минут</a:t>
            </a: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. </a:t>
            </a: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/>
            </a:r>
            <a:b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ru-RU" sz="3600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Сколько </a:t>
            </a:r>
            <a:r>
              <a:rPr lang="ru-RU" sz="3600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студентов</a:t>
            </a: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 присутствовало на лекции?</a:t>
            </a:r>
            <a:r>
              <a:rPr lang="ru-RU" sz="3600" i="1" dirty="0" smtClean="0">
                <a:latin typeface="Times New Roman" panose="02020603050405020304" charset="0"/>
              </a:rPr>
              <a:t/>
            </a:r>
            <a:br>
              <a:rPr lang="ru-RU" sz="3600" i="1" dirty="0" smtClean="0">
                <a:latin typeface="Times New Roman" panose="02020603050405020304" charset="0"/>
              </a:rPr>
            </a:br>
            <a:r>
              <a:rPr lang="ru-RU" sz="3600" i="1" dirty="0" smtClean="0">
                <a:latin typeface="Times New Roman" panose="02020603050405020304" charset="0"/>
              </a:rPr>
              <a:t/>
            </a:r>
            <a:br>
              <a:rPr lang="ru-RU" sz="3600" i="1" dirty="0" smtClean="0">
                <a:latin typeface="Times New Roman" panose="02020603050405020304" charset="0"/>
              </a:rPr>
            </a:br>
            <a:endParaRPr lang="ru-RU" sz="3600" i="1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</a:rPr>
              <a:t>4. Сочетание существительного в родительном падеже с существительным, имеющим значение количества, в именительном падеже (</a:t>
            </a:r>
            <a:r>
              <a:rPr lang="ru-RU" i="1" dirty="0" smtClean="0">
                <a:solidFill>
                  <a:srgbClr val="C00000"/>
                </a:solidFill>
                <a:latin typeface="Times New Roman" panose="02020603050405020304" charset="0"/>
              </a:rPr>
              <a:t>тысяча, миллион, миллиард, сотня, десяток, пара, половина, часть, масса, группа, большинство, меньшинство, множество, стадо, стая </a:t>
            </a:r>
            <a:r>
              <a:rPr lang="ru-RU" dirty="0" smtClean="0">
                <a:latin typeface="Times New Roman" panose="02020603050405020304" charset="0"/>
              </a:rPr>
              <a:t>и др.):</a:t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2859405"/>
          </a:xfrm>
        </p:spPr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В городе живет </a:t>
            </a:r>
            <a:r>
              <a:rPr lang="ru-RU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миллион человек</a:t>
            </a:r>
            <a:r>
              <a:rPr lang="ru-RU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.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ru-RU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Половина неба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была покрыта тучами. 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/>
            </a:r>
            <a:b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ru-RU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Большинство </a:t>
            </a:r>
            <a:r>
              <a:rPr lang="ru-RU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студентов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выполнило задание правильно. </a:t>
            </a:r>
            <a:endParaRPr lang="ru-RU" i="1" dirty="0">
              <a:solidFill>
                <a:srgbClr val="0070C0"/>
              </a:solidFill>
              <a:latin typeface="Times New Roman" panose="02020603050405020304" charset="0"/>
            </a:endParaRPr>
          </a:p>
        </p:txBody>
      </p:sp>
      <p:pic>
        <p:nvPicPr>
          <p:cNvPr id="3" name="Content Placeholder 2" descr="unnamed[1]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14546" y="3357562"/>
            <a:ext cx="4885690" cy="314325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5976664"/>
          </a:xfrm>
        </p:spPr>
        <p:txBody>
          <a:bodyPr>
            <a:normAutofit fontScale="90000"/>
          </a:bodyPr>
          <a:lstStyle/>
          <a:p>
            <a:r>
              <a:rPr lang="en-US" sz="4000" dirty="0" smtClean="0">
                <a:latin typeface="Times New Roman" panose="02020603050405020304" charset="0"/>
              </a:rPr>
              <a:t>II</a:t>
            </a:r>
            <a:r>
              <a:rPr lang="ru-RU" sz="4000" dirty="0" smtClean="0">
                <a:latin typeface="Times New Roman" panose="02020603050405020304" charset="0"/>
              </a:rPr>
              <a:t>. Подлежащее может быть выражено сочетанием существительного или в именительном падеже с существительным в творительном падеже с предлогом:</a:t>
            </a:r>
            <a:br>
              <a:rPr lang="ru-RU" sz="4000" dirty="0" smtClean="0">
                <a:latin typeface="Times New Roman" panose="02020603050405020304" charset="0"/>
              </a:rPr>
            </a:br>
            <a:r>
              <a:rPr lang="ru-RU" sz="4000" dirty="0" smtClean="0">
                <a:latin typeface="Times New Roman" panose="02020603050405020304" charset="0"/>
              </a:rPr>
              <a:t/>
            </a:r>
            <a:br>
              <a:rPr lang="ru-RU" sz="4000" dirty="0" smtClean="0">
                <a:latin typeface="Times New Roman" panose="02020603050405020304" charset="0"/>
              </a:rPr>
            </a:br>
            <a:r>
              <a:rPr lang="ru-RU" sz="4000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Брат с сестрой</a:t>
            </a:r>
            <a:r>
              <a:rPr lang="ru-RU" sz="4000" b="1" i="1" dirty="0" smtClean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ru-RU" sz="4000" i="1" dirty="0" smtClean="0">
                <a:solidFill>
                  <a:srgbClr val="0070C0"/>
                </a:solidFill>
                <a:latin typeface="Times New Roman" panose="02020603050405020304" charset="0"/>
              </a:rPr>
              <a:t>учатся в одной школе. </a:t>
            </a:r>
            <a:r>
              <a:rPr lang="ru-RU" sz="4000" dirty="0" smtClean="0">
                <a:latin typeface="Times New Roman" panose="02020603050405020304" charset="0"/>
              </a:rPr>
              <a:t>(можно сказать: брат и сестра)</a:t>
            </a:r>
            <a:br>
              <a:rPr lang="ru-RU" sz="4000" dirty="0" smtClean="0">
                <a:latin typeface="Times New Roman" panose="02020603050405020304" charset="0"/>
              </a:rPr>
            </a:br>
            <a:r>
              <a:rPr lang="ru-RU" sz="4000" i="1" dirty="0" smtClean="0">
                <a:solidFill>
                  <a:srgbClr val="0070C0"/>
                </a:solidFill>
                <a:latin typeface="Times New Roman" panose="02020603050405020304" charset="0"/>
              </a:rPr>
              <a:t>В аэропорту меня встретили </a:t>
            </a:r>
            <a:r>
              <a:rPr lang="ru-RU" sz="4000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папа с мамой.</a:t>
            </a:r>
            <a:r>
              <a:rPr lang="ru-RU" sz="4000" i="1" dirty="0" smtClean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ru-RU" sz="4000" dirty="0" smtClean="0">
                <a:latin typeface="Times New Roman" panose="02020603050405020304" charset="0"/>
              </a:rPr>
              <a:t>(можно сказать: папа и мама) </a:t>
            </a:r>
            <a:r>
              <a:rPr lang="ru-RU" sz="4000" dirty="0" smtClean="0"/>
              <a:t/>
            </a:r>
            <a:br>
              <a:rPr lang="ru-RU" sz="4000" dirty="0" smtClean="0"/>
            </a:br>
            <a:endParaRPr lang="ru-RU" sz="40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29718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Подлежащее может быть выражено и сочетанием с местоимением: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Мы с друзьями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ходили в кино. </a:t>
            </a:r>
            <a:b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ru-RU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Мы с вами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 уже говорили об этом. </a:t>
            </a:r>
            <a:endParaRPr lang="ru-RU" i="1" dirty="0">
              <a:solidFill>
                <a:srgbClr val="0070C0"/>
              </a:solidFill>
              <a:latin typeface="Times New Roman" panose="02020603050405020304" charset="0"/>
            </a:endParaRPr>
          </a:p>
        </p:txBody>
      </p:sp>
      <p:pic>
        <p:nvPicPr>
          <p:cNvPr id="3" name="Content Placeholder 2" descr="depositphotos_92519642-stock-photo-happy-friends-watching-movie-in[1]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40915" y="3818890"/>
            <a:ext cx="4335145" cy="288988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54006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Times New Roman" panose="02020603050405020304" charset="0"/>
              </a:rPr>
              <a:t>III</a:t>
            </a:r>
            <a:r>
              <a:rPr lang="ru-RU" dirty="0" smtClean="0">
                <a:latin typeface="Times New Roman" panose="02020603050405020304" charset="0"/>
              </a:rPr>
              <a:t>. Подлежащее может быть выражено сочетанием числительного с существительным или местоимением в родительном падеже множественного числа с предлогом </a:t>
            </a:r>
            <a:r>
              <a:rPr lang="ru-RU" b="1" dirty="0" smtClean="0">
                <a:latin typeface="Times New Roman" panose="02020603050405020304" charset="0"/>
              </a:rPr>
              <a:t>из</a:t>
            </a:r>
            <a:r>
              <a:rPr lang="ru-RU" dirty="0" smtClean="0">
                <a:latin typeface="Times New Roman" panose="02020603050405020304" charset="0"/>
              </a:rPr>
              <a:t>: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Двое из вас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должны остаться.</a:t>
            </a:r>
            <a:b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ru-RU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Один из студентов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сделал ошибку.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charset="0"/>
              </a:rPr>
              <a:t/>
            </a:r>
            <a:br>
              <a:rPr lang="ru-RU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endParaRPr lang="ru-RU" dirty="0">
              <a:solidFill>
                <a:srgbClr val="0070C0"/>
              </a:solidFill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02657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В этих сочетаниях кроме числительных могут употребляться прилагательные в превосходной степени или местоимения: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Самые интересные из книг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будут прочитаны.</a:t>
            </a:r>
            <a:b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ru-RU" b="1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Никто из нас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не был вчера на концерте.</a:t>
            </a:r>
            <a:endParaRPr lang="ru-RU" i="1" dirty="0">
              <a:solidFill>
                <a:srgbClr val="0070C0"/>
              </a:solidFill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516291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Задание. Найдите в предложениях подлежащее и укажите, чем оно выражено: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Главное было уже сделано. Всё понятно. Семеро одного не ждут. Плавать полезно для здоровья. Автобус идёт до вокзала. Учащиеся получают студенческие билеты.  Шли два друга и разговаривали. Уже пять лет прошло с тех пор.  Каждый вечер ко мне приходит кто-нибудь из друзей. В комнате стояло несколько стульев. Мы с мамой часто гуляли в парке. Стая птиц пролетела над домом. Большая часть пути осталась позади. 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4488180"/>
          </a:xfrm>
        </p:spPr>
        <p:txBody>
          <a:bodyPr>
            <a:normAutofit/>
          </a:bodyPr>
          <a:lstStyle/>
          <a:p>
            <a:r>
              <a:rPr lang="ru-RU" altLang="en-US" sz="3200" b="1" dirty="0">
                <a:latin typeface="Times New Roman" panose="02020603050405020304" charset="0"/>
              </a:rPr>
              <a:t>Составьте предложения с этими подлежащими</a:t>
            </a:r>
            <a:r>
              <a:rPr lang="ru-RU" altLang="en-US" sz="3200" dirty="0">
                <a:latin typeface="Times New Roman" panose="02020603050405020304" charset="0"/>
              </a:rPr>
              <a:t>:</a:t>
            </a:r>
            <a:br>
              <a:rPr lang="ru-RU" altLang="en-US" sz="3200" dirty="0">
                <a:latin typeface="Times New Roman" panose="02020603050405020304" charset="0"/>
              </a:rPr>
            </a:br>
            <a:r>
              <a:rPr lang="ru-RU" altLang="en-US" sz="3200" dirty="0">
                <a:latin typeface="Times New Roman" panose="02020603050405020304" charset="0"/>
              </a:rPr>
              <a:t>Десять рабочих. Четверо друзей. Много народу. Многие из студентов. Сорок один человек. Оба друга. Большинство присутствующих.  Часть урока. Мы с друзьями. Один из </a:t>
            </a:r>
            <a:r>
              <a:rPr lang="ru-RU" altLang="en-US" sz="3200" dirty="0" smtClean="0">
                <a:latin typeface="Times New Roman" panose="02020603050405020304" charset="0"/>
              </a:rPr>
              <a:t>руководителей</a:t>
            </a:r>
            <a:r>
              <a:rPr lang="ru-RU" altLang="en-US" sz="3200" dirty="0">
                <a:latin typeface="Times New Roman" panose="02020603050405020304" charset="0"/>
              </a:rPr>
              <a:t>. Трое из нас.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298</Words>
  <Application>WPS Presentation</Application>
  <PresentationFormat>Экран (4:3)</PresentationFormat>
  <Paragraphs>22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Подлежащее не зависит от других членов предложения и отвечает на вопрос кто? или что?:  Собака сидела у двери. – Кто сидел у двери? Собака. Погода меняется. – Что меняется? Погода. </vt:lpstr>
      <vt:lpstr>Подлежащее обычно выражается существительным в именительном падеже:  Профессор вошёл в аудиторию. Лекция началась. </vt:lpstr>
      <vt:lpstr>Подлежащее часто выражается местоимением в именительном падеже:  Мы изучаем русский язык.  Никто не опоздал на собрание.  Все пришли вовремя. </vt:lpstr>
      <vt:lpstr>Подлежащее может выражаться прилагательным, причастием, числительным, если эти части речи употребляются в значении существительного и стоят в именительном падеже.</vt:lpstr>
      <vt:lpstr>(кто?) Взрослые наблюдали за игрой детей.  (подлежащее выражено прилагательным)</vt:lpstr>
      <vt:lpstr>  (кто?) Провожающие стояли у вагона. (причастие) </vt:lpstr>
      <vt:lpstr>(что?) Пять не делится на два без остатка. (числительное)  </vt:lpstr>
      <vt:lpstr>Подлежащее может выражаться глаголом в инфинитиве:  (что?) Курить воспрещается. Учиться всегда пригодится.</vt:lpstr>
      <vt:lpstr>Подлежащее может выражаться неизменяемой частью речи, употребленной в значении существительного:  Наше (что?) завтра в наших руках. (подлежащее выражено наречием) Раздалось громкое (что?) «ура». (подлежащее выражено междометием) </vt:lpstr>
      <vt:lpstr> Подлежащее может выражаться словосочетаниями. В роли подлежащего употребляются следующие словосочетания:  </vt:lpstr>
      <vt:lpstr>I. Сочетание существительного в родительном падеже со словом, обозначающим количество предметов.</vt:lpstr>
      <vt:lpstr>1. Сочетание существительного в родительном падеже с количественным числительным в именительном падеже:  В аудиторию вошли четыре студента.  Прошло десять минут.  </vt:lpstr>
      <vt:lpstr>2. Сочетание существительного в родительном падеже с собирательными числительными в именительном падеже:   Ко мне пришли двое друзей. У неё было трое детей. Оба брата учились в одной школе.</vt:lpstr>
      <vt:lpstr>3. Сочетание существительного в родительном падеже с количественными словами много, мало, немного, несколько, сколько:   На улицах было много народу.  У меня было мало времени.  Прошло несколько минут.  Сколько студентов присутствовало на лекции?  </vt:lpstr>
      <vt:lpstr>4. Сочетание существительного в родительном падеже с существительным, имеющим значение количества, в именительном падеже (тысяча, миллион, миллиард, сотня, десяток, пара, половина, часть, масса, группа, большинство, меньшинство, множество, стадо, стая и др.): </vt:lpstr>
      <vt:lpstr>В городе живет миллион человек. Половина неба была покрыта тучами.  Большинство студентов выполнило задание правильно. </vt:lpstr>
      <vt:lpstr>II. Подлежащее может быть выражено сочетанием существительного или в именительном падеже с существительным в творительном падеже с предлогом:  Брат с сестрой учатся в одной школе. (можно сказать: брат и сестра) В аэропорту меня встретили папа с мамой. (можно сказать: папа и мама)  </vt:lpstr>
      <vt:lpstr>Подлежащее может быть выражено и сочетанием с местоимением:  Мы с друзьями ходили в кино.  Мы с вами уже говорили об этом. </vt:lpstr>
      <vt:lpstr>III. Подлежащее может быть выражено сочетанием числительного с существительным или местоимением в родительном падеже множественного числа с предлогом из:  Двое из вас должны остаться. Один из студентов сделал ошибку. </vt:lpstr>
      <vt:lpstr>В этих сочетаниях кроме числительных могут употребляться прилагательные в превосходной степени или местоимения: Самые интересные из книг будут прочитаны. Никто из нас не был вчера на концерте.</vt:lpstr>
      <vt:lpstr>Задание. Найдите в предложениях подлежащее и укажите, чем оно выражено:  Главное было уже сделано. Всё понятно. Семеро одного не ждут. Плавать полезно для здоровья. Автобус идёт до вокзала. Учащиеся получают студенческие билеты.  Шли два друга и разговаривали. Уже пять лет прошло с тех пор.  Каждый вечер ко мне приходит кто-нибудь из друзей. В комнате стояло несколько стульев. Мы с мамой часто гуляли в парке. Стая птиц пролетела над домом. Большая часть пути осталась позади. </vt:lpstr>
      <vt:lpstr>Составьте предложения с этими подлежащими: Десять рабочих. Четверо друзей. Много народу. Многие из студентов. Сорок один человек. Оба друга. Большинство присутствующих.  Часть урока. Мы с друзьями. Один из руководителей. Трое из нас.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Повторение. Классификация предложений.</dc:title>
  <dc:creator>анна</dc:creator>
  <cp:lastModifiedBy>User</cp:lastModifiedBy>
  <cp:revision>19</cp:revision>
  <dcterms:created xsi:type="dcterms:W3CDTF">2016-09-29T17:53:00Z</dcterms:created>
  <dcterms:modified xsi:type="dcterms:W3CDTF">2022-03-24T15:01:55Z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1049-11.2.0.10323</vt:lpwstr>
  </property>
  <property fmtid="{D5CDD505-2E9C-101B-9397-08002B2CF9AE}" pid="3" name="ICV">
    <vt:lpwstr>1FE6B256FFBE4ABBB8FA86AEDFD22812</vt:lpwstr>
  </property>
</Properties>
</file>