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60" r:id="rId1"/>
  </p:sldMasterIdLst>
  <p:notesMasterIdLst>
    <p:notesMasterId r:id="rId29"/>
  </p:notesMasterIdLst>
  <p:sldIdLst>
    <p:sldId id="256" r:id="rId2"/>
    <p:sldId id="258" r:id="rId3"/>
    <p:sldId id="281" r:id="rId4"/>
    <p:sldId id="282" r:id="rId5"/>
    <p:sldId id="283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76" r:id="rId24"/>
    <p:sldId id="279" r:id="rId25"/>
    <p:sldId id="277" r:id="rId26"/>
    <p:sldId id="280" r:id="rId27"/>
    <p:sldId id="278" r:id="rId2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48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DFC6E11-B277-4A49-B718-7DBDA8EF297E}" type="datetimeFigureOut">
              <a:rPr lang="ru-RU" smtClean="0"/>
              <a:pPr/>
              <a:t>19.10.2021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33A6337-0C76-4A65-8AB4-16C4B41F15F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7063159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3A6337-0C76-4A65-8AB4-16C4B41F15F5}" type="slidenum">
              <a:rPr lang="ru-RU" smtClean="0"/>
              <a:pPr/>
              <a:t>20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19.10.2021</a:t>
            </a:fld>
            <a:endParaRPr lang="ru-RU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19.10.2021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19.10.2021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19.10.2021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19.10.2021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19.10.2021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19.10.2021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19.10.2021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19.10.2021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19.10.2021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19.10.2021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19.10.2021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2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gif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71604" y="476672"/>
            <a:ext cx="7191396" cy="2016224"/>
          </a:xfrm>
        </p:spPr>
        <p:txBody>
          <a:bodyPr/>
          <a:lstStyle/>
          <a:p>
            <a:r>
              <a:rPr lang="ru-RU" b="1" dirty="0" smtClean="0">
                <a:latin typeface="Times New Roman" panose="02020603050405020304" pitchFamily="18" charset="0"/>
              </a:rPr>
              <a:t>УСТНОЕ НАРОДНОЕ ТВОРЧЕСТВО</a:t>
            </a:r>
            <a:endParaRPr lang="ru-RU" b="1" dirty="0">
              <a:latin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57200" y="2420888"/>
            <a:ext cx="8305800" cy="2421916"/>
          </a:xfrm>
        </p:spPr>
        <p:txBody>
          <a:bodyPr/>
          <a:lstStyle/>
          <a:p>
            <a:r>
              <a:rPr lang="ru-RU" sz="3200" b="1" dirty="0" smtClean="0"/>
              <a:t>(ФОЛЬКЛОР)</a:t>
            </a:r>
            <a:endParaRPr lang="ru-RU" sz="3200" b="1" dirty="0"/>
          </a:p>
        </p:txBody>
      </p:sp>
      <p:pic>
        <p:nvPicPr>
          <p:cNvPr id="1026" name="Picture 2" descr="C:\Users\анна\Desktop\24-02-2015_17-28-02\20110307_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1880" y="3717032"/>
            <a:ext cx="2729061" cy="278645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3348608"/>
          </a:xfrm>
        </p:spPr>
        <p:txBody>
          <a:bodyPr>
            <a:normAutofit/>
          </a:bodyPr>
          <a:lstStyle/>
          <a:p>
            <a:pPr algn="ctr"/>
            <a:r>
              <a:rPr lang="ru-RU" dirty="0" smtClean="0">
                <a:latin typeface="+mn-lt"/>
              </a:rPr>
              <a:t>Первыми видами устного народного творчества были песни, былины и сказки. </a:t>
            </a:r>
            <a:r>
              <a:rPr lang="ru-RU" b="1" dirty="0" smtClean="0"/>
              <a:t/>
            </a:r>
            <a:br>
              <a:rPr lang="ru-RU" b="1" dirty="0" smtClean="0"/>
            </a:br>
            <a:endParaRPr lang="ru-RU" b="1" dirty="0"/>
          </a:p>
        </p:txBody>
      </p:sp>
      <p:pic>
        <p:nvPicPr>
          <p:cNvPr id="76802" name="Picture 2" descr="C:\Users\анна\Desktop\24-02-2015_17-28-02\1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95736" y="3068960"/>
            <a:ext cx="4875020" cy="301458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735" y="274955"/>
            <a:ext cx="7498080" cy="297561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Среди основных жанров народной музыки можно выделить колыбельные, свадебные, эпические, танцевальные и лирические песни. </a:t>
            </a:r>
            <a:endParaRPr lang="ru-RU" dirty="0"/>
          </a:p>
        </p:txBody>
      </p:sp>
      <p:pic>
        <p:nvPicPr>
          <p:cNvPr id="3" name="Content Placeholder 2" descr="obr_folkl[1]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347864" y="3068960"/>
            <a:ext cx="4748609" cy="3561457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735" y="274955"/>
            <a:ext cx="7498080" cy="3261360"/>
          </a:xfrm>
        </p:spPr>
        <p:txBody>
          <a:bodyPr>
            <a:normAutofit/>
          </a:bodyPr>
          <a:lstStyle/>
          <a:p>
            <a:r>
              <a:rPr lang="ru-RU" dirty="0" smtClean="0"/>
              <a:t>Народные инструменты в фольклоре используются обычно для некоторых видов танцев и песен.</a:t>
            </a:r>
            <a:endParaRPr lang="ru-RU" dirty="0"/>
          </a:p>
        </p:txBody>
      </p:sp>
      <p:pic>
        <p:nvPicPr>
          <p:cNvPr id="3" name="Content Placeholder 2" descr="depositphotos_7580605-stock-illustration-empty[1]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059680" y="3162300"/>
            <a:ext cx="3489960" cy="348996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2976" y="274320"/>
            <a:ext cx="7790712" cy="2583176"/>
          </a:xfrm>
        </p:spPr>
        <p:txBody>
          <a:bodyPr>
            <a:normAutofit/>
          </a:bodyPr>
          <a:lstStyle/>
          <a:p>
            <a:r>
              <a:rPr lang="ru-RU" dirty="0" smtClean="0"/>
              <a:t>Народные струнные инструменты: гусли, балалайка.</a:t>
            </a:r>
            <a:endParaRPr lang="ru-RU" dirty="0"/>
          </a:p>
        </p:txBody>
      </p:sp>
      <p:pic>
        <p:nvPicPr>
          <p:cNvPr id="5122" name="Picture 2" descr="Balalaika.sv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58016" y="3500438"/>
            <a:ext cx="2110391" cy="2984048"/>
          </a:xfrm>
          <a:prstGeom prst="rect">
            <a:avLst/>
          </a:prstGeom>
          <a:noFill/>
        </p:spPr>
      </p:pic>
      <p:pic>
        <p:nvPicPr>
          <p:cNvPr id="5124" name="Picture 4" descr="https://upload.wikimedia.org/wikipedia/commons/c/c0/Gusli_tradition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71538" y="2571744"/>
            <a:ext cx="5810250" cy="218122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71604" y="214290"/>
            <a:ext cx="717686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dirty="0" smtClean="0"/>
              <a:t>Былина – это русский эпос, рассказ о реальных событиях с элементами авторского вымысла. </a:t>
            </a:r>
            <a:endParaRPr lang="ru-RU" sz="4000" dirty="0"/>
          </a:p>
        </p:txBody>
      </p:sp>
      <p:pic>
        <p:nvPicPr>
          <p:cNvPr id="2050" name="Picture 2" descr="C:\Users\анна\Desktop\24-02-2015_17-28-02\1278082504_29bogatyri-po-motivam-byli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57752" y="2814175"/>
            <a:ext cx="3096344" cy="40438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28728" y="357166"/>
            <a:ext cx="7175720" cy="27762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dirty="0" smtClean="0"/>
              <a:t>В Древней Руси такие произведения исполнял человек, которого называли Баян. </a:t>
            </a:r>
            <a:endParaRPr lang="ru-RU" sz="4400" dirty="0"/>
          </a:p>
        </p:txBody>
      </p:sp>
      <p:pic>
        <p:nvPicPr>
          <p:cNvPr id="77826" name="Picture 2" descr="C:\Users\анна\Desktop\рабочий стол\work\лингвостран\устн\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79912" y="2636912"/>
            <a:ext cx="4536504" cy="362920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49" name="Rectangle 1"/>
          <p:cNvSpPr>
            <a:spLocks noChangeArrowheads="1"/>
          </p:cNvSpPr>
          <p:nvPr/>
        </p:nvSpPr>
        <p:spPr bwMode="auto">
          <a:xfrm>
            <a:off x="1214413" y="214290"/>
            <a:ext cx="7534051" cy="1938992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ctr" anchorCtr="0" compatLnSpc="1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sz="40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Исполнитель играл на гуслях и говорил нараспев.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sz="4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kumimoji="0" lang="ru-RU" sz="4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8850" name="Picture 2" descr="C:\Users\анна\Desktop\рабочий стол\work\лингвостран\устн\4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2060848"/>
            <a:ext cx="6096000" cy="418259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15616" y="908720"/>
            <a:ext cx="6912769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Гусли </a:t>
            </a:r>
            <a:r>
              <a:rPr lang="ru-RU" sz="4000" dirty="0" smtClean="0">
                <a:latin typeface="Calibri" panose="020F0502020204030204"/>
                <a:ea typeface="Times New Roman" panose="02020603050405020304" pitchFamily="18" charset="0"/>
                <a:cs typeface="Times New Roman" panose="02020603050405020304" pitchFamily="18" charset="0"/>
              </a:rPr>
              <a:t>–</a:t>
            </a:r>
            <a:r>
              <a:rPr lang="ru-RU" sz="40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русский народный инструмент.</a:t>
            </a:r>
            <a:endParaRPr lang="ru-RU" sz="4000" dirty="0"/>
          </a:p>
        </p:txBody>
      </p:sp>
      <p:pic>
        <p:nvPicPr>
          <p:cNvPr id="80898" name="Picture 2" descr="C:\Users\анна\Desktop\рабочий стол\work\лингвостран\устн\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71800" y="3068960"/>
            <a:ext cx="3714750" cy="28384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357290" y="214290"/>
            <a:ext cx="717515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dirty="0" smtClean="0"/>
              <a:t>Герой былины назывался «богатырь». </a:t>
            </a:r>
            <a:endParaRPr lang="ru-RU" sz="4000" dirty="0"/>
          </a:p>
        </p:txBody>
      </p:sp>
      <p:pic>
        <p:nvPicPr>
          <p:cNvPr id="82946" name="Picture 2" descr="C:\Users\анна\Desktop\24-02-2015_17-28-02\full132929902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3968" y="1412776"/>
            <a:ext cx="3547031" cy="479053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1" name="Rectangle 1"/>
          <p:cNvSpPr>
            <a:spLocks noChangeArrowheads="1"/>
          </p:cNvSpPr>
          <p:nvPr/>
        </p:nvSpPr>
        <p:spPr bwMode="auto">
          <a:xfrm>
            <a:off x="1285852" y="214291"/>
            <a:ext cx="7318596" cy="255454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ctr" anchorCtr="0" compatLnSpc="1"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sz="40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Самые известные былинные богатыри </a:t>
            </a:r>
            <a:r>
              <a:rPr kumimoji="0" lang="ru-RU" sz="40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/>
                <a:ea typeface="Times New Roman" panose="02020603050405020304" pitchFamily="18" charset="0"/>
                <a:cs typeface="Times New Roman" panose="02020603050405020304" pitchFamily="18" charset="0"/>
              </a:rPr>
              <a:t>–</a:t>
            </a:r>
            <a:r>
              <a:rPr kumimoji="0" lang="ru-RU" sz="40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Илья Муромец, Добрыня Никитич и Алёша Попович. </a:t>
            </a:r>
          </a:p>
        </p:txBody>
      </p:sp>
      <p:pic>
        <p:nvPicPr>
          <p:cNvPr id="3074" name="Picture 2" descr="C:\Users\анна\Desktop\24-02-2015_17-28-02\c3e9d34a4c36683468b69aa3a5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28992" y="2500306"/>
            <a:ext cx="5292080" cy="396576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83568" y="404665"/>
            <a:ext cx="806489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40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 каждого богатыря есть имя и прозвище (фамилий тогда еще не было).</a:t>
            </a:r>
            <a:endParaRPr lang="ru-RU" sz="4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4993" name="Picture 1" descr="C:\Users\анна\Desktop\24-02-2015_17-28-02\15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11760" y="2492896"/>
            <a:ext cx="4719230" cy="397484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69" name="Rectangle 1"/>
          <p:cNvSpPr>
            <a:spLocks noChangeArrowheads="1"/>
          </p:cNvSpPr>
          <p:nvPr/>
        </p:nvSpPr>
        <p:spPr bwMode="auto">
          <a:xfrm>
            <a:off x="1214414" y="285729"/>
            <a:ext cx="7534050" cy="255454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ctr" anchorCtr="0" compatLnSpc="1"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sz="40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Илья Муромец </a:t>
            </a:r>
            <a:r>
              <a:rPr kumimoji="0" lang="ru-RU" sz="40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/>
                <a:ea typeface="Times New Roman" panose="02020603050405020304" pitchFamily="18" charset="0"/>
                <a:cs typeface="Times New Roman" panose="02020603050405020304" pitchFamily="18" charset="0"/>
              </a:rPr>
              <a:t>–</a:t>
            </a:r>
            <a:r>
              <a:rPr kumimoji="0" lang="ru-RU" sz="40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из города Мурома. Это самый известный, самый могучий богатырь, </a:t>
            </a:r>
            <a:r>
              <a:rPr kumimoji="0" lang="ru-RU" sz="4000" i="0" u="none" strike="noStrike" cap="none" normalizeH="0" baseline="0" dirty="0" smtClean="0">
                <a:ln>
                  <a:noFill/>
                </a:ln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sz="4000" i="0" u="none" strike="noStrike" cap="none" normalizeH="0" baseline="0" dirty="0" smtClean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народный идеал героя-воина.</a:t>
            </a:r>
            <a:endParaRPr kumimoji="0" lang="ru-RU" sz="4000" i="0" u="none" strike="noStrike" cap="none" normalizeH="0" baseline="0" dirty="0" smtClean="0">
              <a:ln>
                <a:noFill/>
              </a:ln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3970" name="Picture 2" descr="C:\Users\анна\Desktop\24-02-2015_17-28-02\0_a7d64_92f9df2b_XX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24128" y="2996952"/>
            <a:ext cx="2372519" cy="353633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14414" y="285728"/>
            <a:ext cx="753405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dirty="0" smtClean="0"/>
              <a:t>Добрыня Никитич  - сын Никиты, Никитич – отчество. Этот богатырь не только физически силён, но и умён и образован.</a:t>
            </a:r>
            <a:endParaRPr lang="ru-RU" sz="4000" dirty="0"/>
          </a:p>
        </p:txBody>
      </p:sp>
      <p:pic>
        <p:nvPicPr>
          <p:cNvPr id="5122" name="Picture 2" descr="C:\Users\анна\Desktop\24-02-2015_17-28-02\250px-Dobriny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67264" y="3090803"/>
            <a:ext cx="2286000" cy="30908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11560" y="476672"/>
            <a:ext cx="8280920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dirty="0" smtClean="0"/>
              <a:t>Алёша Попович – сын попа (священника). Алёшу Поповича отличает не сила. </a:t>
            </a:r>
          </a:p>
          <a:p>
            <a:pPr algn="ctr"/>
            <a:r>
              <a:rPr lang="ru-RU" sz="4000" dirty="0" smtClean="0"/>
              <a:t>Ему свойственны удаль,  находчивость, хитроумие.</a:t>
            </a:r>
            <a:endParaRPr lang="ru-RU" sz="4000" dirty="0"/>
          </a:p>
        </p:txBody>
      </p:sp>
      <p:pic>
        <p:nvPicPr>
          <p:cNvPr id="4098" name="Picture 2" descr="C:\Users\анна\Desktop\24-02-2015_17-28-02\fr0282_03_bi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14678" y="3627253"/>
            <a:ext cx="2643206" cy="302492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85852" y="214290"/>
            <a:ext cx="7534620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dirty="0" smtClean="0"/>
              <a:t>Сказка отличается от былины тем, что всё в ней вымысел. Но обычно в сказке есть какой-нибудь вывод, урок для слушателя. </a:t>
            </a:r>
            <a:endParaRPr lang="ru-RU" sz="4000" dirty="0"/>
          </a:p>
        </p:txBody>
      </p:sp>
      <p:pic>
        <p:nvPicPr>
          <p:cNvPr id="6146" name="Picture 2" descr="C:\Users\анна\Desktop\24-02-2015_17-28-02\skazki-10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57422" y="3286124"/>
            <a:ext cx="6372200" cy="332628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59632" y="476672"/>
            <a:ext cx="646246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dirty="0" smtClean="0"/>
              <a:t>Среди русских сказок можно выделить 3 типа. </a:t>
            </a:r>
            <a:endParaRPr lang="ru-RU" sz="4000" dirty="0"/>
          </a:p>
        </p:txBody>
      </p:sp>
      <p:pic>
        <p:nvPicPr>
          <p:cNvPr id="7170" name="Picture 2" descr="C:\Users\анна\Desktop\24-02-2015_17-28-02\_________________4f5cc4d746d1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83768" y="1988840"/>
            <a:ext cx="4413870" cy="441387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ctrTitle"/>
          </p:nvPr>
        </p:nvSpPr>
        <p:spPr>
          <a:xfrm>
            <a:off x="1214414" y="1785926"/>
            <a:ext cx="7548586" cy="1252549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latin typeface="Times New Roman" panose="02020603050405020304" pitchFamily="18" charset="0"/>
              </a:rPr>
              <a:t>1. Бытовые сказки посвящены жизни крестьян, различным ситуациям, в которые они попадают. </a:t>
            </a:r>
            <a:endParaRPr lang="ru-RU" dirty="0">
              <a:latin typeface="Times New Roman" panose="02020603050405020304" pitchFamily="18" charset="0"/>
            </a:endParaRPr>
          </a:p>
        </p:txBody>
      </p:sp>
      <p:sp>
        <p:nvSpPr>
          <p:cNvPr id="2" name="Подзаголовок 1"/>
          <p:cNvSpPr>
            <a:spLocks noGrp="1"/>
          </p:cNvSpPr>
          <p:nvPr>
            <p:ph type="subTitle" idx="1"/>
          </p:nvPr>
        </p:nvSpPr>
        <p:spPr>
          <a:xfrm flipV="1">
            <a:off x="457200" y="6857999"/>
            <a:ext cx="8305800" cy="45719"/>
          </a:xfrm>
        </p:spPr>
        <p:txBody>
          <a:bodyPr>
            <a:normAutofit fontScale="25000" lnSpcReduction="20000"/>
          </a:bodyPr>
          <a:lstStyle/>
          <a:p>
            <a:endParaRPr lang="ru-RU" dirty="0"/>
          </a:p>
        </p:txBody>
      </p:sp>
      <p:pic>
        <p:nvPicPr>
          <p:cNvPr id="2050" name="Picture 2" descr="C:\Users\анна\Desktop\рабочий стол\work\лингвостран\устн\1297877403_3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67585" y="3149600"/>
            <a:ext cx="4221480" cy="346964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5726448"/>
          </a:xfrm>
        </p:spPr>
        <p:txBody>
          <a:bodyPr>
            <a:normAutofit/>
          </a:bodyPr>
          <a:lstStyle/>
          <a:p>
            <a:r>
              <a:rPr lang="ru-RU" sz="4400" dirty="0" smtClean="0">
                <a:latin typeface="Times New Roman" panose="02020603050405020304" pitchFamily="18" charset="0"/>
              </a:rPr>
              <a:t>Обычно в такой сказке происходит деление на богатых, злых, жадных, с одной стороны, бедных, добрых, находчивых – с другой. Находчивый – это человек, который находит выход из любой ситуации.  </a:t>
            </a:r>
            <a:endParaRPr lang="ru-RU" sz="4400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3154680"/>
          </a:xfrm>
        </p:spPr>
        <p:txBody>
          <a:bodyPr>
            <a:normAutofit fontScale="90000"/>
          </a:bodyPr>
          <a:lstStyle/>
          <a:p>
            <a:r>
              <a:rPr lang="ru-RU" sz="4000" dirty="0" smtClean="0">
                <a:latin typeface="Times New Roman" panose="02020603050405020304" pitchFamily="18" charset="0"/>
              </a:rPr>
              <a:t>2. Второй вид сказок – сказки о животных. Животные в сказках наделяются человеческими чертами характера, у каждого народа</a:t>
            </a:r>
            <a:r>
              <a:rPr lang="ru-RU" dirty="0" smtClean="0">
                <a:latin typeface="Times New Roman" panose="02020603050405020304" pitchFamily="18" charset="0"/>
              </a:rPr>
              <a:t> – своими.</a:t>
            </a:r>
            <a:r>
              <a:rPr lang="ru-RU" dirty="0" smtClean="0"/>
              <a:t> </a:t>
            </a:r>
            <a:endParaRPr lang="ru-RU" dirty="0"/>
          </a:p>
        </p:txBody>
      </p:sp>
      <p:pic>
        <p:nvPicPr>
          <p:cNvPr id="4098" name="Picture 2" descr="C:\Users\анна\Desktop\рабочий стол\work\лингвостран\устн\skazki_o_zhivotnyh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28794" y="3714752"/>
            <a:ext cx="2556489" cy="2440285"/>
          </a:xfrm>
          <a:prstGeom prst="rect">
            <a:avLst/>
          </a:prstGeom>
          <a:noFill/>
        </p:spPr>
      </p:pic>
      <p:pic>
        <p:nvPicPr>
          <p:cNvPr id="4099" name="Picture 3" descr="C:\Users\анна\Desktop\рабочий стол\work\лингвостран\устн\978-5-271-44663-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940152" y="3501008"/>
            <a:ext cx="2460325" cy="291958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2011672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latin typeface="Times New Roman" panose="02020603050405020304" pitchFamily="18" charset="0"/>
              </a:rPr>
              <a:t>В русском фольклоре лиса – хитрая, волк – злой, заяц – трусливый, баран – глупый,</a:t>
            </a:r>
            <a:endParaRPr lang="ru-RU" dirty="0">
              <a:latin typeface="Times New Roman" panose="02020603050405020304" pitchFamily="18" charset="0"/>
            </a:endParaRPr>
          </a:p>
        </p:txBody>
      </p:sp>
      <p:pic>
        <p:nvPicPr>
          <p:cNvPr id="3074" name="Picture 2" descr="C:\Users\анна\Desktop\рабочий стол\work\лингвостран\устн\page1-img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87824" y="2564904"/>
            <a:ext cx="3312368" cy="398989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2011672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latin typeface="Times New Roman" panose="02020603050405020304" pitchFamily="18" charset="0"/>
              </a:rPr>
              <a:t>медведь – большой, неуклюжий, но добрый. Медведь – хозяин леса.</a:t>
            </a:r>
            <a:r>
              <a:rPr lang="ru-RU" dirty="0" smtClean="0"/>
              <a:t> </a:t>
            </a:r>
            <a:endParaRPr lang="ru-RU" dirty="0"/>
          </a:p>
        </p:txBody>
      </p:sp>
      <p:pic>
        <p:nvPicPr>
          <p:cNvPr id="5122" name="Picture 2" descr="C:\Users\анна\Desktop\рабочий стол\work\лингвостран\устн\untitled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11760" y="2708920"/>
            <a:ext cx="4398903" cy="355431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ctrTitle"/>
          </p:nvPr>
        </p:nvSpPr>
        <p:spPr>
          <a:xfrm>
            <a:off x="1214414" y="428605"/>
            <a:ext cx="7548586" cy="1137306"/>
          </a:xfrm>
        </p:spPr>
        <p:txBody>
          <a:bodyPr>
            <a:normAutofit fontScale="90000"/>
          </a:bodyPr>
          <a:lstStyle/>
          <a:p>
            <a:r>
              <a:rPr lang="ru-RU" sz="4000" dirty="0" smtClean="0">
                <a:latin typeface="Times New Roman" panose="02020603050405020304" pitchFamily="18" charset="0"/>
              </a:rPr>
              <a:t>3. Третий вид сказок – волшебные сказки. </a:t>
            </a:r>
            <a:endParaRPr lang="ru-RU" sz="4000" dirty="0">
              <a:latin typeface="Times New Roman" panose="02020603050405020304" pitchFamily="18" charset="0"/>
            </a:endParaRPr>
          </a:p>
        </p:txBody>
      </p:sp>
      <p:sp>
        <p:nvSpPr>
          <p:cNvPr id="2" name="Подзаголовок 1"/>
          <p:cNvSpPr>
            <a:spLocks noGrp="1"/>
          </p:cNvSpPr>
          <p:nvPr>
            <p:ph type="subTitle" idx="1"/>
          </p:nvPr>
        </p:nvSpPr>
        <p:spPr>
          <a:xfrm>
            <a:off x="457200" y="6858000"/>
            <a:ext cx="8305800" cy="243408"/>
          </a:xfrm>
        </p:spPr>
        <p:txBody>
          <a:bodyPr>
            <a:normAutofit fontScale="62500" lnSpcReduction="20000"/>
          </a:bodyPr>
          <a:lstStyle/>
          <a:p>
            <a:endParaRPr lang="ru-RU" dirty="0"/>
          </a:p>
        </p:txBody>
      </p:sp>
      <p:pic>
        <p:nvPicPr>
          <p:cNvPr id="1026" name="Picture 2" descr="C:\Users\анна\Desktop\рабочий стол\work\лингвостран\устное тв\egypt066010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672" y="2060848"/>
            <a:ext cx="5950818" cy="453760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3154680"/>
          </a:xfrm>
        </p:spPr>
        <p:txBody>
          <a:bodyPr>
            <a:normAutofit/>
          </a:bodyPr>
          <a:lstStyle/>
          <a:p>
            <a:r>
              <a:rPr lang="ru-RU" dirty="0" smtClean="0">
                <a:latin typeface="Times New Roman" panose="02020603050405020304" pitchFamily="18" charset="0"/>
              </a:rPr>
              <a:t>Человек всегда мечтал и фантазировал, поэтому в сказках появляются волшебные предметы:</a:t>
            </a:r>
            <a:endParaRPr lang="ru-RU" dirty="0">
              <a:latin typeface="Times New Roman" panose="02020603050405020304" pitchFamily="18" charset="0"/>
            </a:endParaRPr>
          </a:p>
        </p:txBody>
      </p:sp>
      <p:pic>
        <p:nvPicPr>
          <p:cNvPr id="6146" name="Picture 2" descr="C:\Users\анна\Desktop\рабочий стол\work\лингвостран\устн\f492f3a961698dd6b676a4330541007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95736" y="3429000"/>
            <a:ext cx="4470318" cy="28828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Times New Roman" panose="02020603050405020304" pitchFamily="18" charset="0"/>
              </a:rPr>
              <a:t>ковер-самолет, </a:t>
            </a:r>
            <a:endParaRPr lang="ru-RU" dirty="0">
              <a:latin typeface="Times New Roman" panose="02020603050405020304" pitchFamily="18" charset="0"/>
            </a:endParaRPr>
          </a:p>
        </p:txBody>
      </p:sp>
      <p:pic>
        <p:nvPicPr>
          <p:cNvPr id="7170" name="Picture 2" descr="C:\Users\анна\Desktop\рабочий стол\work\лингвостран\устн\rus_nar_02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696" y="2132856"/>
            <a:ext cx="5715000" cy="38195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Times New Roman" panose="02020603050405020304" pitchFamily="18" charset="0"/>
              </a:rPr>
              <a:t>скатерть-самобранка</a:t>
            </a:r>
            <a:r>
              <a:rPr lang="ru-RU" b="1" dirty="0" smtClean="0">
                <a:latin typeface="Times New Roman" panose="02020603050405020304" pitchFamily="18" charset="0"/>
              </a:rPr>
              <a:t>,</a:t>
            </a:r>
            <a:endParaRPr lang="ru-RU" b="1" dirty="0">
              <a:latin typeface="Times New Roman" panose="02020603050405020304" pitchFamily="18" charset="0"/>
            </a:endParaRPr>
          </a:p>
        </p:txBody>
      </p:sp>
      <p:pic>
        <p:nvPicPr>
          <p:cNvPr id="8194" name="Picture 2" descr="C:\Users\анна\Desktop\рабочий стол\work\лингвостран\устн\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672" y="2204864"/>
            <a:ext cx="5924550" cy="41433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2711912"/>
          </a:xfrm>
        </p:spPr>
        <p:txBody>
          <a:bodyPr>
            <a:normAutofit/>
          </a:bodyPr>
          <a:lstStyle/>
          <a:p>
            <a:r>
              <a:rPr lang="ru-RU" dirty="0" smtClean="0">
                <a:latin typeface="Times New Roman" panose="02020603050405020304" pitchFamily="18" charset="0"/>
              </a:rPr>
              <a:t>шапка-невидимка, сапоги-скороходы.</a:t>
            </a:r>
            <a:br>
              <a:rPr lang="ru-RU" dirty="0" smtClean="0">
                <a:latin typeface="Times New Roman" panose="02020603050405020304" pitchFamily="18" charset="0"/>
              </a:rPr>
            </a:br>
            <a:endParaRPr lang="ru-RU" dirty="0" smtClean="0">
              <a:latin typeface="Times New Roman" panose="02020603050405020304" pitchFamily="18" charset="0"/>
            </a:endParaRPr>
          </a:p>
        </p:txBody>
      </p:sp>
      <p:sp>
        <p:nvSpPr>
          <p:cNvPr id="2" name="Подзаголовок 1"/>
          <p:cNvSpPr>
            <a:spLocks noGrp="1"/>
          </p:cNvSpPr>
          <p:nvPr>
            <p:ph type="subTitle" idx="1"/>
          </p:nvPr>
        </p:nvSpPr>
        <p:spPr>
          <a:xfrm flipV="1">
            <a:off x="457200" y="6812280"/>
            <a:ext cx="8305800" cy="45719"/>
          </a:xfrm>
        </p:spPr>
        <p:txBody>
          <a:bodyPr>
            <a:normAutofit fontScale="25000" lnSpcReduction="20000"/>
          </a:bodyPr>
          <a:lstStyle/>
          <a:p>
            <a:endParaRPr lang="ru-RU" dirty="0"/>
          </a:p>
        </p:txBody>
      </p:sp>
      <p:pic>
        <p:nvPicPr>
          <p:cNvPr id="9218" name="Picture 2" descr="C:\Users\анна\Desktop\рабочий стол\work\лингвостран\устн\Xf5GK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712" y="3789040"/>
            <a:ext cx="5029150" cy="181049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261</TotalTime>
  <Words>365</Words>
  <Application>Microsoft Office PowerPoint</Application>
  <PresentationFormat>Экран (4:3)</PresentationFormat>
  <Paragraphs>31</Paragraphs>
  <Slides>27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28" baseType="lpstr">
      <vt:lpstr>Солнцестояние</vt:lpstr>
      <vt:lpstr>УСТНОЕ НАРОДНОЕ ТВОРЧЕСТВО</vt:lpstr>
      <vt:lpstr>Первыми видами устного народного творчества были песни, былины и сказки.  </vt:lpstr>
      <vt:lpstr>Среди основных жанров народной музыки можно выделить колыбельные, свадебные, эпические, танцевальные и лирические песни. </vt:lpstr>
      <vt:lpstr>Народные инструменты в фольклоре используются обычно для некоторых видов танцев и песен.</vt:lpstr>
      <vt:lpstr>Народные струнные инструменты: гусли, балалайка.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1. Бытовые сказки посвящены жизни крестьян, различным ситуациям, в которые они попадают. </vt:lpstr>
      <vt:lpstr>Обычно в такой сказке происходит деление на богатых, злых, жадных, с одной стороны, бедных, добрых, находчивых – с другой. Находчивый – это человек, который находит выход из любой ситуации.  </vt:lpstr>
      <vt:lpstr>2. Второй вид сказок – сказки о животных. Животные в сказках наделяются человеческими чертами характера, у каждого народа – своими. </vt:lpstr>
      <vt:lpstr>В русском фольклоре лиса – хитрая, волк – злой, заяц – трусливый, баран – глупый,</vt:lpstr>
      <vt:lpstr>медведь – большой, неуклюжий, но добрый. Медведь – хозяин леса. </vt:lpstr>
      <vt:lpstr>3. Третий вид сказок – волшебные сказки. </vt:lpstr>
      <vt:lpstr>Человек всегда мечтал и фантазировал, поэтому в сказках появляются волшебные предметы:</vt:lpstr>
      <vt:lpstr>ковер-самолет, </vt:lpstr>
      <vt:lpstr>скатерть-самобранка,</vt:lpstr>
      <vt:lpstr>шапка-невидимка, сапоги-скороходы.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УСТНОЕ НАРОДНОЕ ТВОРЧЕСТВО</dc:title>
  <dc:creator>анна</dc:creator>
  <cp:lastModifiedBy>User</cp:lastModifiedBy>
  <cp:revision>30</cp:revision>
  <dcterms:created xsi:type="dcterms:W3CDTF">2015-02-25T02:59:00Z</dcterms:created>
  <dcterms:modified xsi:type="dcterms:W3CDTF">2021-10-19T09:11:00Z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1033-10.2.0.5811</vt:lpwstr>
  </property>
</Properties>
</file>