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31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305" r:id="rId22"/>
    <p:sldId id="313" r:id="rId23"/>
    <p:sldId id="275" r:id="rId24"/>
    <p:sldId id="276" r:id="rId25"/>
    <p:sldId id="306" r:id="rId26"/>
    <p:sldId id="277" r:id="rId27"/>
    <p:sldId id="280" r:id="rId28"/>
    <p:sldId id="28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Обстоятельственные п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charset="0"/>
              </a:rPr>
              <a:t>ридаточные предложения</a:t>
            </a:r>
            <a:endParaRPr lang="en-US" b="1" dirty="0">
              <a:solidFill>
                <a:srgbClr val="FF0000"/>
              </a:solidFill>
              <a:latin typeface="Times New Roman" panose="0202060305040502030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37885"/>
          </a:xfrm>
        </p:spPr>
        <p:txBody>
          <a:bodyPr>
            <a:normAutofit/>
          </a:bodyPr>
          <a:p>
            <a:r>
              <a:rPr lang="en-US" b="1">
                <a:latin typeface="Times New Roman" panose="02020603050405020304" charset="0"/>
              </a:rPr>
              <a:t>Придаточные сравнительные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</a:t>
            </a:r>
            <a:r>
              <a:rPr lang="en-US">
                <a:latin typeface="Times New Roman" panose="02020603050405020304" charset="0"/>
              </a:rPr>
              <a:t> придаточные сравнительные отвечают на вопросы: </a:t>
            </a:r>
            <a:r>
              <a:rPr lang="en-US" i="1">
                <a:solidFill>
                  <a:srgbClr val="FF0000"/>
                </a:solidFill>
                <a:latin typeface="Times New Roman" panose="02020603050405020304" charset="0"/>
              </a:rPr>
              <a:t>как? подобно чему?</a:t>
            </a:r>
            <a:r>
              <a:rPr lang="en-US" i="1">
                <a:latin typeface="Times New Roman" panose="02020603050405020304" charset="0"/>
              </a:rPr>
              <a:t> 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86580"/>
          </a:xfrm>
        </p:spPr>
        <p:txBody>
          <a:bodyPr>
            <a:normAutofit fontScale="90000"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сравнительные при</a:t>
            </a:r>
            <a:r>
              <a:rPr lang="ru-RU" altLang="en-US">
                <a:latin typeface="Times New Roman" panose="02020603050405020304" charset="0"/>
              </a:rPr>
              <a:t>соединя</a:t>
            </a:r>
            <a:r>
              <a:rPr lang="en-US">
                <a:latin typeface="Times New Roman" panose="02020603050405020304" charset="0"/>
              </a:rPr>
              <a:t>ются к главному предложению союзами: </a:t>
            </a:r>
            <a:r>
              <a:rPr lang="en-US" i="1">
                <a:solidFill>
                  <a:srgbClr val="0070C0"/>
                </a:solidFill>
                <a:latin typeface="Times New Roman" panose="02020603050405020304" charset="0"/>
              </a:rPr>
              <a:t>как, словно, будто, как будто, подобно тому как</a:t>
            </a:r>
            <a:r>
              <a:rPr lang="en-US">
                <a:solidFill>
                  <a:srgbClr val="0070C0"/>
                </a:solidFill>
                <a:latin typeface="Times New Roman" panose="02020603050405020304" charset="0"/>
              </a:rPr>
              <a:t>, </a:t>
            </a:r>
            <a:r>
              <a:rPr lang="en-US" i="1">
                <a:solidFill>
                  <a:srgbClr val="0070C0"/>
                </a:solidFill>
                <a:latin typeface="Times New Roman" panose="02020603050405020304" charset="0"/>
              </a:rPr>
              <a:t>как если бы, так же как, чем, чем... тем</a:t>
            </a:r>
            <a:r>
              <a:rPr lang="en-US">
                <a:solidFill>
                  <a:srgbClr val="0070C0"/>
                </a:solidFill>
                <a:latin typeface="Times New Roman" panose="02020603050405020304" charset="0"/>
              </a:rPr>
              <a:t> и др.</a:t>
            </a:r>
            <a:br>
              <a:rPr lang="en-US">
                <a:solidFill>
                  <a:srgbClr val="0070C0"/>
                </a:solidFill>
                <a:latin typeface="Times New Roman" panose="02020603050405020304" charset="0"/>
              </a:rPr>
            </a:br>
            <a:br>
              <a:rPr lang="en-US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en-US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  <a:t>За лесом </a:t>
            </a:r>
            <a:r>
              <a:rPr lang="en-US">
                <a:solidFill>
                  <a:srgbClr val="0070C0"/>
                </a:solidFill>
                <a:latin typeface="Times New Roman" panose="02020603050405020304" charset="0"/>
              </a:rPr>
              <a:t>кричали </a:t>
            </a:r>
            <a: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  <a:t>птицы</a:t>
            </a:r>
            <a:r>
              <a:rPr lang="en-US">
                <a:solidFill>
                  <a:srgbClr val="0070C0"/>
                </a:solidFill>
                <a:latin typeface="Times New Roman" panose="02020603050405020304" charset="0"/>
              </a:rPr>
              <a:t>, точно плакали маленькие дети</a:t>
            </a:r>
            <a: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br>
              <a:rPr lang="ru-RU" altLang="en-US">
                <a:solidFill>
                  <a:srgbClr val="0070C0"/>
                </a:solidFill>
                <a:latin typeface="Times New Roman" panose="02020603050405020304" charset="0"/>
              </a:rPr>
            </a:br>
            <a:endParaRPr lang="ru-RU" altLang="en-US">
              <a:solidFill>
                <a:srgbClr val="0070C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37200"/>
          </a:xfrm>
        </p:spPr>
        <p:txBody>
          <a:bodyPr>
            <a:normAutofit fontScale="90000"/>
          </a:bodyPr>
          <a:p>
            <a:r>
              <a:rPr lang="en-US" sz="3600" b="1">
                <a:solidFill>
                  <a:srgbClr val="FF0000"/>
                </a:solidFill>
                <a:latin typeface="Times New Roman" panose="02020603050405020304" charset="0"/>
              </a:rPr>
              <a:t>Место в предложении:</a:t>
            </a:r>
            <a:r>
              <a:rPr lang="en-US" sz="3600">
                <a:latin typeface="Times New Roman" panose="02020603050405020304" charset="0"/>
              </a:rPr>
              <a:t> придаточные сравнительные могут стоять после главного предложения, перед главным предложением, в середине главного предложения.</a:t>
            </a:r>
            <a:br>
              <a:rPr lang="en-US" sz="3600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Лучше ты скажешь ему об этом, чем он узнает от кого-то другого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en-US" sz="3600">
                <a:latin typeface="Times New Roman" panose="02020603050405020304" charset="0"/>
              </a:rPr>
            </a:br>
            <a:r>
              <a:rPr lang="en-US" sz="3600">
                <a:latin typeface="Times New Roman" panose="02020603050405020304" charset="0"/>
              </a:rPr>
              <a:t>[   ], (</a:t>
            </a:r>
            <a:r>
              <a:rPr lang="ru-RU" altLang="en-US" sz="3600">
                <a:latin typeface="Times New Roman" panose="02020603050405020304" charset="0"/>
              </a:rPr>
              <a:t>чем</a:t>
            </a:r>
            <a:r>
              <a:rPr lang="en-US" sz="3600">
                <a:latin typeface="Times New Roman" panose="02020603050405020304" charset="0"/>
              </a:rPr>
              <a:t>  ).</a:t>
            </a:r>
            <a:br>
              <a:rPr lang="en-US" sz="3600">
                <a:latin typeface="Times New Roman" panose="02020603050405020304" charset="0"/>
              </a:rPr>
            </a:b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С глухи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м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 звук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ом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, как будто кто-то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стучит по крыше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падает дождь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en-US" sz="3600">
                <a:latin typeface="Times New Roman" panose="02020603050405020304" charset="0"/>
              </a:rPr>
              <a:t>[   , (как будто – союз),   ].</a:t>
            </a:r>
            <a:br>
              <a:rPr lang="en-US" sz="3600">
                <a:latin typeface="Times New Roman" panose="02020603050405020304" charset="0"/>
              </a:rPr>
            </a:b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Чем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сильнее греет солнце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, тем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быстрее тает снег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en-US" sz="3600" i="1">
                <a:latin typeface="Times New Roman" panose="02020603050405020304" charset="0"/>
              </a:rPr>
            </a:br>
            <a:r>
              <a:rPr lang="en-US" sz="3600">
                <a:latin typeface="Times New Roman" panose="02020603050405020304" charset="0"/>
              </a:rPr>
              <a:t>(чем   ), [тем   ].</a:t>
            </a:r>
            <a:br>
              <a:rPr lang="en-US">
                <a:latin typeface="Times New Roman" panose="02020603050405020304" charset="0"/>
              </a:rPr>
            </a:b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466340"/>
          </a:xfrm>
        </p:spPr>
        <p:txBody>
          <a:bodyPr>
            <a:normAutofit/>
          </a:bodyPr>
          <a:p>
            <a:r>
              <a:rPr lang="en-US" b="1">
                <a:latin typeface="Times New Roman" panose="02020603050405020304" charset="0"/>
              </a:rPr>
              <a:t>Придаточные места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 </a:t>
            </a:r>
            <a:r>
              <a:rPr lang="en-US">
                <a:latin typeface="Times New Roman" panose="02020603050405020304" charset="0"/>
              </a:rPr>
              <a:t>придаточные места отвечают на вопросы </a:t>
            </a:r>
            <a:r>
              <a:rPr lang="en-US" i="1">
                <a:solidFill>
                  <a:srgbClr val="0070C0"/>
                </a:solidFill>
                <a:latin typeface="Times New Roman" panose="02020603050405020304" charset="0"/>
              </a:rPr>
              <a:t>где? куда? откуда?</a:t>
            </a:r>
            <a:endParaRPr lang="en-US" i="1">
              <a:solidFill>
                <a:srgbClr val="0070C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54095"/>
          </a:xfrm>
        </p:spPr>
        <p:txBody>
          <a:bodyPr>
            <a:normAutofit fontScale="90000"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места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союзными словами: </a:t>
            </a:r>
            <a:r>
              <a:rPr lang="en-US" i="1">
                <a:latin typeface="Times New Roman" panose="02020603050405020304" charset="0"/>
              </a:rPr>
              <a:t>где, куда, откуда. </a:t>
            </a:r>
            <a:r>
              <a:rPr lang="en-US">
                <a:latin typeface="Times New Roman" panose="02020603050405020304" charset="0"/>
              </a:rPr>
              <a:t>В главной части им соответствуют указательные слова в функции обстоятельства места: </a:t>
            </a:r>
            <a:r>
              <a:rPr lang="en-US" i="1">
                <a:latin typeface="Times New Roman" panose="02020603050405020304" charset="0"/>
              </a:rPr>
              <a:t>там, туда, оттуда, всюду</a:t>
            </a:r>
            <a:r>
              <a:rPr lang="en-US">
                <a:latin typeface="Times New Roman" panose="02020603050405020304" charset="0"/>
              </a:rPr>
              <a:t> и др.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95365"/>
          </a:xfrm>
        </p:spPr>
        <p:txBody>
          <a:bodyPr>
            <a:normAutofit/>
          </a:bodyPr>
          <a:p>
            <a:r>
              <a:rPr lang="en-US" sz="3600" b="1">
                <a:solidFill>
                  <a:srgbClr val="FF0000"/>
                </a:solidFill>
                <a:latin typeface="Times New Roman" panose="02020603050405020304" charset="0"/>
              </a:rPr>
              <a:t>Место в предложении:</a:t>
            </a:r>
            <a:r>
              <a:rPr lang="en-US" sz="3600">
                <a:latin typeface="Times New Roman" panose="02020603050405020304" charset="0"/>
              </a:rPr>
              <a:t> придаточные места могут стоять перед главным предложением, в середине главного предложения, но чаще – после главного предложения.</a:t>
            </a:r>
            <a:br>
              <a:rPr lang="en-US" sz="3600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Он живёт 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там</a:t>
            </a:r>
            <a:r>
              <a:rPr lang="en-US" sz="3600">
                <a:solidFill>
                  <a:srgbClr val="002060"/>
                </a:solidFill>
                <a:latin typeface="Times New Roman" panose="02020603050405020304" charset="0"/>
              </a:rPr>
              <a:t>,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 где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всегда тепло.</a:t>
            </a:r>
            <a:br>
              <a:rPr lang="ru-RU" altLang="en-US" sz="3600">
                <a:latin typeface="Times New Roman" panose="02020603050405020304" charset="0"/>
              </a:rPr>
            </a:br>
            <a:r>
              <a:rPr lang="ru-RU" altLang="en-US" sz="3600">
                <a:latin typeface="Times New Roman" panose="02020603050405020304" charset="0"/>
              </a:rPr>
              <a:t>[   там], (где  ).</a:t>
            </a:r>
            <a:br>
              <a:rPr lang="ru-RU" altLang="en-US" sz="3600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Куда иголка, туда и нитка</a:t>
            </a:r>
            <a:r>
              <a:rPr lang="ru-RU" altLang="en-US" sz="3600">
                <a:latin typeface="Times New Roman" panose="02020603050405020304" charset="0"/>
              </a:rPr>
              <a:t> (пословица).</a:t>
            </a:r>
            <a:br>
              <a:rPr lang="ru-RU" altLang="en-US" sz="3600">
                <a:latin typeface="Times New Roman" panose="02020603050405020304" charset="0"/>
              </a:rPr>
            </a:br>
            <a:r>
              <a:rPr lang="ru-RU" altLang="en-US" sz="3600">
                <a:latin typeface="Times New Roman" panose="02020603050405020304" charset="0"/>
              </a:rPr>
              <a:t>(куда   ), [туда   ].</a:t>
            </a:r>
            <a:br>
              <a:rPr lang="ru-RU" altLang="en-US" sz="3600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Оттуда</a:t>
            </a:r>
            <a:r>
              <a:rPr lang="ru-RU" altLang="en-US" sz="3600">
                <a:solidFill>
                  <a:srgbClr val="002060"/>
                </a:solidFill>
                <a:latin typeface="Times New Roman" panose="02020603050405020304" charset="0"/>
              </a:rPr>
              <a:t>,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 где работала машина, доносился сильный шум.</a:t>
            </a:r>
            <a:br>
              <a:rPr lang="ru-RU" altLang="en-US" sz="3600">
                <a:latin typeface="Times New Roman" panose="02020603050405020304" charset="0"/>
              </a:rPr>
            </a:br>
            <a:r>
              <a:rPr lang="ru-RU" altLang="en-US" sz="3600">
                <a:latin typeface="Times New Roman" panose="02020603050405020304" charset="0"/>
              </a:rPr>
              <a:t>[ оттуда  , (где  ),   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]</a:t>
            </a:r>
            <a:r>
              <a:rPr lang="ru-RU" altLang="en-US" sz="3600">
                <a:latin typeface="Times New Roman" panose="02020603050405020304" charset="0"/>
              </a:rPr>
              <a:t> .</a:t>
            </a:r>
            <a:endParaRPr lang="ru-RU" altLang="en-US" sz="360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277995"/>
          </a:xfrm>
        </p:spPr>
        <p:txBody>
          <a:bodyPr>
            <a:normAutofit fontScale="90000"/>
          </a:bodyPr>
          <a:p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Он живёт </a:t>
            </a:r>
            <a:r>
              <a:rPr 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там</a:t>
            </a:r>
            <a:r>
              <a:rPr lang="en-US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,</a:t>
            </a:r>
            <a:r>
              <a:rPr 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где </a:t>
            </a: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всегда тепло.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[   там], (где  ).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Куда иголка, туда и нитка</a:t>
            </a:r>
            <a:r>
              <a:rPr lang="ru-RU" altLang="en-US">
                <a:latin typeface="Times New Roman" panose="02020603050405020304" charset="0"/>
                <a:sym typeface="+mn-ea"/>
              </a:rPr>
              <a:t> (пословица).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(куда   ), [туда   ].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Оттуда</a:t>
            </a:r>
            <a:r>
              <a:rPr lang="ru-RU" altLang="en-US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,</a:t>
            </a: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где работала машина, доносился сильный шум.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[ оттуда  , (где  ),   </a:t>
            </a:r>
            <a:r>
              <a:rPr lang="ru-RU" altLang="en-US">
                <a:latin typeface="Times New Roman" panose="02020603050405020304" charset="0"/>
                <a:sym typeface="+mn-ea"/>
              </a:rPr>
              <a:t>]</a:t>
            </a:r>
            <a:r>
              <a:rPr lang="ru-RU" altLang="en-US">
                <a:latin typeface="Times New Roman" panose="02020603050405020304" charset="0"/>
                <a:sym typeface="+mn-ea"/>
              </a:rPr>
              <a:t> .</a:t>
            </a:r>
            <a:br>
              <a:rPr lang="ru-RU" altLang="en-US">
                <a:latin typeface="Times New Roman" panose="02020603050405020304" charset="0"/>
              </a:rPr>
            </a:br>
            <a:endParaRPr lang="en-US"/>
          </a:p>
        </p:txBody>
      </p:sp>
      <p:pic>
        <p:nvPicPr>
          <p:cNvPr id="3" name="Content Placeholder 2" descr="needle-42799_960_720[1]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163435" y="3549015"/>
            <a:ext cx="3938905" cy="312039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29895"/>
            <a:ext cx="10515600" cy="2331720"/>
          </a:xfrm>
        </p:spPr>
        <p:txBody>
          <a:bodyPr>
            <a:normAutofit fontScale="90000"/>
          </a:bodyPr>
          <a:p>
            <a:r>
              <a:rPr lang="en-US" b="1">
                <a:latin typeface="Times New Roman" panose="02020603050405020304" charset="0"/>
              </a:rPr>
              <a:t>Придаточные времени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</a:t>
            </a:r>
            <a:r>
              <a:rPr lang="en-US" b="1">
                <a:latin typeface="Times New Roman" panose="02020603050405020304" charset="0"/>
              </a:rPr>
              <a:t> </a:t>
            </a:r>
            <a:r>
              <a:rPr lang="en-US">
                <a:latin typeface="Times New Roman" panose="02020603050405020304" charset="0"/>
              </a:rPr>
              <a:t>придаточные времени отвечают на вопросы </a:t>
            </a:r>
            <a:r>
              <a:rPr lang="en-US" i="1">
                <a:latin typeface="Times New Roman" panose="02020603050405020304" charset="0"/>
              </a:rPr>
              <a:t>когда? как долго? с каких пор? до каких пор?</a:t>
            </a:r>
            <a:r>
              <a:rPr lang="en-US">
                <a:latin typeface="Times New Roman" panose="02020603050405020304" charset="0"/>
              </a:rPr>
              <a:t> </a:t>
            </a:r>
            <a:r>
              <a:rPr lang="ru-RU" altLang="en-US">
                <a:latin typeface="Times New Roman" panose="02020603050405020304" charset="0"/>
              </a:rPr>
              <a:t>и т.п.</a:t>
            </a:r>
            <a:endParaRPr lang="ru-RU" alt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651885"/>
          </a:xfrm>
        </p:spPr>
        <p:txBody>
          <a:bodyPr>
            <a:normAutofit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времени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союзами: </a:t>
            </a:r>
            <a:r>
              <a:rPr lang="en-US" i="1">
                <a:latin typeface="Times New Roman" panose="02020603050405020304" charset="0"/>
              </a:rPr>
              <a:t>когда, пока, прежде чем, как только, едва, в то время как, с тех пор как, до тех пор как, по мере того как </a:t>
            </a:r>
            <a:r>
              <a:rPr lang="en-US">
                <a:latin typeface="Times New Roman" panose="02020603050405020304" charset="0"/>
              </a:rPr>
              <a:t>и др.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49875"/>
          </a:xfrm>
        </p:spPr>
        <p:txBody>
          <a:bodyPr>
            <a:normAutofit fontScale="90000"/>
          </a:bodyPr>
          <a:p>
            <a:r>
              <a:rPr lang="en-US" sz="3600" b="1">
                <a:solidFill>
                  <a:srgbClr val="FF0000"/>
                </a:solidFill>
                <a:latin typeface="Times New Roman" panose="02020603050405020304" charset="0"/>
              </a:rPr>
              <a:t>Место в предложении</a:t>
            </a:r>
            <a:r>
              <a:rPr lang="en-US" sz="3600">
                <a:latin typeface="Times New Roman" panose="02020603050405020304" charset="0"/>
              </a:rPr>
              <a:t>: придаточные места могут стоять после главного предложения, перед главным предложением, в середине главного предложения.</a:t>
            </a:r>
            <a:br>
              <a:rPr lang="en-US" sz="3600">
                <a:latin typeface="Times New Roman" panose="02020603050405020304" charset="0"/>
              </a:rPr>
            </a:br>
            <a:br>
              <a:rPr lang="en-US" sz="3600">
                <a:latin typeface="Times New Roman" panose="02020603050405020304" charset="0"/>
              </a:rPr>
            </a:b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Когда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дождь кончился, мы вышли из дома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en-US" sz="3600">
                <a:latin typeface="Times New Roman" panose="02020603050405020304" charset="0"/>
              </a:rPr>
            </a:br>
            <a:r>
              <a:rPr lang="en-US" sz="3600">
                <a:latin typeface="Times New Roman" panose="02020603050405020304" charset="0"/>
              </a:rPr>
              <a:t>(когда    ), [   ].</a:t>
            </a:r>
            <a:br>
              <a:rPr lang="en-US" sz="3600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Мама приготовила обед</a:t>
            </a:r>
            <a:r>
              <a:rPr lang="ru-RU" altLang="en-US" sz="360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пока дети спали</a:t>
            </a:r>
            <a:r>
              <a:rPr lang="en-US" sz="3600" i="1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en-US" sz="3600">
                <a:latin typeface="Times New Roman" panose="02020603050405020304" charset="0"/>
              </a:rPr>
            </a:br>
            <a:r>
              <a:rPr lang="en-US" sz="3600">
                <a:latin typeface="Times New Roman" panose="02020603050405020304" charset="0"/>
              </a:rPr>
              <a:t>[   ], (пока    ).</a:t>
            </a:r>
            <a:br>
              <a:rPr lang="en-US" sz="3600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</a:rPr>
              <a:t>Постепенно, по мере того как поднималось солнце, становилось светлее.</a:t>
            </a:r>
            <a:br>
              <a:rPr lang="ru-RU" altLang="en-US" sz="3600">
                <a:latin typeface="Times New Roman" panose="02020603050405020304" charset="0"/>
              </a:rPr>
            </a:br>
            <a:r>
              <a:rPr lang="en-US" sz="3600">
                <a:latin typeface="Times New Roman" panose="02020603050405020304" charset="0"/>
                <a:sym typeface="+mn-ea"/>
              </a:rPr>
              <a:t>[   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,(по мере того как   ),</a:t>
            </a:r>
            <a:r>
              <a:rPr lang="en-US" sz="3600">
                <a:latin typeface="Times New Roman" panose="02020603050405020304" charset="0"/>
                <a:sym typeface="+mn-ea"/>
              </a:rPr>
              <a:t>  ]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.</a:t>
            </a:r>
            <a:endParaRPr lang="ru-RU" altLang="en-US" sz="3600"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60420"/>
          </a:xfrm>
        </p:spPr>
        <p:txBody>
          <a:bodyPr>
            <a:normAutofit fontScale="90000"/>
          </a:bodyPr>
          <a:p>
            <a:r>
              <a:rPr lang="en-US" b="1">
                <a:latin typeface="Times New Roman" panose="02020603050405020304" charset="0"/>
              </a:rPr>
              <a:t>Придаточные причины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</a:t>
            </a:r>
            <a:r>
              <a:rPr lang="en-US">
                <a:latin typeface="Times New Roman" panose="02020603050405020304" charset="0"/>
              </a:rPr>
              <a:t> придаточные причины отвечают на вопросы </a:t>
            </a:r>
            <a:r>
              <a:rPr lang="en-US" i="1">
                <a:latin typeface="Times New Roman" panose="02020603050405020304" charset="0"/>
              </a:rPr>
              <a:t>почему? отчего? из-за чего? по какой причине?</a:t>
            </a:r>
            <a:br>
              <a:rPr lang="en-US" i="1">
                <a:latin typeface="Times New Roman" panose="02020603050405020304" charset="0"/>
              </a:rPr>
            </a:br>
            <a:br>
              <a:rPr lang="ru-RU" altLang="en-US" i="1">
                <a:latin typeface="Times New Roman" panose="02020603050405020304" charset="0"/>
              </a:rPr>
            </a:br>
            <a:endParaRPr lang="en-US" i="1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86580"/>
          </a:xfrm>
        </p:spPr>
        <p:txBody>
          <a:bodyPr>
            <a:normAutofit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причины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союзами: </a:t>
            </a:r>
            <a:r>
              <a:rPr lang="en-US" i="1">
                <a:latin typeface="Times New Roman" panose="02020603050405020304" charset="0"/>
              </a:rPr>
              <a:t>так как, поскольку, ибо, потому что, оттого что, из-за того что, вследствие того что, благодаря тому что, в связи с тем что, тем более что</a:t>
            </a:r>
            <a:r>
              <a:rPr lang="en-US">
                <a:latin typeface="Times New Roman" panose="02020603050405020304" charset="0"/>
              </a:rPr>
              <a:t> и др.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15355"/>
          </a:xfrm>
        </p:spPr>
        <p:txBody>
          <a:bodyPr>
            <a:normAutofit fontScale="90000"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Место в предложении:</a:t>
            </a:r>
            <a:r>
              <a:rPr lang="en-US">
                <a:latin typeface="Times New Roman" panose="02020603050405020304" charset="0"/>
              </a:rPr>
              <a:t> придаточные причины могут стоять после главного предложения, перед главным предложением, в середине главного предложения.</a:t>
            </a:r>
            <a:br>
              <a:rPr lang="en-US">
                <a:latin typeface="Times New Roman" panose="02020603050405020304" charset="0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На улицах было много народу, потому что был праздник.</a:t>
            </a:r>
            <a:br>
              <a:rPr lang="en-US" altLang="en-US" sz="3600" i="1">
                <a:latin typeface="Times New Roman" panose="02020603050405020304" charset="0"/>
                <a:sym typeface="+mn-ea"/>
              </a:rPr>
            </a:br>
            <a:r>
              <a:rPr lang="en-US" altLang="en-US" sz="3600">
                <a:latin typeface="Times New Roman" panose="02020603050405020304" charset="0"/>
                <a:sym typeface="+mn-ea"/>
              </a:rPr>
              <a:t>[        ], (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потому что</a:t>
            </a:r>
            <a:r>
              <a:rPr lang="en-US" altLang="en-US" sz="3600">
                <a:latin typeface="Times New Roman" panose="02020603050405020304" charset="0"/>
                <a:sym typeface="+mn-ea"/>
              </a:rPr>
              <a:t>               )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.</a:t>
            </a:r>
            <a:br>
              <a:rPr lang="ru-RU" altLang="en-US" sz="3600">
                <a:latin typeface="Times New Roman" panose="02020603050405020304" charset="0"/>
                <a:sym typeface="+mn-ea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Поскольку мы работали без перерыва, мы закончили раньше.</a:t>
            </a:r>
            <a:br>
              <a:rPr lang="ru-RU" altLang="en-US" sz="3600" i="1">
                <a:latin typeface="Times New Roman" panose="02020603050405020304" charset="0"/>
                <a:sym typeface="+mn-ea"/>
              </a:rPr>
            </a:br>
            <a:r>
              <a:rPr lang="ru-RU" altLang="en-US" sz="3600">
                <a:latin typeface="Times New Roman" panose="02020603050405020304" charset="0"/>
                <a:sym typeface="+mn-ea"/>
              </a:rPr>
              <a:t>(поскольку      ), </a:t>
            </a:r>
            <a:r>
              <a:rPr lang="en-US" altLang="en-US" sz="3600">
                <a:latin typeface="Times New Roman" panose="02020603050405020304" charset="0"/>
                <a:sym typeface="+mn-ea"/>
              </a:rPr>
              <a:t>[        ]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.</a:t>
            </a:r>
            <a:br>
              <a:rPr lang="ru-RU" altLang="en-US" sz="3600">
                <a:latin typeface="Times New Roman" panose="02020603050405020304" charset="0"/>
                <a:sym typeface="+mn-ea"/>
              </a:rPr>
            </a:br>
            <a:r>
              <a:rPr lang="ru-RU" altLang="en-US" sz="3600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День оттого, что мы встали очень рано, казался  очень длинным. </a:t>
            </a:r>
            <a:br>
              <a:rPr lang="ru-RU" altLang="en-US" sz="3600" i="1">
                <a:latin typeface="Times New Roman" panose="02020603050405020304" charset="0"/>
                <a:sym typeface="+mn-ea"/>
              </a:rPr>
            </a:br>
            <a:r>
              <a:rPr lang="ru-RU" altLang="en-US" sz="3600">
                <a:latin typeface="Times New Roman" panose="02020603050405020304" charset="0"/>
                <a:sym typeface="+mn-ea"/>
              </a:rPr>
              <a:t> </a:t>
            </a:r>
            <a:r>
              <a:rPr lang="en-US" altLang="en-US" sz="3600">
                <a:latin typeface="Times New Roman" panose="02020603050405020304" charset="0"/>
                <a:sym typeface="+mn-ea"/>
              </a:rPr>
              <a:t>[            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оттого, (что     ),  </a:t>
            </a:r>
            <a:r>
              <a:rPr lang="en-US" altLang="en-US" sz="3600">
                <a:latin typeface="Times New Roman" panose="02020603050405020304" charset="0"/>
                <a:sym typeface="+mn-ea"/>
              </a:rPr>
              <a:t>     ]</a:t>
            </a:r>
            <a:r>
              <a:rPr lang="ru-RU" altLang="en-US" sz="3600">
                <a:latin typeface="Times New Roman" panose="02020603050405020304" charset="0"/>
                <a:sym typeface="+mn-ea"/>
              </a:rPr>
              <a:t>.</a:t>
            </a:r>
            <a:endParaRPr lang="ru-RU" altLang="en-US" sz="3600"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27400"/>
          </a:xfrm>
        </p:spPr>
        <p:txBody>
          <a:bodyPr>
            <a:normAutofit/>
          </a:bodyPr>
          <a:p>
            <a:r>
              <a:rPr lang="en-US" b="1">
                <a:latin typeface="Times New Roman" panose="02020603050405020304" charset="0"/>
              </a:rPr>
              <a:t>Придаточные цели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</a:t>
            </a:r>
            <a:r>
              <a:rPr lang="en-US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>
                <a:latin typeface="Times New Roman" panose="02020603050405020304" charset="0"/>
              </a:rPr>
              <a:t>придаточные цели отвечают на вопросы </a:t>
            </a:r>
            <a:r>
              <a:rPr lang="en-US" i="1">
                <a:latin typeface="Times New Roman" panose="02020603050405020304" charset="0"/>
              </a:rPr>
              <a:t>зачем? для чего? с какой целью?</a:t>
            </a:r>
            <a:endParaRPr lang="en-US" i="1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00120"/>
          </a:xfrm>
        </p:spPr>
        <p:txBody>
          <a:bodyPr>
            <a:normAutofit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цели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союзами: </a:t>
            </a:r>
            <a:r>
              <a:rPr lang="en-US" i="1">
                <a:latin typeface="Times New Roman" panose="02020603050405020304" charset="0"/>
              </a:rPr>
              <a:t>чтобы, с тем чтобы, затем чтобы, для того чтобы, </a:t>
            </a:r>
            <a:r>
              <a:rPr lang="en-US">
                <a:latin typeface="Times New Roman" panose="02020603050405020304" charset="0"/>
              </a:rPr>
              <a:t>союзами-частицами</a:t>
            </a:r>
            <a:r>
              <a:rPr lang="en-US" i="1">
                <a:latin typeface="Times New Roman" panose="02020603050405020304" charset="0"/>
              </a:rPr>
              <a:t> только бы, лишь бы </a:t>
            </a:r>
            <a:r>
              <a:rPr lang="en-US">
                <a:latin typeface="Times New Roman" panose="02020603050405020304" charset="0"/>
              </a:rPr>
              <a:t>и др.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15510"/>
          </a:xfrm>
        </p:spPr>
        <p:txBody>
          <a:bodyPr>
            <a:normAutofit fontScale="90000"/>
          </a:bodyPr>
          <a:p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Чтобы свет не мешал ребёнку, м</a:t>
            </a: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ы выключили лампу.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ru-RU">
                <a:latin typeface="Times New Roman" panose="02020603050405020304" charset="0"/>
                <a:sym typeface="+mn-ea"/>
              </a:rPr>
              <a:t>(чтобы  ), </a:t>
            </a:r>
            <a:r>
              <a:rPr lang="en-US" altLang="ru-RU">
                <a:latin typeface="Times New Roman" panose="02020603050405020304" charset="0"/>
              </a:rPr>
              <a:t>[    ]</a:t>
            </a:r>
            <a:r>
              <a:rPr lang="ru-RU" altLang="ru-RU">
                <a:latin typeface="Times New Roman" panose="02020603050405020304" charset="0"/>
              </a:rPr>
              <a:t>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Нам для того, чтобы хорошо выучить язык, нужно много работать.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en-US" altLang="ru-RU">
                <a:latin typeface="Times New Roman" panose="02020603050405020304" charset="0"/>
                <a:sym typeface="+mn-ea"/>
              </a:rPr>
              <a:t>[    </a:t>
            </a:r>
            <a:r>
              <a:rPr lang="ru-RU" altLang="en-US">
                <a:latin typeface="Times New Roman" panose="02020603050405020304" charset="0"/>
                <a:sym typeface="+mn-ea"/>
              </a:rPr>
              <a:t>для того ,(чтобы), </a:t>
            </a:r>
            <a:r>
              <a:rPr lang="en-US" altLang="ru-RU">
                <a:latin typeface="Times New Roman" panose="02020603050405020304" charset="0"/>
                <a:sym typeface="+mn-ea"/>
              </a:rPr>
              <a:t>   ]</a:t>
            </a:r>
            <a:r>
              <a:rPr lang="ru-RU" altLang="ru-RU">
                <a:latin typeface="Times New Roman" panose="02020603050405020304" charset="0"/>
                <a:sym typeface="+mn-ea"/>
              </a:rPr>
              <a:t>,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Я пришёл не затем, чтобы спорить с вами.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en-US" altLang="ru-RU">
                <a:latin typeface="Times New Roman" panose="02020603050405020304" charset="0"/>
                <a:sym typeface="+mn-ea"/>
              </a:rPr>
              <a:t>[    </a:t>
            </a:r>
            <a:r>
              <a:rPr lang="ru-RU" altLang="en-US">
                <a:latin typeface="Times New Roman" panose="02020603050405020304" charset="0"/>
                <a:sym typeface="+mn-ea"/>
              </a:rPr>
              <a:t>затем</a:t>
            </a:r>
            <a:r>
              <a:rPr lang="en-US" altLang="ru-RU">
                <a:latin typeface="Times New Roman" panose="02020603050405020304" charset="0"/>
                <a:sym typeface="+mn-ea"/>
              </a:rPr>
              <a:t>]</a:t>
            </a:r>
            <a:r>
              <a:rPr lang="ru-RU" altLang="ru-RU">
                <a:latin typeface="Times New Roman" panose="02020603050405020304" charset="0"/>
                <a:sym typeface="+mn-ea"/>
              </a:rPr>
              <a:t>, (чтобы    ).</a:t>
            </a:r>
            <a:endParaRPr lang="ru-RU" altLang="en-US" i="1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15840"/>
          </a:xfrm>
        </p:spPr>
        <p:txBody>
          <a:bodyPr>
            <a:normAutofit fontScale="90000"/>
          </a:bodyPr>
          <a:p>
            <a:r>
              <a:rPr lang="en-US"/>
              <a:t> </a:t>
            </a:r>
            <a:r>
              <a:rPr lang="en-US" b="1">
                <a:latin typeface="Times New Roman" panose="02020603050405020304" charset="0"/>
              </a:rPr>
              <a:t>Придаточные условия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</a:t>
            </a:r>
            <a:r>
              <a:rPr lang="ru-RU" altLang="en-US" b="1">
                <a:solidFill>
                  <a:srgbClr val="FF0000"/>
                </a:solidFill>
                <a:latin typeface="Times New Roman" panose="02020603050405020304" charset="0"/>
              </a:rPr>
              <a:t>с</a:t>
            </a: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:</a:t>
            </a:r>
            <a:r>
              <a:rPr lang="en-US">
                <a:latin typeface="Times New Roman" panose="02020603050405020304" charset="0"/>
              </a:rPr>
              <a:t> придаточные условия отвечают на вопрос </a:t>
            </a:r>
            <a:r>
              <a:rPr lang="en-US" i="1">
                <a:latin typeface="Times New Roman" panose="02020603050405020304" charset="0"/>
              </a:rPr>
              <a:t>при каком условии</a:t>
            </a:r>
            <a:r>
              <a:rPr lang="en-US">
                <a:latin typeface="Times New Roman" panose="02020603050405020304" charset="0"/>
              </a:rPr>
              <a:t>?</a:t>
            </a:r>
            <a:br>
              <a:rPr lang="en-US">
                <a:latin typeface="Times New Roman" panose="02020603050405020304" charset="0"/>
              </a:rPr>
            </a:br>
            <a:br>
              <a:rPr lang="en-US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Если завтра будет хорошая погода, мы пойдем в парк. 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Раз все готовы, можно начинать.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Не будет скуки, коль заняты руки</a:t>
            </a:r>
            <a:r>
              <a:rPr lang="ru-RU" altLang="en-US" i="1">
                <a:latin typeface="Times New Roman" panose="02020603050405020304" charset="0"/>
              </a:rPr>
              <a:t> (пословица).</a:t>
            </a:r>
            <a:br>
              <a:rPr lang="ru-RU" altLang="en-US" i="1">
                <a:latin typeface="Times New Roman" panose="02020603050405020304" charset="0"/>
              </a:rPr>
            </a:br>
            <a:endParaRPr lang="ru-RU" altLang="en-US" i="1">
              <a:latin typeface="Times New Roman" panose="02020603050405020304" charset="0"/>
            </a:endParaRPr>
          </a:p>
        </p:txBody>
      </p:sp>
      <p:pic>
        <p:nvPicPr>
          <p:cNvPr id="3" name="Content Placeholder 2" descr="fit_930_519_false_crop_1000_562_0_52_q90_707751_761598fbaa[1]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773670" y="4750435"/>
            <a:ext cx="3333115" cy="185991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100955"/>
          </a:xfrm>
        </p:spPr>
        <p:txBody>
          <a:bodyPr>
            <a:normAutofit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 </a:t>
            </a:r>
            <a:r>
              <a:rPr lang="en-US">
                <a:latin typeface="Times New Roman" panose="02020603050405020304" charset="0"/>
              </a:rPr>
              <a:t>придаточные условия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союзами: </a:t>
            </a:r>
            <a:r>
              <a:rPr lang="en-US" i="1">
                <a:latin typeface="Times New Roman" panose="02020603050405020304" charset="0"/>
              </a:rPr>
              <a:t>если, раз (</a:t>
            </a:r>
            <a:r>
              <a:rPr lang="en-US">
                <a:latin typeface="Times New Roman" panose="02020603050405020304" charset="0"/>
              </a:rPr>
              <a:t>в значении</a:t>
            </a:r>
            <a:r>
              <a:rPr lang="en-US" i="1">
                <a:latin typeface="Times New Roman" panose="02020603050405020304" charset="0"/>
              </a:rPr>
              <a:t> «если»), кабы, ежели </a:t>
            </a:r>
            <a:r>
              <a:rPr lang="en-US">
                <a:latin typeface="Times New Roman" panose="02020603050405020304" charset="0"/>
              </a:rPr>
              <a:t>и др.</a:t>
            </a:r>
            <a:br>
              <a:rPr lang="en-US">
                <a:latin typeface="Times New Roman" panose="02020603050405020304" charset="0"/>
              </a:rPr>
            </a:br>
            <a:r>
              <a:rPr lang="en-US">
                <a:latin typeface="Times New Roman" panose="02020603050405020304" charset="0"/>
              </a:rPr>
              <a:t>В сложноподчинённых предложениях с условными придаточными могут использоваться составные двойные союзы: </a:t>
            </a:r>
            <a:r>
              <a:rPr lang="en-US" i="1">
                <a:latin typeface="Times New Roman" panose="02020603050405020304" charset="0"/>
              </a:rPr>
              <a:t>если..., то; если..., так; раз..., так</a:t>
            </a:r>
            <a:r>
              <a:rPr lang="en-US">
                <a:latin typeface="Times New Roman" panose="02020603050405020304" charset="0"/>
              </a:rPr>
              <a:t> и др.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88965"/>
          </a:xfrm>
        </p:spPr>
        <p:txBody>
          <a:bodyPr>
            <a:normAutofit/>
          </a:bodyPr>
          <a:p>
            <a:r>
              <a:rPr lang="ru-RU" altLang="en-US" b="1">
                <a:solidFill>
                  <a:srgbClr val="FF0000"/>
                </a:solidFill>
                <a:latin typeface="Times New Roman" panose="02020603050405020304" charset="0"/>
              </a:rPr>
              <a:t>Место в предложении</a:t>
            </a:r>
            <a:r>
              <a:rPr lang="ru-RU" altLang="en-US">
                <a:latin typeface="Times New Roman" panose="02020603050405020304" charset="0"/>
              </a:rPr>
              <a:t>: </a:t>
            </a:r>
            <a:r>
              <a:rPr lang="en-US">
                <a:latin typeface="Times New Roman" panose="02020603050405020304" charset="0"/>
                <a:sym typeface="+mn-ea"/>
              </a:rPr>
              <a:t>придаточные </a:t>
            </a:r>
            <a:r>
              <a:rPr lang="ru-RU" altLang="en-US">
                <a:latin typeface="Times New Roman" panose="02020603050405020304" charset="0"/>
                <a:sym typeface="+mn-ea"/>
              </a:rPr>
              <a:t>условия</a:t>
            </a:r>
            <a:r>
              <a:rPr lang="en-US">
                <a:latin typeface="Times New Roman" panose="02020603050405020304" charset="0"/>
                <a:sym typeface="+mn-ea"/>
              </a:rPr>
              <a:t> могут стоять после главного предложения, перед главным предложением, в середине главного предложения.</a:t>
            </a:r>
            <a:br>
              <a:rPr lang="en-US">
                <a:latin typeface="Times New Roman" panose="02020603050405020304" charset="0"/>
                <a:sym typeface="+mn-ea"/>
              </a:rPr>
            </a:br>
            <a:endParaRPr lang="en-US" altLang="ru-RU" i="1">
              <a:solidFill>
                <a:srgbClr val="00206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842385"/>
          </a:xfrm>
        </p:spPr>
        <p:txBody>
          <a:bodyPr>
            <a:normAutofit fontScale="90000"/>
          </a:bodyPr>
          <a:p>
            <a:r>
              <a:rPr 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Е</a:t>
            </a: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сли он не придёт, мы ему позвоним.</a:t>
            </a:r>
            <a:b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(   ), </a:t>
            </a:r>
            <a:r>
              <a:rPr lang="en-US" altLang="en-US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[  ].</a:t>
            </a:r>
            <a:br>
              <a:rPr lang="ru-RU" altLang="en-US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Мы пойдём в театр, если будут билеты.</a:t>
            </a:r>
            <a:b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en-US" altLang="ru-RU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[   ], (   ).</a:t>
            </a:r>
            <a:b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Пешеход, если ночь заставала его на горной дороге, находился в смертельной опасности.</a:t>
            </a:r>
            <a:b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en-US" altLang="ru-RU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[    ,(   ),   ].</a:t>
            </a:r>
            <a:endParaRPr lang="en-US" altLang="ru-RU" i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pic>
        <p:nvPicPr>
          <p:cNvPr id="3" name="Content Placeholder 2" descr="горный-туннель-гуолян-китай-1-[1]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183120" y="3787140"/>
            <a:ext cx="4323715" cy="286766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31970"/>
          </a:xfrm>
        </p:spPr>
        <p:txBody>
          <a:bodyPr>
            <a:normAutofit fontScale="90000"/>
          </a:bodyPr>
          <a:p>
            <a:r>
              <a:rPr lang="en-US" b="1">
                <a:latin typeface="Times New Roman" panose="02020603050405020304" charset="0"/>
              </a:rPr>
              <a:t> Придаточные уступительные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</a:t>
            </a:r>
            <a:r>
              <a:rPr lang="en-US">
                <a:latin typeface="Times New Roman" panose="02020603050405020304" charset="0"/>
              </a:rPr>
              <a:t> придаточные уступки отвечают на вопросы </a:t>
            </a:r>
            <a:r>
              <a:rPr lang="en-US" i="1">
                <a:latin typeface="Times New Roman" panose="02020603050405020304" charset="0"/>
              </a:rPr>
              <a:t>несмотря на что? вопреки чему?</a:t>
            </a:r>
            <a:br>
              <a:rPr lang="en-US" i="1">
                <a:latin typeface="Times New Roman" panose="02020603050405020304" charset="0"/>
              </a:rPr>
            </a:br>
            <a:br>
              <a:rPr lang="en-US" i="1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Хотя наступил вечер, было очень жарко.</a:t>
            </a:r>
            <a:b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Несмотря на то, что он получил травму, спортсмен смог дойти до финиша.</a:t>
            </a:r>
            <a:br>
              <a:rPr lang="ru-RU" altLang="en-US" i="1">
                <a:latin typeface="Times New Roman" panose="02020603050405020304" charset="0"/>
              </a:rPr>
            </a:br>
            <a:br>
              <a:rPr lang="ru-RU" altLang="en-US" i="1">
                <a:latin typeface="Times New Roman" panose="02020603050405020304" charset="0"/>
              </a:rPr>
            </a:br>
            <a:endParaRPr lang="ru-RU" altLang="en-US" i="1">
              <a:latin typeface="Times New Roman" panose="02020603050405020304" charset="0"/>
            </a:endParaRPr>
          </a:p>
        </p:txBody>
      </p:sp>
      <p:pic>
        <p:nvPicPr>
          <p:cNvPr id="3" name="Content Placeholder 2" descr="images[9]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354570" y="4241800"/>
            <a:ext cx="3727450" cy="216090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46930"/>
          </a:xfrm>
        </p:spPr>
        <p:txBody>
          <a:bodyPr>
            <a:normAutofit fontScale="90000"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уступки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при помощи:</a:t>
            </a:r>
            <a:br>
              <a:rPr 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- </a:t>
            </a:r>
            <a:r>
              <a:rPr lang="en-US">
                <a:latin typeface="Times New Roman" panose="02020603050405020304" charset="0"/>
              </a:rPr>
              <a:t>союзов: </a:t>
            </a:r>
            <a:r>
              <a:rPr lang="en-US" i="1">
                <a:latin typeface="Times New Roman" panose="02020603050405020304" charset="0"/>
              </a:rPr>
              <a:t>хотя, несмотря на то что, невзирая на то что, пускай (в значении «хотя»), пусть (в значении «хотя») </a:t>
            </a:r>
            <a:r>
              <a:rPr lang="en-US">
                <a:latin typeface="Times New Roman" panose="02020603050405020304" charset="0"/>
              </a:rPr>
              <a:t>и др.;</a:t>
            </a:r>
            <a:br>
              <a:rPr 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- </a:t>
            </a:r>
            <a:r>
              <a:rPr lang="en-US">
                <a:latin typeface="Times New Roman" panose="02020603050405020304" charset="0"/>
              </a:rPr>
              <a:t>союзных слов: </a:t>
            </a:r>
            <a:r>
              <a:rPr lang="en-US" i="1">
                <a:latin typeface="Times New Roman" panose="02020603050405020304" charset="0"/>
              </a:rPr>
              <a:t>как, сколько, что, где, куда, кто </a:t>
            </a:r>
            <a:r>
              <a:rPr lang="en-US">
                <a:latin typeface="Times New Roman" panose="02020603050405020304" charset="0"/>
              </a:rPr>
              <a:t>и др. – с обязательной частицей </a:t>
            </a:r>
            <a:r>
              <a:rPr lang="en-US" i="1">
                <a:latin typeface="Times New Roman" panose="02020603050405020304" charset="0"/>
              </a:rPr>
              <a:t>ни.</a:t>
            </a:r>
            <a:endParaRPr lang="en-US" i="1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025140"/>
            <a:ext cx="10515600" cy="986790"/>
          </a:xfrm>
        </p:spPr>
        <p:txBody>
          <a:bodyPr>
            <a:normAutofit fontScale="90000"/>
          </a:bodyPr>
          <a:p>
            <a:r>
              <a:rPr lang="ru-RU" altLang="en-US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Место в предложении</a:t>
            </a:r>
            <a:r>
              <a:rPr lang="ru-RU" altLang="en-US">
                <a:latin typeface="Times New Roman" panose="02020603050405020304" charset="0"/>
                <a:sym typeface="+mn-ea"/>
              </a:rPr>
              <a:t>: </a:t>
            </a:r>
            <a:r>
              <a:rPr lang="en-US">
                <a:latin typeface="Times New Roman" panose="02020603050405020304" charset="0"/>
                <a:sym typeface="+mn-ea"/>
              </a:rPr>
              <a:t>придаточные </a:t>
            </a:r>
            <a:r>
              <a:rPr lang="ru-RU" altLang="en-US">
                <a:latin typeface="Times New Roman" panose="02020603050405020304" charset="0"/>
                <a:sym typeface="+mn-ea"/>
              </a:rPr>
              <a:t>условия</a:t>
            </a:r>
            <a:r>
              <a:rPr lang="en-US">
                <a:latin typeface="Times New Roman" panose="02020603050405020304" charset="0"/>
                <a:sym typeface="+mn-ea"/>
              </a:rPr>
              <a:t> могут стоять перед главным предложением, после главного предложения, в середине главного предложения.</a:t>
            </a:r>
            <a:br>
              <a:rPr lang="en-US">
                <a:latin typeface="Times New Roman" panose="02020603050405020304" charset="0"/>
                <a:sym typeface="+mn-ea"/>
              </a:rPr>
            </a:br>
            <a:br>
              <a:rPr lang="en-US"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Пусть нам трудно, мы не остановимся на полпути. </a:t>
            </a:r>
            <a:r>
              <a:rPr lang="ru-RU" altLang="en-US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altLang="ru-RU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(  ), [   ].</a:t>
            </a:r>
            <a:b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Улица была пустынна, хотя на востоке уж начинало светать. </a:t>
            </a:r>
            <a:r>
              <a:rPr lang="en-US" altLang="ru-RU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[  ], (  ).</a:t>
            </a:r>
            <a:br>
              <a:rPr lang="en-US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Я </a:t>
            </a: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должен, как это ни печально, расстаться с вами. </a:t>
            </a:r>
            <a:r>
              <a:rPr lang="en-US" altLang="ru-RU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[  ,(  ),  ].</a:t>
            </a:r>
            <a:endParaRPr lang="en-US" altLang="ru-RU" i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80130"/>
          </a:xfrm>
        </p:spPr>
        <p:txBody>
          <a:bodyPr>
            <a:normAutofit fontScale="90000"/>
          </a:bodyPr>
          <a:p>
            <a:r>
              <a:rPr lang="en-US" b="1">
                <a:latin typeface="Times New Roman" panose="02020603050405020304" charset="0"/>
              </a:rPr>
              <a:t>Придаточные следствия</a:t>
            </a:r>
            <a:br>
              <a:rPr lang="en-US" b="1"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Вопросы:</a:t>
            </a:r>
            <a:r>
              <a:rPr lang="en-US">
                <a:latin typeface="Times New Roman" panose="02020603050405020304" charset="0"/>
              </a:rPr>
              <a:t> придаточные следствия отвечают на вопрос </a:t>
            </a:r>
            <a:r>
              <a:rPr lang="en-US" i="1">
                <a:latin typeface="Times New Roman" panose="02020603050405020304" charset="0"/>
              </a:rPr>
              <a:t>что из этого следует</a:t>
            </a:r>
            <a:r>
              <a:rPr lang="en-US">
                <a:latin typeface="Times New Roman" panose="02020603050405020304" charset="0"/>
              </a:rPr>
              <a:t>?</a:t>
            </a:r>
            <a:br>
              <a:rPr lang="en-US">
                <a:latin typeface="Times New Roman" panose="02020603050405020304" charset="0"/>
              </a:rPr>
            </a:br>
            <a:br>
              <a:rPr lang="en-US">
                <a:latin typeface="Times New Roman" panose="02020603050405020304" charset="0"/>
              </a:rPr>
            </a:br>
            <a:r>
              <a:rPr lang="ru-RU" altLang="en-US" i="1">
                <a:solidFill>
                  <a:srgbClr val="002060"/>
                </a:solidFill>
                <a:latin typeface="Times New Roman" panose="02020603050405020304" charset="0"/>
              </a:rPr>
              <a:t>Я сделал ошибку в начале вычисления, так что пришлось начинать всё сначала.</a:t>
            </a:r>
            <a:endParaRPr lang="ru-RU" altLang="en-US" i="1">
              <a:solidFill>
                <a:srgbClr val="002060"/>
              </a:solidFill>
              <a:latin typeface="Times New Roman" panose="02020603050405020304" charset="0"/>
            </a:endParaRPr>
          </a:p>
        </p:txBody>
      </p:sp>
      <p:pic>
        <p:nvPicPr>
          <p:cNvPr id="3" name="Content Placeholder 2" descr="maxresdefault[1]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115175" y="4231005"/>
            <a:ext cx="4238625" cy="23844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10580"/>
          </a:xfrm>
        </p:spPr>
        <p:txBody>
          <a:bodyPr>
            <a:normAutofit fontScale="90000"/>
          </a:bodyPr>
          <a:p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Средства связи:</a:t>
            </a:r>
            <a:r>
              <a:rPr lang="en-US">
                <a:latin typeface="Times New Roman" panose="02020603050405020304" charset="0"/>
              </a:rPr>
              <a:t> придаточные следствия при</a:t>
            </a:r>
            <a:r>
              <a:rPr lang="ru-RU" altLang="en-US">
                <a:latin typeface="Times New Roman" panose="02020603050405020304" charset="0"/>
              </a:rPr>
              <a:t>соедин</a:t>
            </a:r>
            <a:r>
              <a:rPr lang="en-US">
                <a:latin typeface="Times New Roman" panose="02020603050405020304" charset="0"/>
              </a:rPr>
              <a:t>яются к главному предложению при помощи союза </a:t>
            </a:r>
            <a:r>
              <a:rPr lang="en-US" i="1">
                <a:latin typeface="Times New Roman" panose="02020603050405020304" charset="0"/>
              </a:rPr>
              <a:t>так что</a:t>
            </a:r>
            <a:r>
              <a:rPr lang="en-US">
                <a:latin typeface="Times New Roman" panose="02020603050405020304" charset="0"/>
              </a:rPr>
              <a:t>.</a:t>
            </a:r>
            <a:br>
              <a:rPr lang="en-US">
                <a:latin typeface="Times New Roman" panose="02020603050405020304" charset="0"/>
              </a:rPr>
            </a:br>
            <a:br>
              <a:rPr lang="en-US">
                <a:solidFill>
                  <a:srgbClr val="FF0000"/>
                </a:solidFill>
                <a:latin typeface="Times New Roman" panose="02020603050405020304" charset="0"/>
              </a:rPr>
            </a:br>
            <a:r>
              <a:rPr lang="en-US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Место в предложении</a:t>
            </a:r>
            <a:r>
              <a:rPr lang="en-US">
                <a:latin typeface="Times New Roman" panose="02020603050405020304" charset="0"/>
                <a:sym typeface="+mn-ea"/>
              </a:rPr>
              <a:t>: придаточные следствия стоят после главного предложения.</a:t>
            </a:r>
            <a:br>
              <a:rPr lang="en-US">
                <a:latin typeface="Times New Roman" panose="02020603050405020304" charset="0"/>
                <a:sym typeface="+mn-ea"/>
              </a:rPr>
            </a:br>
            <a:r>
              <a:rPr lang="en-US">
                <a:latin typeface="Times New Roman" panose="02020603050405020304" charset="0"/>
                <a:sym typeface="+mn-ea"/>
              </a:rPr>
              <a:t>Пример:</a:t>
            </a:r>
            <a:br>
              <a:rPr lang="en-US">
                <a:latin typeface="Times New Roman" panose="02020603050405020304" charset="0"/>
                <a:sym typeface="+mn-ea"/>
              </a:rPr>
            </a:br>
            <a:r>
              <a:rPr lang="en-US" i="1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Снег становился всё белее и ярче, так что ломило глаза, глядя на него </a:t>
            </a:r>
            <a:r>
              <a:rPr lang="en-US">
                <a:latin typeface="Times New Roman" panose="02020603050405020304" charset="0"/>
                <a:sym typeface="+mn-ea"/>
              </a:rPr>
              <a:t>(Л. Толстой).</a:t>
            </a:r>
            <a:br>
              <a:rPr lang="en-US">
                <a:latin typeface="Times New Roman" panose="02020603050405020304" charset="0"/>
                <a:sym typeface="+mn-ea"/>
              </a:rPr>
            </a:br>
            <a:r>
              <a:rPr lang="en-US">
                <a:latin typeface="Times New Roman" panose="02020603050405020304" charset="0"/>
                <a:sym typeface="+mn-ea"/>
              </a:rPr>
              <a:t>[   ], (так что – союз).</a:t>
            </a:r>
            <a:br>
              <a:rPr lang="en-US">
                <a:latin typeface="Times New Roman" panose="02020603050405020304" charset="0"/>
              </a:rPr>
            </a:b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75045"/>
          </a:xfrm>
        </p:spPr>
        <p:txBody>
          <a:bodyPr>
            <a:normAutofit/>
          </a:bodyPr>
          <a:p>
            <a:pPr algn="ctr"/>
            <a:r>
              <a:rPr lang="en-US" sz="3200" b="1">
                <a:latin typeface="Times New Roman" panose="02020603050405020304" charset="0"/>
              </a:rPr>
              <a:t>План разбора сложн</a:t>
            </a:r>
            <a:r>
              <a:rPr lang="ru-RU" altLang="en-US" sz="3200" b="1">
                <a:latin typeface="Times New Roman" panose="02020603050405020304" charset="0"/>
              </a:rPr>
              <a:t>ого</a:t>
            </a:r>
            <a:r>
              <a:rPr lang="en-US" sz="3200" b="1">
                <a:latin typeface="Times New Roman" panose="02020603050405020304" charset="0"/>
              </a:rPr>
              <a:t> предложения</a:t>
            </a:r>
            <a:br>
              <a:rPr lang="en-US" sz="3200">
                <a:latin typeface="Times New Roman" panose="02020603050405020304" charset="0"/>
              </a:rPr>
            </a:br>
            <a:r>
              <a:rPr lang="ru-RU" altLang="en-US" sz="3200">
                <a:latin typeface="Times New Roman" panose="02020603050405020304" charset="0"/>
              </a:rPr>
              <a:t>1. </a:t>
            </a:r>
            <a:r>
              <a:rPr lang="en-US" sz="3200">
                <a:latin typeface="Times New Roman" panose="02020603050405020304" charset="0"/>
              </a:rPr>
              <a:t>Указать тип сложного предложения (</a:t>
            </a:r>
            <a:r>
              <a:rPr lang="ru-RU" altLang="en-US" sz="3200">
                <a:latin typeface="Times New Roman" panose="02020603050405020304" charset="0"/>
              </a:rPr>
              <a:t>сложносочинённое или </a:t>
            </a:r>
            <a:r>
              <a:rPr lang="en-US" sz="3200">
                <a:latin typeface="Times New Roman" panose="02020603050405020304" charset="0"/>
              </a:rPr>
              <a:t>сложноподчинённое предложение).</a:t>
            </a:r>
            <a:br>
              <a:rPr lang="en-US" sz="3200">
                <a:latin typeface="Times New Roman" panose="02020603050405020304" charset="0"/>
              </a:rPr>
            </a:br>
            <a:r>
              <a:rPr lang="ru-RU" altLang="en-US" sz="3200">
                <a:latin typeface="Times New Roman" panose="02020603050405020304" charset="0"/>
              </a:rPr>
              <a:t>2. </a:t>
            </a:r>
            <a:r>
              <a:rPr lang="en-US" sz="3200">
                <a:latin typeface="Times New Roman" panose="02020603050405020304" charset="0"/>
              </a:rPr>
              <a:t>Назвать главное предложение и придаточное предложение (выделить грамматические основы).</a:t>
            </a:r>
            <a:br>
              <a:rPr lang="en-US" sz="3200">
                <a:latin typeface="Times New Roman" panose="02020603050405020304" charset="0"/>
              </a:rPr>
            </a:br>
            <a:r>
              <a:rPr lang="ru-RU" altLang="en-US" sz="3200">
                <a:latin typeface="Times New Roman" panose="02020603050405020304" charset="0"/>
              </a:rPr>
              <a:t>3. </a:t>
            </a:r>
            <a:r>
              <a:rPr lang="en-US" sz="3200">
                <a:latin typeface="Times New Roman" panose="02020603050405020304" charset="0"/>
              </a:rPr>
              <a:t>Указать, к чему относится придаточное предложение (ко всему главному предложению или к одному слову в главном предложении).</a:t>
            </a:r>
            <a:br>
              <a:rPr lang="en-US" sz="3200">
                <a:latin typeface="Times New Roman" panose="02020603050405020304" charset="0"/>
              </a:rPr>
            </a:br>
            <a:r>
              <a:rPr lang="ru-RU" altLang="en-US" sz="3200">
                <a:latin typeface="Times New Roman" panose="02020603050405020304" charset="0"/>
              </a:rPr>
              <a:t>4. </a:t>
            </a:r>
            <a:r>
              <a:rPr lang="en-US" sz="3200">
                <a:latin typeface="Times New Roman" panose="02020603050405020304" charset="0"/>
              </a:rPr>
              <a:t>Определить тип придаточного предложения.</a:t>
            </a:r>
            <a:br>
              <a:rPr lang="en-US" sz="3200">
                <a:latin typeface="Times New Roman" panose="02020603050405020304" charset="0"/>
              </a:rPr>
            </a:br>
            <a:r>
              <a:rPr lang="ru-RU" altLang="en-US" sz="3200">
                <a:latin typeface="Times New Roman" panose="02020603050405020304" charset="0"/>
              </a:rPr>
              <a:t>5. </a:t>
            </a:r>
            <a:r>
              <a:rPr lang="en-US" sz="3200">
                <a:latin typeface="Times New Roman" panose="02020603050405020304" charset="0"/>
              </a:rPr>
              <a:t>Указать средства связи: союз или союзное слово; указательное слово (если оно есть в главном предложении).</a:t>
            </a:r>
            <a:br>
              <a:rPr lang="en-US" sz="3200">
                <a:latin typeface="Times New Roman" panose="02020603050405020304" charset="0"/>
              </a:rPr>
            </a:br>
            <a:r>
              <a:rPr lang="ru-RU" altLang="en-US" sz="3200">
                <a:latin typeface="Times New Roman" panose="02020603050405020304" charset="0"/>
              </a:rPr>
              <a:t>6. </a:t>
            </a:r>
            <a:r>
              <a:rPr lang="en-US" sz="3200">
                <a:latin typeface="Times New Roman" panose="02020603050405020304" charset="0"/>
              </a:rPr>
              <a:t>Построить схему сложно</a:t>
            </a:r>
            <a:r>
              <a:rPr lang="ru-RU" altLang="en-US" sz="3200">
                <a:latin typeface="Times New Roman" panose="02020603050405020304" charset="0"/>
              </a:rPr>
              <a:t>го</a:t>
            </a:r>
            <a:r>
              <a:rPr lang="en-US" sz="3200">
                <a:latin typeface="Times New Roman" panose="02020603050405020304" charset="0"/>
              </a:rPr>
              <a:t> предложения.</a:t>
            </a:r>
            <a:endParaRPr lang="en-US" sz="320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6254</Words>
  <Application>WPS Presentation</Application>
  <PresentationFormat>Widescreen</PresentationFormat>
  <Paragraphs>54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Calibri Light</vt:lpstr>
      <vt:lpstr>Office Theme</vt:lpstr>
      <vt:lpstr>Придаточные предложения, которые относятся ко всему главному предложению</vt:lpstr>
      <vt:lpstr>Придаточные сравнительные Вопросы: придаточные сравнительные отвечают на вопросы: как? подобно чему? Однако не всегда к сравнительному придаточному можно задать именно эти вопросы. Поэтому необходимо обратить особое внимание на их средства связи.</vt:lpstr>
      <vt:lpstr>Средства связи: придаточные сравнительные присоединяются к главному предложению союзами: как, словно, будто, как будто, подобно тому как, как если бы, так же как, чем, чем... тем и др.</vt:lpstr>
      <vt:lpstr>Место в предложении: придаточные сравнительные могут стоять после главного предложения, перед главным предложением, в середине главного предложения. Лучше ты скажешь ему об этом, чем он узнает от кого-то другого. [   ], (чем  ). С глухим звуком, как будто кто-то стучит по крыше, падает дождь. [   , (как будто – союз),   ]. Чем сильнее греет солнце, тем быстрее тает снег. (чем   ), [тем   ]. </vt:lpstr>
      <vt:lpstr>Придаточные места Вопросы: придаточные места отвечают на вопросы где? куда? откуда?</vt:lpstr>
      <vt:lpstr>Средства связи: придаточные места присоединяются к главному предложению союзными словами: где, куда, откуда. В главной части им соответствуют указательные слова в функции обстоятельства места: там, туда, оттуда, всюду и др.</vt:lpstr>
      <vt:lpstr>Место в предложении: придаточные места могут стоять перед главным предложением, в середине главного предложения, но чаще – после главного предложения. Он живёт там, где всегда тепло. [   там], (где  ). Куда иголка, туда и нитка (пословица). (куда   ), [туда   ]. Оттуда, где работала машина, доносился сильный шум. [ оттуда  , (где  ),   ] .</vt:lpstr>
      <vt:lpstr>Он живёт там, где всегда тепло. [   там], (где  ). Куда иголка, туда и нитка (пословица). (куда   ), [туда   ]. Оттуда, где работала машина, доносился сильный шум. [ оттуда  , (где  ),   ] . </vt:lpstr>
      <vt:lpstr>Придаточные времени Вопросы: придаточные времени отвечают на вопросы когда? как долго? с каких пор? до каких пор? и т.п.</vt:lpstr>
      <vt:lpstr>Средства связи: придаточные времени присоединяются к главному предложению союзами: когда, пока, прежде чем, как только, едва, в то время как, с тех пор как, до тех пор как, по мере того как и др.</vt:lpstr>
      <vt:lpstr>Место в предложении: придаточные места могут стоять после главного предложения, перед главным предложением, в середине главного предложения.  Когда дождь кончился, мы вышли из дома. (когда    ), [   ]. Мама приготовила обед, пока дети спали. [   ], (пока    ). Постепенно, по мере того как поднималось солнце, становилось светлее. [   ,(по мере того как   ),  ].</vt:lpstr>
      <vt:lpstr>Придаточные причины Вопросы: придаточные причины отвечают на вопросы почему? отчего? из-за чего? по какой причине?  </vt:lpstr>
      <vt:lpstr>Средства связи: придаточные причины присоединяются к главному предложению союзами: так как, поскольку, ибо, потому что, оттого что, из-за того что, вследствие того что, благодаря тому что, в связи с тем что, тем более что и др.</vt:lpstr>
      <vt:lpstr>Место в предложении: придаточные причины могут стоять после главного предложения, перед главным предложением, в середине главного предложения. На улицах было много народу, потому что был праздник. [        ], (потому что               ). Поскольку мы работали без перерыва, мы закончили раньше. (поскольку      ), [        ]. День оттого, что мы встали очень рано, казался  очень длинным.   [            оттого, (что     ),       ].</vt:lpstr>
      <vt:lpstr>Придаточные цели Вопросы: придаточные цели отвечают на вопросы зачем? для чего? с какой целью?</vt:lpstr>
      <vt:lpstr>Средства связи: придаточные цели присоединяются к главному предложению союзами: чтобы, с тем чтобы, затем чтобы, для того чтобы, союзами-частицами только бы, лишь бы и др.</vt:lpstr>
      <vt:lpstr>Чтобы свет не мешал ребёнку, мы выключили лампу. (чтобы  ), [    ]. Нам для того, чтобы хорошо выучить язык, нужно много работать. [    для того ,(чтобы),    ], Я пришёл не затем, чтобы спорить с вами. [    затем], (чтобы    ).</vt:lpstr>
      <vt:lpstr> Придаточные условия Вопрос: придаточные условия отвечают на вопрос при каком условии?  Если завтра будет хорошая погода, мы пойдем в парк.  Раз все готовы, можно начинать. Не будет скуки, коль заняты руки (пословица). </vt:lpstr>
      <vt:lpstr>Средства связи: придаточные условия присоединяются к главному предложению союзами: если, раз (в значении «если»), кабы, ежели и др. В сложноподчинённых предложениях с условными придаточными могут использоваться составные двойные союзы: если..., то; если..., так; раз..., так и др.</vt:lpstr>
      <vt:lpstr>Место в предложении: придаточные условия могут стоять после главного предложения, перед главным предложением, в середине главного предложения. </vt:lpstr>
      <vt:lpstr>Если он не придёт, мы ему позвоним. (   ), [  ]. Мы пойдём в театр, если будут билеты. [   ], (   ). Пешеход, если ночь заставала его на горной дороге, находился в смертельной опасности. [    ,(   ),   ].</vt:lpstr>
      <vt:lpstr> Придаточные уступительные Вопросы: придаточные уступки отвечают на вопросы несмотря на что? вопреки чему?  Хотя наступил вечер, было очень жарко. Несмотря на то, что он получил травму, спортсмен смог дойти до финиша.  </vt:lpstr>
      <vt:lpstr>Средства связи: придаточные уступки присоединяются к главному предложению при помощи: - союзов: хотя, несмотря на то что, невзирая на то что, пускай (в значении «хотя»), пусть (в значении «хотя») и др.; - союзных слов: как, сколько, что, где, куда, кто и др. – с обязательной частицей ни.</vt:lpstr>
      <vt:lpstr>Место в предложении: придаточные условия могут стоять перед главным предложением, после главного предложения, в середине главного предложения.  Пусть нам трудно, мы не остановимся на полпути.  (  ), [   ]. Улица была пустынна, хотя на востоке уж начинало светать. [  ], (  ). Я должен, как это ни печально, расстаться с вами. [  ,(  ),  ].</vt:lpstr>
      <vt:lpstr>Придаточные следствия Вопросы: придаточные следствия отвечают на вопрос что из этого следует?  Я сделал ошибку в начале вычисления, так что пришлось начинать всё сначала.</vt:lpstr>
      <vt:lpstr>Средства связи: придаточные следствия присоединяются к главному предложению при помощи союза так что.  Место в предложении: придаточные следствия стоят после главного предложения. Пример: Снег становился всё белее и ярче, так что ломило глаза, глядя на него (Л. Толстой). [   ], (так что – союз). </vt:lpstr>
      <vt:lpstr>План разбора сложного предложения 1. Указать тип сложного предложения (сложносочинённое или сложноподчинённое предложение). 2. Назвать главное предложение и придаточное предложение (выделить грамматические основы). 3. Указать, к чему относится придаточное предложение (ко всему главному предложению или к одному слову в главном предложении). 4. Определить тип придаточного предложения. 5. Указать средства связи: союз или союзное слово; указательное слово (если оно есть в главном предложении). 6. Построить схему сложного предложения.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Придаточные предложения, которые относятся ко всему главному предложению</dc:title>
  <dc:creator/>
  <cp:lastModifiedBy>Asus</cp:lastModifiedBy>
  <cp:revision>20</cp:revision>
  <dcterms:created xsi:type="dcterms:W3CDTF">2017-12-25T15:25:00Z</dcterms:created>
  <dcterms:modified xsi:type="dcterms:W3CDTF">2021-10-07T04:54:38Z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1049-11.2.0.10323</vt:lpwstr>
  </property>
  <property fmtid="{D5CDD505-2E9C-101B-9397-08002B2CF9AE}" pid="3" name="ICV">
    <vt:lpwstr>CF321F42499C4FD4A8ACA03EA55635C2</vt:lpwstr>
  </property>
</Properties>
</file>