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258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69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47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466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866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597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29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405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4018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450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558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865A9-B63C-4A0F-B956-79D9DFAC79F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EC732-F8BB-4277-A367-D5B2B36868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742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придаточных предложений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427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русском языке есть две группы придаточных предложений —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обстоятельственные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1755017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02634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Именные придаточные предложения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предложения играют роль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своему значению и связи с главным предложением. Их принято разделять на две подгруппы: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определительные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изъяснительные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004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72770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Придаточные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определительные</a:t>
            </a:r>
            <a:r>
              <a:rPr lang="en-US" dirty="0">
                <a:latin typeface="Times New Roman" panose="02020603050405020304" charset="0"/>
              </a:rPr>
              <a:t/>
            </a:r>
            <a:br>
              <a:rPr lang="en-US" dirty="0">
                <a:latin typeface="Times New Roman" panose="02020603050405020304" charset="0"/>
              </a:rPr>
            </a:br>
            <a:r>
              <a:rPr lang="en-US" dirty="0" err="1" smtClean="0">
                <a:latin typeface="Times New Roman" panose="02020603050405020304" charset="0"/>
              </a:rPr>
              <a:t>отвечают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на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вопросы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определения</a:t>
            </a:r>
            <a:r>
              <a:rPr lang="en-US" dirty="0">
                <a:latin typeface="Times New Roman" panose="02020603050405020304" charset="0"/>
              </a:rPr>
              <a:t>: </a:t>
            </a:r>
            <a:r>
              <a:rPr lang="en-US" i="1" dirty="0" err="1">
                <a:solidFill>
                  <a:srgbClr val="00B050"/>
                </a:solidFill>
                <a:latin typeface="Times New Roman" panose="02020603050405020304" charset="0"/>
              </a:rPr>
              <a:t>какой</a:t>
            </a:r>
            <a:r>
              <a:rPr lang="en-US" i="1" dirty="0">
                <a:solidFill>
                  <a:srgbClr val="00B050"/>
                </a:solidFill>
                <a:latin typeface="Times New Roman" panose="02020603050405020304" charset="0"/>
              </a:rPr>
              <a:t>? </a:t>
            </a:r>
            <a:r>
              <a:rPr lang="en-US" i="1" dirty="0" err="1">
                <a:solidFill>
                  <a:srgbClr val="00B050"/>
                </a:solidFill>
                <a:latin typeface="Times New Roman" panose="02020603050405020304" charset="0"/>
              </a:rPr>
              <a:t>чей</a:t>
            </a:r>
            <a:r>
              <a:rPr lang="en-US" i="1" dirty="0" smtClean="0">
                <a:solidFill>
                  <a:srgbClr val="00B050"/>
                </a:solidFill>
                <a:latin typeface="Times New Roman" panose="02020603050405020304" charset="0"/>
              </a:rPr>
              <a:t>?</a:t>
            </a:r>
            <a:r>
              <a:rPr lang="ru-RU" i="1" dirty="0" smtClean="0">
                <a:solidFill>
                  <a:srgbClr val="00B050"/>
                </a:solidFill>
                <a:latin typeface="Times New Roman" panose="02020603050405020304" charset="0"/>
              </a:rPr>
              <a:t/>
            </a:r>
            <a:br>
              <a:rPr lang="ru-RU" i="1" dirty="0" smtClean="0">
                <a:solidFill>
                  <a:srgbClr val="00B050"/>
                </a:solidFill>
                <a:latin typeface="Times New Roman" panose="02020603050405020304" charset="0"/>
              </a:rPr>
            </a:br>
            <a:r>
              <a:rPr lang="en-US" i="1" dirty="0">
                <a:solidFill>
                  <a:srgbClr val="00B050"/>
                </a:solidFill>
                <a:latin typeface="Times New Roman" panose="02020603050405020304" charset="0"/>
              </a:rPr>
              <a:t/>
            </a:r>
            <a:br>
              <a:rPr lang="en-US" i="1" dirty="0">
                <a:solidFill>
                  <a:srgbClr val="00B050"/>
                </a:solidFill>
                <a:latin typeface="Times New Roman" panose="02020603050405020304" charset="0"/>
              </a:rPr>
            </a:br>
            <a:r>
              <a:rPr lang="en-US" i="1" dirty="0" err="1">
                <a:solidFill>
                  <a:srgbClr val="002060"/>
                </a:solidFill>
                <a:latin typeface="Times New Roman" panose="02020603050405020304" charset="0"/>
              </a:rPr>
              <a:t>Комната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en-US" i="1" dirty="0">
                <a:solidFill>
                  <a:srgbClr val="00B050"/>
                </a:solidFill>
                <a:latin typeface="Times New Roman" panose="02020603050405020304" charset="0"/>
              </a:rPr>
              <a:t>[</a:t>
            </a:r>
            <a:r>
              <a:rPr lang="en-US" i="1" dirty="0" err="1">
                <a:solidFill>
                  <a:srgbClr val="00B050"/>
                </a:solidFill>
                <a:latin typeface="Times New Roman" panose="02020603050405020304" charset="0"/>
              </a:rPr>
              <a:t>какая</a:t>
            </a:r>
            <a:r>
              <a:rPr lang="en-US" i="1" dirty="0">
                <a:solidFill>
                  <a:srgbClr val="00B050"/>
                </a:solidFill>
                <a:latin typeface="Times New Roman" panose="02020603050405020304" charset="0"/>
              </a:rPr>
              <a:t>?]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charset="0"/>
              </a:rPr>
              <a:t>, в </a:t>
            </a:r>
            <a:r>
              <a:rPr lang="en-US" i="1" dirty="0" err="1">
                <a:solidFill>
                  <a:srgbClr val="002060"/>
                </a:solidFill>
                <a:latin typeface="Times New Roman" panose="02020603050405020304" charset="0"/>
              </a:rPr>
              <a:t>которую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charset="0"/>
              </a:rPr>
              <a:t> в</a:t>
            </a:r>
            <a:r>
              <a:rPr lang="ru-RU" altLang="en-US" i="1" dirty="0" err="1">
                <a:solidFill>
                  <a:srgbClr val="002060"/>
                </a:solidFill>
                <a:latin typeface="Times New Roman" panose="02020603050405020304" charset="0"/>
              </a:rPr>
              <a:t>ошёл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solidFill>
                  <a:srgbClr val="002060"/>
                </a:solidFill>
                <a:latin typeface="Times New Roman" panose="02020603050405020304" charset="0"/>
              </a:rPr>
              <a:t>Антон</a:t>
            </a:r>
            <a:r>
              <a:rPr lang="en-US" i="1" dirty="0" smtClean="0">
                <a:solidFill>
                  <a:srgbClr val="002060"/>
                </a:solidFill>
                <a:latin typeface="Times New Roman" panose="02020603050405020304" charset="0"/>
              </a:rPr>
              <a:t>, </a:t>
            </a:r>
            <a:r>
              <a:rPr lang="en-US" i="1" dirty="0" err="1">
                <a:solidFill>
                  <a:srgbClr val="002060"/>
                </a:solidFill>
                <a:latin typeface="Times New Roman" panose="02020603050405020304" charset="0"/>
              </a:rPr>
              <a:t>была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en-US" i="1" dirty="0" err="1">
                <a:solidFill>
                  <a:srgbClr val="002060"/>
                </a:solidFill>
                <a:latin typeface="Times New Roman" panose="02020603050405020304" charset="0"/>
              </a:rPr>
              <a:t>совершенно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charset="0"/>
              </a:rPr>
              <a:t> </a:t>
            </a:r>
            <a:r>
              <a:rPr lang="en-US" i="1" dirty="0" err="1">
                <a:solidFill>
                  <a:srgbClr val="002060"/>
                </a:solidFill>
                <a:latin typeface="Times New Roman" panose="02020603050405020304" charset="0"/>
              </a:rPr>
              <a:t>пуста</a:t>
            </a:r>
            <a:r>
              <a:rPr lang="ru-RU" altLang="en-US" i="1" dirty="0">
                <a:solidFill>
                  <a:srgbClr val="002060"/>
                </a:solidFill>
                <a:latin typeface="Times New Roman" panose="02020603050405020304" charset="0"/>
              </a:rPr>
              <a:t>.</a:t>
            </a:r>
            <a:br>
              <a:rPr lang="ru-RU" altLang="en-US" i="1" dirty="0">
                <a:solidFill>
                  <a:srgbClr val="002060"/>
                </a:solidFill>
                <a:latin typeface="Times New Roman" panose="02020603050405020304" charset="0"/>
              </a:rPr>
            </a:br>
            <a:r>
              <a:rPr lang="en-US" i="1" dirty="0">
                <a:latin typeface="Times New Roman" panose="02020603050405020304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 fontScale="90000"/>
          </a:bodyPr>
          <a:lstStyle/>
          <a:p>
            <a: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 dirty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altLang="en-US" i="1" dirty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dirty="0">
                <a:latin typeface="Times New Roman" panose="02020603050405020304" charset="0"/>
                <a:sym typeface="+mn-ea"/>
              </a:rPr>
              <a:t>П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ридаточные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определительные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при</a:t>
            </a:r>
            <a:r>
              <a:rPr lang="ru-RU" altLang="en-US" dirty="0" err="1" smtClean="0">
                <a:latin typeface="Times New Roman" panose="02020603050405020304" charset="0"/>
                <a:sym typeface="+mn-ea"/>
              </a:rPr>
              <a:t>соедин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яются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к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главному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при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помощи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союзных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dirty="0" err="1" smtClean="0">
                <a:latin typeface="Times New Roman" panose="02020603050405020304" charset="0"/>
                <a:sym typeface="+mn-ea"/>
              </a:rPr>
              <a:t>слов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который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какой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чей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кто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что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где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куда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откуда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когда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.</a:t>
            </a:r>
            <a:r>
              <a:rPr lang="en-US" dirty="0" smtClean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i="1" dirty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altLang="en-US" i="1" dirty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/>
            </a:r>
            <a:b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</a:br>
            <a: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В его жизни было </a:t>
            </a:r>
            <a:r>
              <a:rPr lang="ru-RU" altLang="en-US" i="1" u="sng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время </a:t>
            </a:r>
            <a:r>
              <a:rPr lang="en-US" altLang="ru-RU" dirty="0" smtClean="0">
                <a:solidFill>
                  <a:srgbClr val="00B050"/>
                </a:solidFill>
                <a:latin typeface="Times New Roman" panose="02020603050405020304" charset="0"/>
                <a:sym typeface="+mn-ea"/>
              </a:rPr>
              <a:t>[</a:t>
            </a:r>
            <a:r>
              <a:rPr lang="ru-RU" altLang="en-US" dirty="0" smtClean="0">
                <a:solidFill>
                  <a:srgbClr val="00B050"/>
                </a:solidFill>
                <a:latin typeface="Times New Roman" panose="02020603050405020304" charset="0"/>
                <a:sym typeface="+mn-ea"/>
              </a:rPr>
              <a:t>какое?</a:t>
            </a:r>
            <a:r>
              <a:rPr lang="en-US" altLang="ru-RU" dirty="0" smtClean="0">
                <a:solidFill>
                  <a:srgbClr val="00B050"/>
                </a:solidFill>
                <a:latin typeface="Times New Roman" panose="02020603050405020304" charset="0"/>
                <a:sym typeface="+mn-ea"/>
              </a:rPr>
              <a:t>]</a:t>
            </a:r>
            <a: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, </a:t>
            </a:r>
            <a:r>
              <a:rPr lang="ru-RU" altLang="en-US" i="1" dirty="0" smtClean="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когда</a:t>
            </a:r>
            <a:r>
              <a:rPr lang="ru-RU" altLang="en-US" i="1" dirty="0" smtClean="0">
                <a:latin typeface="Times New Roman" panose="02020603050405020304" charset="0"/>
                <a:sym typeface="+mn-ea"/>
              </a:rPr>
              <a:t> </a:t>
            </a:r>
            <a:r>
              <a:rPr lang="ru-RU" altLang="en-US" i="1" dirty="0" smtClean="0">
                <a:solidFill>
                  <a:srgbClr val="002060"/>
                </a:solidFill>
                <a:latin typeface="Times New Roman" panose="02020603050405020304" charset="0"/>
                <a:sym typeface="+mn-ea"/>
              </a:rPr>
              <a:t>он не мог найти работу.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729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035" y="365126"/>
            <a:ext cx="8722043" cy="5089525"/>
          </a:xfrm>
        </p:spPr>
        <p:txBody>
          <a:bodyPr>
            <a:normAutofit fontScale="90000"/>
          </a:bodyPr>
          <a:lstStyle/>
          <a:p>
            <a:r>
              <a:rPr lang="ru-RU" altLang="en-US" b="1" dirty="0" smtClean="0">
                <a:solidFill>
                  <a:srgbClr val="FF0000"/>
                </a:solidFill>
                <a:latin typeface="Times New Roman" panose="02020603050405020304" charset="0"/>
              </a:rPr>
              <a:t>Придаточные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дополнительные</a:t>
            </a:r>
            <a:b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</a:b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                             (изъяснительные)</a:t>
            </a:r>
            <a:r>
              <a:rPr lang="ru-RU" altLang="en-US" b="1" dirty="0">
                <a:latin typeface="Times New Roman" panose="02020603050405020304" charset="0"/>
              </a:rPr>
              <a:t/>
            </a:r>
            <a:br>
              <a:rPr lang="ru-RU" altLang="en-US" b="1" dirty="0">
                <a:latin typeface="Times New Roman" panose="02020603050405020304" charset="0"/>
              </a:rPr>
            </a:br>
            <a:r>
              <a:rPr lang="ru-RU" altLang="en-US" dirty="0" smtClean="0">
                <a:latin typeface="Times New Roman" panose="02020603050405020304" charset="0"/>
              </a:rPr>
              <a:t>отвечают </a:t>
            </a:r>
            <a:r>
              <a:rPr lang="ru-RU" altLang="en-US" dirty="0">
                <a:latin typeface="Times New Roman" panose="02020603050405020304" charset="0"/>
              </a:rPr>
              <a:t>на вопросы дополнения, то есть на </a:t>
            </a:r>
            <a:r>
              <a:rPr lang="ru-RU" altLang="en-US" dirty="0">
                <a:solidFill>
                  <a:srgbClr val="00B050"/>
                </a:solidFill>
                <a:latin typeface="Times New Roman" panose="02020603050405020304" charset="0"/>
              </a:rPr>
              <a:t>вопросы косвенных падежей.</a:t>
            </a:r>
            <a:br>
              <a:rPr lang="ru-RU" altLang="en-US" dirty="0">
                <a:solidFill>
                  <a:srgbClr val="00B050"/>
                </a:solidFill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/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Никто не знает</a:t>
            </a:r>
            <a:r>
              <a:rPr lang="ru-RU" altLang="en-US" i="1" dirty="0">
                <a:latin typeface="Times New Roman" panose="02020603050405020304" charset="0"/>
              </a:rPr>
              <a:t> </a:t>
            </a:r>
            <a:r>
              <a:rPr lang="en-US" altLang="en-US" dirty="0">
                <a:solidFill>
                  <a:srgbClr val="00B050"/>
                </a:solidFill>
                <a:latin typeface="Times New Roman" panose="02020603050405020304" charset="0"/>
              </a:rPr>
              <a:t>[</a:t>
            </a:r>
            <a:r>
              <a:rPr lang="ru-RU" altLang="en-US" dirty="0">
                <a:solidFill>
                  <a:srgbClr val="00B050"/>
                </a:solidFill>
                <a:latin typeface="Times New Roman" panose="02020603050405020304" charset="0"/>
              </a:rPr>
              <a:t>чего?</a:t>
            </a:r>
            <a:r>
              <a:rPr lang="en-US" altLang="en-US" dirty="0">
                <a:solidFill>
                  <a:srgbClr val="00B050"/>
                </a:solidFill>
                <a:latin typeface="Times New Roman" panose="02020603050405020304" charset="0"/>
              </a:rPr>
              <a:t>]</a:t>
            </a:r>
            <a:r>
              <a:rPr lang="ru-RU" altLang="en-US" i="1" dirty="0">
                <a:latin typeface="Times New Roman" panose="02020603050405020304" charset="0"/>
              </a:rPr>
              <a:t>, 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откуда он приехал.</a:t>
            </a:r>
            <a:r>
              <a:rPr lang="ru-RU" altLang="en-US" i="1" dirty="0">
                <a:latin typeface="Times New Roman" panose="02020603050405020304" charset="0"/>
              </a:rPr>
              <a:t/>
            </a:r>
            <a:br>
              <a:rPr lang="ru-RU" altLang="en-US" i="1" dirty="0">
                <a:latin typeface="Times New Roman" panose="02020603050405020304" charset="0"/>
              </a:rPr>
            </a:b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Я рад тому</a:t>
            </a:r>
            <a:r>
              <a:rPr lang="ru-RU" altLang="en-US" i="1" dirty="0">
                <a:latin typeface="Times New Roman" panose="02020603050405020304" charset="0"/>
              </a:rPr>
              <a:t> </a:t>
            </a:r>
            <a:r>
              <a:rPr lang="en-US" altLang="ru-RU" dirty="0">
                <a:solidFill>
                  <a:srgbClr val="00B050"/>
                </a:solidFill>
                <a:latin typeface="Times New Roman" panose="02020603050405020304" charset="0"/>
              </a:rPr>
              <a:t>[</a:t>
            </a:r>
            <a:r>
              <a:rPr lang="ru-RU" altLang="en-US" dirty="0">
                <a:solidFill>
                  <a:srgbClr val="00B050"/>
                </a:solidFill>
                <a:latin typeface="Times New Roman" panose="02020603050405020304" charset="0"/>
              </a:rPr>
              <a:t>чему?</a:t>
            </a:r>
            <a:r>
              <a:rPr lang="en-US" altLang="ru-RU" dirty="0">
                <a:solidFill>
                  <a:srgbClr val="00B050"/>
                </a:solidFill>
                <a:latin typeface="Times New Roman" panose="02020603050405020304" charset="0"/>
              </a:rPr>
              <a:t>]</a:t>
            </a:r>
            <a:r>
              <a:rPr lang="ru-RU" altLang="en-US" i="1" dirty="0">
                <a:latin typeface="Times New Roman" panose="02020603050405020304" charset="0"/>
              </a:rPr>
              <a:t>, 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что скоро каникулы</a:t>
            </a:r>
            <a:r>
              <a:rPr lang="ru-RU" altLang="en-US" i="1" dirty="0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Средства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связи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charset="0"/>
              </a:rPr>
              <a:t>: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 smtClean="0">
                <a:latin typeface="Times New Roman" panose="02020603050405020304" charset="0"/>
              </a:rPr>
              <a:t>придаточные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 smtClean="0">
                <a:latin typeface="Times New Roman" panose="02020603050405020304" charset="0"/>
              </a:rPr>
              <a:t>изъяснительные</a:t>
            </a:r>
            <a:r>
              <a:rPr lang="en-US" dirty="0" smtClean="0">
                <a:latin typeface="Times New Roman" panose="02020603050405020304" charset="0"/>
              </a:rPr>
              <a:t> </a:t>
            </a:r>
            <a:r>
              <a:rPr lang="en-US" dirty="0" err="1" smtClean="0">
                <a:latin typeface="Times New Roman" panose="02020603050405020304" charset="0"/>
              </a:rPr>
              <a:t>могут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 smtClean="0">
                <a:latin typeface="Times New Roman" panose="02020603050405020304" charset="0"/>
              </a:rPr>
              <a:t>при</a:t>
            </a:r>
            <a:r>
              <a:rPr lang="ru-RU" altLang="en-US" dirty="0" smtClean="0">
                <a:latin typeface="Times New Roman" panose="02020603050405020304" charset="0"/>
              </a:rPr>
              <a:t>соединяться</a:t>
            </a:r>
            <a:r>
              <a:rPr lang="en-US" dirty="0" smtClean="0">
                <a:latin typeface="Times New Roman" panose="02020603050405020304" charset="0"/>
              </a:rPr>
              <a:t> к </a:t>
            </a:r>
            <a:r>
              <a:rPr lang="en-US" dirty="0" err="1" smtClean="0">
                <a:latin typeface="Times New Roman" panose="02020603050405020304" charset="0"/>
              </a:rPr>
              <a:t>главному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 smtClean="0">
                <a:latin typeface="Times New Roman" panose="02020603050405020304" charset="0"/>
              </a:rPr>
              <a:t>предложению</a:t>
            </a:r>
            <a:r>
              <a:rPr lang="en-US" dirty="0" smtClean="0">
                <a:latin typeface="Times New Roman" panose="02020603050405020304" charset="0"/>
              </a:rPr>
              <a:t> с </a:t>
            </a:r>
            <a:r>
              <a:rPr lang="en-US" dirty="0" err="1" smtClean="0">
                <a:latin typeface="Times New Roman" panose="02020603050405020304" charset="0"/>
              </a:rPr>
              <a:t>помощью</a:t>
            </a:r>
            <a:r>
              <a:rPr lang="en-US" dirty="0" smtClean="0">
                <a:latin typeface="Times New Roman" panose="02020603050405020304" charset="0"/>
              </a:rPr>
              <a:t>:</a:t>
            </a:r>
            <a:br>
              <a:rPr lang="en-US" dirty="0" smtClean="0">
                <a:latin typeface="Times New Roman" panose="02020603050405020304" charset="0"/>
              </a:rPr>
            </a:br>
            <a:r>
              <a:rPr lang="en-US" dirty="0" err="1" smtClean="0">
                <a:latin typeface="Times New Roman" panose="02020603050405020304" charset="0"/>
              </a:rPr>
              <a:t>союзов</a:t>
            </a:r>
            <a:r>
              <a:rPr lang="en-US" dirty="0" smtClean="0">
                <a:latin typeface="Times New Roman" panose="02020603050405020304" charset="0"/>
              </a:rPr>
              <a:t> (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что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чтобы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как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будто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как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будто</a:t>
            </a:r>
            <a:r>
              <a:rPr lang="en-US" dirty="0" smtClean="0">
                <a:latin typeface="Times New Roman" panose="02020603050405020304" charset="0"/>
              </a:rPr>
              <a:t>), </a:t>
            </a:r>
            <a:r>
              <a:rPr lang="en-US" dirty="0" err="1" smtClean="0">
                <a:latin typeface="Times New Roman" panose="02020603050405020304" charset="0"/>
              </a:rPr>
              <a:t>союза-частицы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ли</a:t>
            </a:r>
            <a:r>
              <a:rPr lang="en-US" dirty="0" smtClean="0">
                <a:latin typeface="Times New Roman" panose="02020603050405020304" charset="0"/>
              </a:rPr>
              <a:t>; </a:t>
            </a:r>
            <a:br>
              <a:rPr lang="en-US" dirty="0" smtClean="0">
                <a:latin typeface="Times New Roman" panose="02020603050405020304" charset="0"/>
              </a:rPr>
            </a:br>
            <a:r>
              <a:rPr lang="en-US" dirty="0" err="1" smtClean="0">
                <a:latin typeface="Times New Roman" panose="02020603050405020304" charset="0"/>
              </a:rPr>
              <a:t>союзных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 smtClean="0">
                <a:latin typeface="Times New Roman" panose="02020603050405020304" charset="0"/>
              </a:rPr>
              <a:t>слов</a:t>
            </a:r>
            <a:r>
              <a:rPr lang="en-US" dirty="0" smtClean="0">
                <a:latin typeface="Times New Roman" panose="02020603050405020304" charset="0"/>
              </a:rPr>
              <a:t> (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кто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что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который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какой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чей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где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куда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откуда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когда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зачем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, </a:t>
            </a:r>
            <a:r>
              <a:rPr lang="en-US" i="1" dirty="0" err="1" smtClean="0">
                <a:solidFill>
                  <a:srgbClr val="FF0000"/>
                </a:solidFill>
                <a:latin typeface="Times New Roman" panose="02020603050405020304" charset="0"/>
              </a:rPr>
              <a:t>почему</a:t>
            </a:r>
            <a:r>
              <a:rPr lang="en-US" i="1" dirty="0" smtClean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dirty="0" smtClean="0">
                <a:latin typeface="Times New Roman" panose="02020603050405020304" charset="0"/>
              </a:rPr>
              <a:t>и </a:t>
            </a:r>
            <a:r>
              <a:rPr lang="en-US" dirty="0" err="1" smtClean="0">
                <a:latin typeface="Times New Roman" panose="02020603050405020304" charset="0"/>
              </a:rPr>
              <a:t>др</a:t>
            </a:r>
            <a:r>
              <a:rPr lang="en-US" dirty="0" smtClean="0">
                <a:latin typeface="Times New Roman" panose="02020603050405020304" charset="0"/>
              </a:rPr>
              <a:t>.).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974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8458"/>
          </a:xfrm>
        </p:spPr>
        <p:txBody>
          <a:bodyPr>
            <a:normAutofit/>
          </a:bodyPr>
          <a:lstStyle/>
          <a:p>
            <a:r>
              <a:rPr lang="ru-RU" altLang="en-US" i="1" dirty="0" smtClean="0">
                <a:solidFill>
                  <a:srgbClr val="0070C0"/>
                </a:solidFill>
                <a:latin typeface="Times New Roman" panose="02020603050405020304" charset="0"/>
              </a:rPr>
              <a:t>Он хочет, </a:t>
            </a:r>
            <a:r>
              <a:rPr lang="ru-RU" altLang="en-US" i="1" dirty="0" smtClean="0">
                <a:solidFill>
                  <a:srgbClr val="C00000"/>
                </a:solidFill>
                <a:latin typeface="Times New Roman" panose="02020603050405020304" charset="0"/>
              </a:rPr>
              <a:t>чтобы</a:t>
            </a:r>
            <a:r>
              <a:rPr lang="ru-RU" altLang="en-US" i="1" dirty="0" smtClean="0">
                <a:solidFill>
                  <a:srgbClr val="0070C0"/>
                </a:solidFill>
                <a:latin typeface="Times New Roman" panose="02020603050405020304" charset="0"/>
              </a:rPr>
              <a:t> друзья помогли ему.</a:t>
            </a:r>
            <a:r>
              <a:rPr lang="ru-RU" altLang="en-US" i="1" dirty="0" smtClean="0">
                <a:latin typeface="Times New Roman" panose="02020603050405020304" charset="0"/>
              </a:rPr>
              <a:t/>
            </a:r>
            <a:br>
              <a:rPr lang="ru-RU" altLang="en-US" i="1" dirty="0" smtClean="0">
                <a:latin typeface="Times New Roman" panose="02020603050405020304" charset="0"/>
              </a:rPr>
            </a:br>
            <a:r>
              <a:rPr lang="en-US" i="1" dirty="0" smtClean="0">
                <a:solidFill>
                  <a:srgbClr val="0070C0"/>
                </a:solidFill>
                <a:latin typeface="Times New Roman" panose="02020603050405020304" charset="0"/>
              </a:rPr>
              <a:t>Я </a:t>
            </a:r>
            <a:r>
              <a:rPr lang="ru-RU" altLang="en-US" i="1" dirty="0" smtClean="0">
                <a:solidFill>
                  <a:srgbClr val="0070C0"/>
                </a:solidFill>
                <a:latin typeface="Times New Roman" panose="02020603050405020304" charset="0"/>
              </a:rPr>
              <a:t>не знаю, придёт </a:t>
            </a:r>
            <a:r>
              <a:rPr lang="ru-RU" altLang="en-US" i="1" dirty="0" smtClean="0">
                <a:solidFill>
                  <a:srgbClr val="C00000"/>
                </a:solidFill>
                <a:latin typeface="Times New Roman" panose="02020603050405020304" charset="0"/>
              </a:rPr>
              <a:t>ли</a:t>
            </a:r>
            <a:r>
              <a:rPr lang="ru-RU" altLang="en-US" i="1" dirty="0" smtClean="0">
                <a:solidFill>
                  <a:srgbClr val="0070C0"/>
                </a:solidFill>
                <a:latin typeface="Times New Roman" panose="02020603050405020304" charset="0"/>
              </a:rPr>
              <a:t> он.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9719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36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Виды придаточных предложений</vt:lpstr>
      <vt:lpstr>В русском языке есть две группы придаточных предложений — именные и обстоятельственные. </vt:lpstr>
      <vt:lpstr>Именные придаточные предложения Эти предложения играют роль определений и дополнений по своему значению и связи с главным предложением. Их принято разделять на две подгруппы: определительные и изъяснительные. </vt:lpstr>
      <vt:lpstr>Придаточные определительные отвечают на вопросы определения: какой? чей?  Комната [какая?], в которую вошёл Антон, была совершенно пуста.  </vt:lpstr>
      <vt:lpstr>   Придаточные определительные присоединяются к главному при помощи союзных слов который, какой, чей, кто, что, где, куда, откуда, когда.   В его жизни было время [какое?], когда он не мог найти работу.</vt:lpstr>
      <vt:lpstr>Придаточные дополнительные                              (изъяснительные) отвечают на вопросы дополнения, то есть на вопросы косвенных падежей.  Никто не знает [чего?], откуда он приехал. Я рад тому [чему?], что скоро каникулы.</vt:lpstr>
      <vt:lpstr>Средства связи: придаточные изъяснительные могут присоединяться к главному предложению с помощью: союзов (что, чтобы, как, будто, как будто), союза-частицы ли;  союзных слов (кто, что, который, какой, чей, где, куда, откуда, когда, зачем, почему и др.).</vt:lpstr>
      <vt:lpstr>Он хочет, чтобы друзья помогли ему. Я не знаю, придёт ли он.</vt:lpstr>
    </vt:vector>
  </TitlesOfParts>
  <Company>office 2007 rus ent: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Сложноподчиненные предложения</dc:title>
  <dc:creator>Asus</dc:creator>
  <cp:lastModifiedBy>Asus</cp:lastModifiedBy>
  <cp:revision>4</cp:revision>
  <dcterms:created xsi:type="dcterms:W3CDTF">2021-10-07T04:39:01Z</dcterms:created>
  <dcterms:modified xsi:type="dcterms:W3CDTF">2021-10-07T05:08:41Z</dcterms:modified>
</cp:coreProperties>
</file>