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5" r:id="rId8"/>
    <p:sldId id="262" r:id="rId9"/>
    <p:sldId id="263" r:id="rId10"/>
    <p:sldId id="264" r:id="rId11"/>
    <p:sldId id="265" r:id="rId12"/>
    <p:sldId id="274" r:id="rId13"/>
    <p:sldId id="266" r:id="rId14"/>
    <p:sldId id="276" r:id="rId15"/>
    <p:sldId id="267" r:id="rId16"/>
    <p:sldId id="268" r:id="rId17"/>
    <p:sldId id="277" r:id="rId18"/>
    <p:sldId id="269" r:id="rId19"/>
    <p:sldId id="270" r:id="rId20"/>
    <p:sldId id="271" r:id="rId21"/>
    <p:sldId id="272" r:id="rId22"/>
    <p:sldId id="273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81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25831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СЛОЖНОЕ ПРЕДЛОЖЕНИЕ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60172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anose="02020603050405020304" charset="0"/>
                <a:ea typeface="Arial Unicode MS" panose="020B0604020202020204" charset="-122"/>
              </a:rPr>
              <a:t>Сложное предложение состоит из двух  или нескольких простых предложений.</a:t>
            </a:r>
            <a:r>
              <a:rPr lang="ru-RU" sz="3600" dirty="0" smtClean="0">
                <a:latin typeface="Times New Roman" panose="02020603050405020304" charset="0"/>
                <a:ea typeface="Arial Unicode MS" panose="020B0604020202020204" charset="-122"/>
              </a:rPr>
              <a:t/>
            </a:r>
            <a:br>
              <a:rPr lang="ru-RU" sz="3600" dirty="0" smtClean="0">
                <a:latin typeface="Times New Roman" panose="02020603050405020304" charset="0"/>
                <a:ea typeface="Arial Unicode MS" panose="020B0604020202020204" charset="-122"/>
              </a:rPr>
            </a:br>
            <a:r>
              <a:rPr lang="ru-RU" sz="3600" dirty="0" smtClean="0">
                <a:latin typeface="Times New Roman" panose="02020603050405020304" charset="0"/>
                <a:ea typeface="Arial Unicode MS" panose="020B0604020202020204" charset="-122"/>
              </a:rPr>
              <a:t/>
            </a:r>
            <a:br>
              <a:rPr lang="ru-RU" sz="3600" dirty="0" smtClean="0">
                <a:latin typeface="Times New Roman" panose="02020603050405020304" charset="0"/>
                <a:ea typeface="Arial Unicode MS" panose="020B0604020202020204" charset="-122"/>
              </a:rPr>
            </a:br>
            <a:r>
              <a:rPr lang="ru-RU" sz="3600" i="1" u="dbl" dirty="0" smtClean="0">
                <a:solidFill>
                  <a:srgbClr val="002060"/>
                </a:solidFill>
                <a:uFillTx/>
                <a:latin typeface="Times New Roman" panose="02020603050405020304" charset="0"/>
                <a:ea typeface="Arial Unicode MS" panose="020B0604020202020204" charset="-122"/>
              </a:rPr>
              <a:t>Пришла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ea typeface="Arial Unicode MS" panose="020B0604020202020204" charset="-122"/>
              </a:rPr>
              <a:t> </a:t>
            </a:r>
            <a:r>
              <a:rPr lang="ru-RU" sz="3600" i="1" u="sng" dirty="0" smtClean="0">
                <a:solidFill>
                  <a:srgbClr val="002060"/>
                </a:solidFill>
                <a:uFillTx/>
                <a:latin typeface="Times New Roman" panose="02020603050405020304" charset="0"/>
                <a:ea typeface="Arial Unicode MS" panose="020B0604020202020204" charset="-122"/>
              </a:rPr>
              <a:t>весна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ea typeface="Arial Unicode MS" panose="020B0604020202020204" charset="-122"/>
              </a:rPr>
              <a:t>, и </a:t>
            </a:r>
            <a:r>
              <a:rPr lang="ru-RU" sz="3600" i="1" u="dbl" dirty="0" smtClean="0">
                <a:solidFill>
                  <a:srgbClr val="002060"/>
                </a:solidFill>
                <a:uFillTx/>
                <a:latin typeface="Times New Roman" panose="02020603050405020304" charset="0"/>
                <a:ea typeface="Arial Unicode MS" panose="020B0604020202020204" charset="-122"/>
              </a:rPr>
              <a:t>зацвели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ea typeface="Arial Unicode MS" panose="020B0604020202020204" charset="-122"/>
              </a:rPr>
              <a:t> </a:t>
            </a:r>
            <a:r>
              <a:rPr lang="ru-RU" sz="3600" i="1" u="sng" dirty="0" smtClean="0">
                <a:solidFill>
                  <a:srgbClr val="002060"/>
                </a:solidFill>
                <a:uFillTx/>
                <a:latin typeface="Times New Roman" panose="02020603050405020304" charset="0"/>
                <a:ea typeface="Arial Unicode MS" panose="020B0604020202020204" charset="-122"/>
              </a:rPr>
              <a:t>деревья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ea typeface="Arial Unicode MS" panose="020B0604020202020204" charset="-122"/>
              </a:rPr>
              <a:t>. </a:t>
            </a:r>
            <a:b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ea typeface="Arial Unicode MS" panose="020B0604020202020204" charset="-122"/>
              </a:rPr>
            </a:br>
            <a:r>
              <a:rPr lang="ru-RU" sz="3600" i="1" u="dbl" dirty="0" smtClean="0">
                <a:solidFill>
                  <a:srgbClr val="002060"/>
                </a:solidFill>
                <a:uFillTx/>
                <a:latin typeface="Times New Roman" panose="02020603050405020304" charset="0"/>
                <a:ea typeface="Arial Unicode MS" panose="020B0604020202020204" charset="-122"/>
              </a:rPr>
              <a:t>Пришла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ea typeface="Arial Unicode MS" panose="020B0604020202020204" charset="-122"/>
              </a:rPr>
              <a:t> </a:t>
            </a:r>
            <a:r>
              <a:rPr lang="ru-RU" sz="3600" i="1" u="sng" dirty="0" smtClean="0">
                <a:solidFill>
                  <a:srgbClr val="002060"/>
                </a:solidFill>
                <a:latin typeface="Times New Roman" panose="02020603050405020304" charset="0"/>
                <a:ea typeface="Arial Unicode MS" panose="020B0604020202020204" charset="-122"/>
              </a:rPr>
              <a:t>весна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ea typeface="Arial Unicode MS" panose="020B0604020202020204" charset="-122"/>
              </a:rPr>
              <a:t>, </a:t>
            </a:r>
            <a:r>
              <a:rPr lang="ru-RU" sz="3600" i="1" u="dbl" dirty="0" smtClean="0">
                <a:solidFill>
                  <a:srgbClr val="002060"/>
                </a:solidFill>
                <a:uFillTx/>
                <a:latin typeface="Times New Roman" panose="02020603050405020304" charset="0"/>
                <a:ea typeface="Arial Unicode MS" panose="020B0604020202020204" charset="-122"/>
              </a:rPr>
              <a:t>зацвели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ea typeface="Arial Unicode MS" panose="020B0604020202020204" charset="-122"/>
              </a:rPr>
              <a:t> </a:t>
            </a:r>
            <a:r>
              <a:rPr lang="ru-RU" sz="3600" i="1" u="sng" dirty="0" smtClean="0">
                <a:solidFill>
                  <a:srgbClr val="002060"/>
                </a:solidFill>
                <a:latin typeface="Times New Roman" panose="02020603050405020304" charset="0"/>
                <a:ea typeface="Arial Unicode MS" panose="020B0604020202020204" charset="-122"/>
              </a:rPr>
              <a:t>деревья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ea typeface="Arial Unicode MS" panose="020B0604020202020204" charset="-122"/>
              </a:rPr>
              <a:t>, и </a:t>
            </a:r>
            <a:r>
              <a:rPr lang="ru-RU" sz="3600" i="1" u="dbl" dirty="0" smtClean="0">
                <a:solidFill>
                  <a:srgbClr val="002060"/>
                </a:solidFill>
                <a:uFillTx/>
                <a:latin typeface="Times New Roman" panose="02020603050405020304" charset="0"/>
                <a:ea typeface="Arial Unicode MS" panose="020B0604020202020204" charset="-122"/>
              </a:rPr>
              <a:t>прилетели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ea typeface="Arial Unicode MS" panose="020B0604020202020204" charset="-122"/>
              </a:rPr>
              <a:t> </a:t>
            </a:r>
            <a:r>
              <a:rPr lang="ru-RU" sz="3600" i="1" u="sng" dirty="0" smtClean="0">
                <a:solidFill>
                  <a:srgbClr val="002060"/>
                </a:solidFill>
                <a:latin typeface="Times New Roman" panose="02020603050405020304" charset="0"/>
                <a:ea typeface="Arial Unicode MS" panose="020B0604020202020204" charset="-122"/>
              </a:rPr>
              <a:t>птицы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ea typeface="Arial Unicode MS" panose="020B0604020202020204" charset="-122"/>
              </a:rPr>
              <a:t>.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  <a:ea typeface="Arial Unicode MS" panose="020B0604020202020204" charset="-122"/>
              </a:rPr>
              <a:t/>
            </a:r>
            <a:b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  <a:ea typeface="Arial Unicode MS" panose="020B0604020202020204" charset="-122"/>
              </a:rPr>
            </a:br>
            <a:endParaRPr lang="ru-RU" i="1" dirty="0" smtClean="0">
              <a:solidFill>
                <a:srgbClr val="002060"/>
              </a:solidFill>
              <a:latin typeface="Times New Roman" panose="02020603050405020304" charset="0"/>
              <a:ea typeface="Arial Unicode MS" panose="020B0604020202020204" charset="-122"/>
            </a:endParaRPr>
          </a:p>
        </p:txBody>
      </p:sp>
      <p:pic>
        <p:nvPicPr>
          <p:cNvPr id="3" name="Content Placeholder 2" descr="maxresdefault[1]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96440" y="3581400"/>
            <a:ext cx="4961890" cy="27914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0894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charset="0"/>
              </a:rPr>
              <a:t>Простые предложения могут соединяться в сложные: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 а) без союзов;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б) при помощи союзов.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/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  <a:t>Погас свет, начался фильм. </a:t>
            </a:r>
            <a:b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  <a:t>Погас свет, </a:t>
            </a:r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charset="0"/>
              </a:rPr>
              <a:t>и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  <a:t> начался фильм.</a:t>
            </a:r>
          </a:p>
        </p:txBody>
      </p:sp>
      <p:pic>
        <p:nvPicPr>
          <p:cNvPr id="3" name="Content Placeholder 2" descr="kino700[1]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86075" y="4549775"/>
            <a:ext cx="3253740" cy="20916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5861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</a:rPr>
              <a:t>Сложное предложение может быть </a:t>
            </a:r>
            <a:r>
              <a:rPr lang="ru-RU" b="1" i="1" dirty="0" smtClean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сложносочинённым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</a:rPr>
              <a:t>и </a:t>
            </a:r>
            <a:r>
              <a:rPr lang="ru-RU" b="1" i="1" dirty="0" smtClean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сложноподчинённым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2985135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charset="0"/>
              </a:rPr>
              <a:t>В 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charset="0"/>
              </a:rPr>
              <a:t>сложносочинённых </a:t>
            </a:r>
            <a:r>
              <a:rPr lang="ru-RU" sz="3600" dirty="0" smtClean="0">
                <a:latin typeface="Times New Roman" panose="02020603050405020304" charset="0"/>
              </a:rPr>
              <a:t>предложениях одно простое предложение грамматически не зависит от другого.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/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  <a:t>Преподаватель зашёл в аудиторию, и лекция началась.</a:t>
            </a:r>
          </a:p>
        </p:txBody>
      </p:sp>
      <p:pic>
        <p:nvPicPr>
          <p:cNvPr id="3" name="Content Placeholder 2" descr="IMG_9725_0[1]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39950" y="3461385"/>
            <a:ext cx="4617085" cy="3076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/>
          </a:bodyPr>
          <a:lstStyle/>
          <a:p>
            <a:r>
              <a:rPr lang="ru-RU" b="1" dirty="0" smtClean="0"/>
              <a:t>С</a:t>
            </a:r>
            <a:r>
              <a:rPr lang="ru-RU" b="1" dirty="0" smtClean="0">
                <a:latin typeface="Times New Roman" panose="02020603050405020304" charset="0"/>
              </a:rPr>
              <a:t>ложноподчинённые</a:t>
            </a:r>
            <a:r>
              <a:rPr lang="ru-RU" dirty="0" smtClean="0">
                <a:latin typeface="Times New Roman" panose="02020603050405020304" charset="0"/>
              </a:rPr>
              <a:t> предложения состоят из одного 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charset="0"/>
              </a:rPr>
              <a:t>[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главного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charset="0"/>
              </a:rPr>
              <a:t>]</a:t>
            </a:r>
            <a:r>
              <a:rPr lang="ru-RU" b="1" dirty="0" smtClean="0">
                <a:latin typeface="Times New Roman" panose="02020603050405020304" charset="0"/>
              </a:rPr>
              <a:t> </a:t>
            </a:r>
            <a:r>
              <a:rPr lang="ru-RU" dirty="0" smtClean="0">
                <a:latin typeface="Times New Roman" panose="02020603050405020304" charset="0"/>
              </a:rPr>
              <a:t>предложения и одного или нескольких 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charset="0"/>
              </a:rPr>
              <a:t>(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придаточных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charset="0"/>
              </a:rPr>
              <a:t>)</a:t>
            </a:r>
            <a:r>
              <a:rPr lang="ru-RU" b="1" dirty="0" smtClean="0">
                <a:latin typeface="Times New Roman" panose="02020603050405020304" charset="0"/>
              </a:rPr>
              <a:t> </a:t>
            </a:r>
            <a:r>
              <a:rPr lang="ru-RU" dirty="0" smtClean="0">
                <a:latin typeface="Times New Roman" panose="02020603050405020304" charset="0"/>
              </a:rPr>
              <a:t>предложений.</a:t>
            </a:r>
            <a:br>
              <a:rPr lang="ru-RU" dirty="0" smtClean="0">
                <a:latin typeface="Times New Roman" panose="02020603050405020304" charset="0"/>
              </a:rPr>
            </a:br>
            <a:endParaRPr lang="ru-RU" sz="4000" i="1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4817110"/>
          </a:xfrm>
        </p:spPr>
        <p:txBody>
          <a:bodyPr>
            <a:normAutofit/>
          </a:bodyPr>
          <a:lstStyle/>
          <a:p>
            <a:r>
              <a:rPr lang="en-US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[</a:t>
            </a:r>
            <a:r>
              <a:rPr lang="ru-RU" sz="3600" i="1" u="sng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Прогноз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ru-RU" sz="3600" i="1" u="sng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говорит</a:t>
            </a:r>
            <a:r>
              <a:rPr lang="en-US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]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, </a:t>
            </a:r>
            <a:r>
              <a:rPr lang="en-US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(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что завтра </a:t>
            </a:r>
            <a:r>
              <a:rPr lang="ru-RU" sz="3600" i="1" u="sng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будет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ru-RU" sz="3600" i="1" u="sng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дождь</a:t>
            </a:r>
            <a:r>
              <a:rPr lang="en-US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)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. </a:t>
            </a:r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Две основы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/>
            </a:r>
            <a:b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Прогноз говорит</a:t>
            </a:r>
            <a:r>
              <a:rPr lang="ru-RU" sz="3600" i="1" dirty="0" smtClean="0">
                <a:latin typeface="Times New Roman" panose="02020603050405020304" charset="0"/>
                <a:sym typeface="+mn-ea"/>
              </a:rPr>
              <a:t> – </a:t>
            </a:r>
            <a:r>
              <a:rPr lang="ru-RU" sz="3600" dirty="0" smtClean="0">
                <a:latin typeface="Times New Roman" panose="02020603050405020304" charset="0"/>
                <a:sym typeface="+mn-ea"/>
              </a:rPr>
              <a:t>главное предложение. </a:t>
            </a:r>
            <a:r>
              <a:rPr lang="ru-RU" sz="3600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Что говорит прогноз? </a:t>
            </a:r>
            <a:r>
              <a:rPr lang="ru-RU" sz="3600" i="1" dirty="0" smtClean="0">
                <a:latin typeface="Times New Roman" panose="02020603050405020304" charset="0"/>
                <a:sym typeface="+mn-ea"/>
              </a:rPr>
              <a:t>– </a:t>
            </a:r>
            <a:br>
              <a:rPr lang="ru-RU" sz="3600" i="1" dirty="0" smtClean="0">
                <a:latin typeface="Times New Roman" panose="02020603050405020304" charset="0"/>
                <a:sym typeface="+mn-ea"/>
              </a:rPr>
            </a:b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что завтра будет дождь</a:t>
            </a:r>
            <a:r>
              <a:rPr lang="ru-RU" sz="3600" i="1" dirty="0" smtClean="0">
                <a:latin typeface="Times New Roman" panose="02020603050405020304" charset="0"/>
                <a:sym typeface="+mn-ea"/>
              </a:rPr>
              <a:t> – </a:t>
            </a:r>
            <a:r>
              <a:rPr lang="ru-RU" sz="3600" dirty="0" smtClean="0">
                <a:latin typeface="Times New Roman" panose="02020603050405020304" charset="0"/>
                <a:sym typeface="+mn-ea"/>
              </a:rPr>
              <a:t>придаточное предложение</a:t>
            </a:r>
            <a:r>
              <a:rPr lang="ru-RU" sz="3600" i="1" dirty="0" smtClean="0">
                <a:latin typeface="Times New Roman" panose="02020603050405020304" charset="0"/>
                <a:sym typeface="+mn-ea"/>
              </a:rPr>
              <a:t>.</a:t>
            </a:r>
            <a:r>
              <a:rPr lang="ru-RU" i="1" dirty="0">
                <a:latin typeface="Times New Roman" panose="02020603050405020304" charset="0"/>
              </a:rPr>
              <a:t/>
            </a:r>
            <a:br>
              <a:rPr lang="ru-RU" i="1" dirty="0">
                <a:latin typeface="Times New Roman" panose="02020603050405020304" charset="0"/>
              </a:rPr>
            </a:br>
            <a:endParaRPr lang="en-US" dirty="0"/>
          </a:p>
        </p:txBody>
      </p:sp>
      <p:pic>
        <p:nvPicPr>
          <p:cNvPr id="3" name="Content Placeholder 2" descr="погода[1]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91155" y="4152900"/>
            <a:ext cx="3597275" cy="22110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432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Сложносочинённые предложения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6247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В сложносочинённых предложениях употребляются те же союзы, которые связывают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</a:rPr>
              <a:t>однородные члены предложения</a:t>
            </a:r>
            <a:r>
              <a:rPr lang="ru-RU" dirty="0" smtClean="0">
                <a:latin typeface="Times New Roman" panose="02020603050405020304" charset="0"/>
              </a:rPr>
              <a:t>. Эти союзы называются </a:t>
            </a:r>
            <a:r>
              <a:rPr lang="ru-RU" u="sng" dirty="0" smtClean="0">
                <a:latin typeface="Times New Roman" panose="02020603050405020304" charset="0"/>
              </a:rPr>
              <a:t>сочинительными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82554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Сочинительные союзы делятся на три группы: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1. Соединительные союзы.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2. Противительные союзы.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3. Разделительные союзы.</a:t>
            </a: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2657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Соединительные союзы 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(</a:t>
            </a:r>
            <a:r>
              <a:rPr lang="ru-RU" b="1" i="1" dirty="0" smtClean="0">
                <a:latin typeface="Times New Roman" panose="02020603050405020304" charset="0"/>
              </a:rPr>
              <a:t>и, да, ни-ни</a:t>
            </a:r>
            <a:r>
              <a:rPr lang="ru-RU" dirty="0" smtClean="0">
                <a:latin typeface="Times New Roman" panose="02020603050405020304" charset="0"/>
              </a:rPr>
              <a:t>)</a:t>
            </a:r>
            <a:br>
              <a:rPr lang="ru-RU" dirty="0" smtClean="0">
                <a:latin typeface="Times New Roman" panose="02020603050405020304" charset="0"/>
              </a:rPr>
            </a:br>
            <a:endParaRPr lang="ru-RU" i="1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0543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  <a:sym typeface="+mn-ea"/>
              </a:rPr>
              <a:t>Союз </a:t>
            </a:r>
            <a:r>
              <a:rPr lang="ru-RU" b="1" i="1" dirty="0" smtClean="0">
                <a:latin typeface="Times New Roman" panose="02020603050405020304" charset="0"/>
                <a:sym typeface="+mn-ea"/>
              </a:rPr>
              <a:t>и</a:t>
            </a:r>
            <a:r>
              <a:rPr lang="ru-RU" dirty="0" smtClean="0">
                <a:latin typeface="Times New Roman" panose="02020603050405020304" charset="0"/>
                <a:sym typeface="+mn-ea"/>
              </a:rPr>
              <a:t> связывает предложения, обозначающие:</a:t>
            </a:r>
            <a:br>
              <a:rPr lang="ru-RU" dirty="0" smtClean="0">
                <a:latin typeface="Times New Roman" panose="02020603050405020304" charset="0"/>
                <a:sym typeface="+mn-ea"/>
              </a:rPr>
            </a:br>
            <a:r>
              <a:rPr lang="ru-RU" dirty="0" smtClean="0">
                <a:latin typeface="Times New Roman" panose="02020603050405020304" charset="0"/>
                <a:sym typeface="+mn-ea"/>
              </a:rPr>
              <a:t>1.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Одновременно</a:t>
            </a:r>
            <a:r>
              <a:rPr lang="ru-RU" dirty="0" smtClean="0">
                <a:latin typeface="Times New Roman" panose="02020603050405020304" charset="0"/>
                <a:sym typeface="+mn-ea"/>
              </a:rPr>
              <a:t> происходящие действия:</a:t>
            </a:r>
            <a:br>
              <a:rPr lang="ru-RU" dirty="0" smtClean="0">
                <a:latin typeface="Times New Roman" panose="02020603050405020304" charset="0"/>
                <a:sym typeface="+mn-ea"/>
              </a:rPr>
            </a:b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Дул ветер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,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и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шёл дождь.</a:t>
            </a:r>
            <a:r>
              <a:rPr lang="ru-RU" i="1" dirty="0">
                <a:latin typeface="Times New Roman" panose="02020603050405020304" charset="0"/>
              </a:rPr>
              <a:t/>
            </a:r>
            <a:br>
              <a:rPr lang="ru-RU" i="1" dirty="0">
                <a:latin typeface="Times New Roman" panose="02020603050405020304" charset="0"/>
              </a:rPr>
            </a:br>
            <a:endParaRPr lang="en-US" dirty="0"/>
          </a:p>
        </p:txBody>
      </p:sp>
      <p:pic>
        <p:nvPicPr>
          <p:cNvPr id="3" name="Content Placeholder 2" descr="a7eaafb43c59b4572e7c31af23116abe[1]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57705" y="3539490"/>
            <a:ext cx="5386705" cy="303022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02450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2.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</a:rPr>
              <a:t>Последовательно</a:t>
            </a:r>
            <a:r>
              <a:rPr lang="ru-RU" dirty="0" smtClean="0">
                <a:latin typeface="Times New Roman" panose="02020603050405020304" charset="0"/>
              </a:rPr>
              <a:t> происходящие действия: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Дверь открылась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, и 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в комнату вошёл незнакомый человек.</a:t>
            </a:r>
            <a:r>
              <a:rPr lang="ru-RU" i="1" dirty="0" smtClean="0">
                <a:latin typeface="Times New Roman" panose="02020603050405020304" charset="0"/>
              </a:rPr>
              <a:t/>
            </a:r>
            <a:br>
              <a:rPr lang="ru-RU" i="1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  <p:pic>
        <p:nvPicPr>
          <p:cNvPr id="4" name="Content Placeholder 3" descr="12777132-man-with-clipboard-entering-house-or-office-he-could-be-a-designer-architect-or-a-husband-comming-ba[1]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49930" y="2865755"/>
            <a:ext cx="2643505" cy="396938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260096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  <a:sym typeface="+mn-ea"/>
              </a:rPr>
              <a:t>3.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Причину и следствие</a:t>
            </a:r>
            <a:r>
              <a:rPr lang="ru-RU" dirty="0" smtClean="0">
                <a:latin typeface="Times New Roman" panose="02020603050405020304" charset="0"/>
                <a:sym typeface="+mn-ea"/>
              </a:rPr>
              <a:t>:</a:t>
            </a:r>
            <a:br>
              <a:rPr lang="ru-RU" dirty="0" smtClean="0">
                <a:latin typeface="Times New Roman" panose="02020603050405020304" charset="0"/>
                <a:sym typeface="+mn-ea"/>
              </a:rPr>
            </a:b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Подул ветер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, и 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деревья зашумели.</a:t>
            </a:r>
            <a:r>
              <a:rPr lang="ru-RU" dirty="0" smtClean="0">
                <a:latin typeface="Times New Roman" panose="02020603050405020304" charset="0"/>
                <a:sym typeface="+mn-ea"/>
              </a:rPr>
              <a:t/>
            </a:r>
            <a:br>
              <a:rPr lang="ru-RU" dirty="0" smtClean="0">
                <a:latin typeface="Times New Roman" panose="02020603050405020304" charset="0"/>
                <a:sym typeface="+mn-ea"/>
              </a:rPr>
            </a:br>
            <a:endParaRPr lang="en-US" dirty="0"/>
          </a:p>
        </p:txBody>
      </p:sp>
      <p:pic>
        <p:nvPicPr>
          <p:cNvPr id="5" name="Content Placeholder 4" descr="imagesD96BKWI2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22120" y="2875915"/>
            <a:ext cx="5897245" cy="33337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Союз </a:t>
            </a:r>
            <a:r>
              <a:rPr lang="ru-RU" b="1" i="1" dirty="0" smtClean="0">
                <a:solidFill>
                  <a:srgbClr val="FF0000"/>
                </a:solidFill>
                <a:latin typeface="Times New Roman" panose="02020603050405020304" charset="0"/>
              </a:rPr>
              <a:t>ни-ни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</a:rPr>
              <a:t> </a:t>
            </a:r>
            <a:r>
              <a:rPr lang="ru-RU" dirty="0" smtClean="0">
                <a:latin typeface="Times New Roman" panose="02020603050405020304" charset="0"/>
              </a:rPr>
              <a:t>употребляется для соединения отрицательных предложений. Его можно заменить союзом </a:t>
            </a:r>
            <a:r>
              <a:rPr lang="ru-RU" b="1" i="1" dirty="0" smtClean="0">
                <a:solidFill>
                  <a:srgbClr val="FF0000"/>
                </a:solidFill>
                <a:latin typeface="Times New Roman" panose="02020603050405020304" charset="0"/>
              </a:rPr>
              <a:t>и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Ни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я ему не позвонил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,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ни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он мне не написал.</a:t>
            </a:r>
            <a:b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Я ему не позвонил. И он мне не написал.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Союз </a:t>
            </a:r>
            <a:r>
              <a:rPr lang="ru-RU" b="1" i="1" dirty="0" smtClean="0">
                <a:latin typeface="Times New Roman" panose="02020603050405020304" charset="0"/>
              </a:rPr>
              <a:t>ни-ни</a:t>
            </a:r>
            <a:r>
              <a:rPr lang="ru-RU" dirty="0" smtClean="0">
                <a:latin typeface="Times New Roman" panose="02020603050405020304" charset="0"/>
              </a:rPr>
              <a:t> усиливает отрицание. </a:t>
            </a: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</a:rPr>
              <a:t>Противительные союзы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 (</a:t>
            </a:r>
            <a:r>
              <a:rPr lang="ru-RU" b="1" i="1" dirty="0" smtClean="0">
                <a:latin typeface="Times New Roman" panose="02020603050405020304" charset="0"/>
              </a:rPr>
              <a:t>но, а, же, да, однако</a:t>
            </a:r>
            <a:r>
              <a:rPr lang="ru-RU" dirty="0" smtClean="0">
                <a:latin typeface="Times New Roman" panose="02020603050405020304" charset="0"/>
              </a:rPr>
              <a:t>) соединяют предложения, которые противопоставляются друг другу по значению.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773805"/>
          </a:xfrm>
        </p:spPr>
        <p:txBody>
          <a:bodyPr>
            <a:normAutofit/>
          </a:bodyPr>
          <a:lstStyle/>
          <a:p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У меня </a:t>
            </a:r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был билет,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ru-RU" sz="3600" b="1" u="sng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но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я не пошёл 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в кино.</a:t>
            </a:r>
            <a:b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Все ушли</a:t>
            </a:r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,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ru-RU" sz="3600" b="1" u="sng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а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я остался.</a:t>
            </a:r>
            <a:b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На улице </a:t>
            </a:r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шумел ветер,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в доме </a:t>
            </a:r>
            <a:r>
              <a:rPr lang="ru-RU" sz="3600" b="1" i="1" u="sng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же</a:t>
            </a:r>
            <a:r>
              <a:rPr lang="ru-RU" sz="3600" i="1" u="sng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было тихо.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/>
            </a:r>
            <a:b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r>
              <a:rPr lang="ru-RU" sz="3600" i="1" u="dbl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Светило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ru-RU" sz="3600" i="1" u="sng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солнце</a:t>
            </a:r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,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ru-RU" sz="3600" b="1" i="1" u="sng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однако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ru-RU" sz="3600" i="1" u="dbl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было холодно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.</a:t>
            </a:r>
            <a:b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endParaRPr lang="en-US" sz="3600" dirty="0"/>
          </a:p>
        </p:txBody>
      </p:sp>
      <p:pic>
        <p:nvPicPr>
          <p:cNvPr id="3" name="Content Placeholder 2" descr="solnce_250[1]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95930" y="3690620"/>
            <a:ext cx="2994660" cy="277939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101975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</a:rPr>
              <a:t>Разделительные союзы </a:t>
            </a:r>
            <a:r>
              <a:rPr lang="ru-RU" dirty="0" smtClean="0">
                <a:latin typeface="Times New Roman" panose="02020603050405020304" charset="0"/>
              </a:rPr>
              <a:t>(</a:t>
            </a:r>
            <a:r>
              <a:rPr lang="ru-RU" b="1" dirty="0" smtClean="0">
                <a:latin typeface="Times New Roman" panose="02020603050405020304" charset="0"/>
              </a:rPr>
              <a:t>то - то, или, либо, не то - не то</a:t>
            </a:r>
            <a:r>
              <a:rPr lang="ru-RU" dirty="0" smtClean="0">
                <a:latin typeface="Times New Roman" panose="02020603050405020304" charset="0"/>
              </a:rPr>
              <a:t>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1460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Союз </a:t>
            </a:r>
            <a:r>
              <a:rPr lang="ru-RU" b="1" dirty="0" smtClean="0">
                <a:latin typeface="Times New Roman" panose="02020603050405020304" charset="0"/>
              </a:rPr>
              <a:t>то-то</a:t>
            </a:r>
            <a:r>
              <a:rPr lang="ru-RU" dirty="0" smtClean="0">
                <a:latin typeface="Times New Roman" panose="02020603050405020304" charset="0"/>
              </a:rPr>
              <a:t> соединяет такие предложения, действия которых чередуются.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Вчера мне весь день </a:t>
            </a:r>
            <a:r>
              <a:rPr lang="ru-RU" i="1" u="dbl" dirty="0" smtClean="0">
                <a:solidFill>
                  <a:srgbClr val="002060"/>
                </a:solidFill>
                <a:latin typeface="Times New Roman" panose="02020603050405020304" charset="0"/>
              </a:rPr>
              <a:t>мешали 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работать</a:t>
            </a:r>
            <a:r>
              <a:rPr lang="ru-RU" b="1" i="1" dirty="0" smtClean="0">
                <a:solidFill>
                  <a:srgbClr val="FF0000"/>
                </a:solidFill>
                <a:latin typeface="Times New Roman" panose="02020603050405020304" charset="0"/>
              </a:rPr>
              <a:t>: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</a:t>
            </a:r>
            <a:r>
              <a:rPr lang="ru-RU" b="1" i="1" u="sng" dirty="0" smtClean="0">
                <a:solidFill>
                  <a:srgbClr val="FF0000"/>
                </a:solidFill>
                <a:latin typeface="Times New Roman" panose="02020603050405020304" charset="0"/>
              </a:rPr>
              <a:t>то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</a:t>
            </a:r>
            <a:r>
              <a:rPr lang="ru-RU" i="1" u="sng" dirty="0" smtClean="0">
                <a:solidFill>
                  <a:srgbClr val="002060"/>
                </a:solidFill>
                <a:latin typeface="Times New Roman" panose="02020603050405020304" charset="0"/>
              </a:rPr>
              <a:t>кто-нибудь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</a:t>
            </a:r>
            <a:r>
              <a:rPr lang="ru-RU" i="1" u="dbl" dirty="0" smtClean="0">
                <a:solidFill>
                  <a:srgbClr val="002060"/>
                </a:solidFill>
                <a:latin typeface="Times New Roman" panose="02020603050405020304" charset="0"/>
              </a:rPr>
              <a:t>входил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в комнату, </a:t>
            </a:r>
            <a:r>
              <a:rPr lang="ru-RU" b="1" i="1" u="sng" dirty="0" smtClean="0">
                <a:solidFill>
                  <a:srgbClr val="FF0000"/>
                </a:solidFill>
                <a:latin typeface="Times New Roman" panose="02020603050405020304" charset="0"/>
              </a:rPr>
              <a:t>то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</a:t>
            </a:r>
            <a:r>
              <a:rPr lang="ru-RU" i="1" u="dbl" dirty="0" smtClean="0">
                <a:solidFill>
                  <a:srgbClr val="002060"/>
                </a:solidFill>
                <a:latin typeface="Times New Roman" panose="02020603050405020304" charset="0"/>
              </a:rPr>
              <a:t>звонил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</a:t>
            </a:r>
            <a:r>
              <a:rPr lang="ru-RU" i="1" u="sng" dirty="0" smtClean="0">
                <a:solidFill>
                  <a:srgbClr val="002060"/>
                </a:solidFill>
                <a:latin typeface="Times New Roman" panose="02020603050405020304" charset="0"/>
              </a:rPr>
              <a:t>телефон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74642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Союз </a:t>
            </a:r>
            <a:r>
              <a:rPr lang="ru-RU" b="1" dirty="0" smtClean="0">
                <a:latin typeface="Times New Roman" panose="02020603050405020304" charset="0"/>
              </a:rPr>
              <a:t>или</a:t>
            </a:r>
            <a:r>
              <a:rPr lang="ru-RU" dirty="0" smtClean="0">
                <a:latin typeface="Times New Roman" panose="02020603050405020304" charset="0"/>
              </a:rPr>
              <a:t> употребляется, когда одно высказывание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</a:rPr>
              <a:t>исключает </a:t>
            </a:r>
            <a:r>
              <a:rPr lang="ru-RU" dirty="0" smtClean="0">
                <a:latin typeface="Times New Roman" panose="02020603050405020304" charset="0"/>
              </a:rPr>
              <a:t>другое.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b="1" i="1" u="sng" dirty="0" smtClean="0">
                <a:solidFill>
                  <a:srgbClr val="002060"/>
                </a:solidFill>
                <a:latin typeface="Times New Roman" panose="02020603050405020304" charset="0"/>
              </a:rPr>
              <a:t>Или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ты приедешь 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ко мне, </a:t>
            </a:r>
            <a:r>
              <a:rPr lang="ru-RU" b="1" i="1" u="sng" dirty="0" smtClean="0">
                <a:solidFill>
                  <a:srgbClr val="002060"/>
                </a:solidFill>
                <a:latin typeface="Times New Roman" panose="02020603050405020304" charset="0"/>
              </a:rPr>
              <a:t>или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я приеду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к тебе.</a:t>
            </a:r>
            <a:r>
              <a:rPr lang="ru-RU" i="1" dirty="0" smtClean="0">
                <a:latin typeface="Times New Roman" panose="02020603050405020304" charset="0"/>
              </a:rPr>
              <a:t/>
            </a:r>
            <a:br>
              <a:rPr lang="ru-RU" i="1" dirty="0" smtClean="0">
                <a:latin typeface="Times New Roman" panose="02020603050405020304" charset="0"/>
              </a:rPr>
            </a:br>
            <a:r>
              <a:rPr lang="ru-RU" i="1" dirty="0" smtClean="0">
                <a:latin typeface="Times New Roman" panose="02020603050405020304" charset="0"/>
              </a:rPr>
              <a:t/>
            </a:r>
            <a:br>
              <a:rPr lang="ru-RU" i="1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Союз </a:t>
            </a:r>
            <a:r>
              <a:rPr lang="ru-RU" b="1" u="sng" dirty="0" smtClean="0">
                <a:solidFill>
                  <a:srgbClr val="FF0000"/>
                </a:solidFill>
                <a:latin typeface="Times New Roman" panose="02020603050405020304" charset="0"/>
              </a:rPr>
              <a:t>либо</a:t>
            </a:r>
            <a:r>
              <a:rPr lang="ru-RU" dirty="0" smtClean="0">
                <a:latin typeface="Times New Roman" panose="02020603050405020304" charset="0"/>
              </a:rPr>
              <a:t> – синоним союза </a:t>
            </a:r>
            <a:r>
              <a:rPr lang="ru-RU" b="1" dirty="0" smtClean="0">
                <a:latin typeface="Times New Roman" panose="02020603050405020304" charset="0"/>
              </a:rPr>
              <a:t>или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02634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Союз </a:t>
            </a:r>
            <a:r>
              <a:rPr lang="ru-RU" b="1" dirty="0" smtClean="0">
                <a:latin typeface="Times New Roman" panose="02020603050405020304" charset="0"/>
              </a:rPr>
              <a:t>не то - не то </a:t>
            </a:r>
            <a:r>
              <a:rPr lang="ru-RU" dirty="0" smtClean="0">
                <a:latin typeface="Times New Roman" panose="02020603050405020304" charset="0"/>
              </a:rPr>
              <a:t>близок по значению к союзу </a:t>
            </a:r>
            <a:r>
              <a:rPr lang="ru-RU" b="1" dirty="0" smtClean="0">
                <a:latin typeface="Times New Roman" panose="02020603050405020304" charset="0"/>
              </a:rPr>
              <a:t>или</a:t>
            </a:r>
            <a:r>
              <a:rPr lang="ru-RU" dirty="0" smtClean="0">
                <a:latin typeface="Times New Roman" panose="02020603050405020304" charset="0"/>
              </a:rPr>
              <a:t>, но имеет оттенок неопределённости. 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b="1" i="1" u="sng" dirty="0" smtClean="0">
                <a:solidFill>
                  <a:srgbClr val="002060"/>
                </a:solidFill>
                <a:latin typeface="Times New Roman" panose="02020603050405020304" charset="0"/>
              </a:rPr>
              <a:t>Не то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кто-то вошёл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, </a:t>
            </a:r>
            <a:r>
              <a:rPr lang="ru-RU" b="1" i="1" u="sng" dirty="0" smtClean="0">
                <a:solidFill>
                  <a:srgbClr val="002060"/>
                </a:solidFill>
                <a:latin typeface="Times New Roman" panose="02020603050405020304" charset="0"/>
              </a:rPr>
              <a:t>не то 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ветром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открыло 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дверь.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1865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Перед сочинительными союзами, связывающими предложения, всегда ставится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</a:rPr>
              <a:t>запятая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sz="6600" dirty="0" smtClean="0">
                <a:solidFill>
                  <a:srgbClr val="FF0000"/>
                </a:solidFill>
                <a:latin typeface="Times New Roman" panose="02020603050405020304" charset="0"/>
              </a:rPr>
              <a:t>,</a:t>
            </a:r>
            <a:endParaRPr lang="ru-RU" sz="6600" i="1" dirty="0">
              <a:solidFill>
                <a:srgbClr val="FF0000"/>
              </a:solidFill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97865"/>
            <a:ext cx="8229600" cy="300672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  <a:sym typeface="+mn-ea"/>
              </a:rPr>
              <a:t>Перед союзом </a:t>
            </a:r>
            <a:r>
              <a:rPr lang="ru-RU" b="1" dirty="0" smtClean="0">
                <a:latin typeface="Times New Roman" panose="02020603050405020304" charset="0"/>
                <a:sym typeface="+mn-ea"/>
              </a:rPr>
              <a:t>и</a:t>
            </a:r>
            <a:r>
              <a:rPr lang="ru-RU" dirty="0" smtClean="0">
                <a:latin typeface="Times New Roman" panose="02020603050405020304" charset="0"/>
                <a:sym typeface="+mn-ea"/>
              </a:rPr>
              <a:t> запятая не ставится, если есть общий второстепенный член, объединяющий оба предложения:</a:t>
            </a:r>
            <a:br>
              <a:rPr lang="ru-RU" dirty="0" smtClean="0">
                <a:latin typeface="Times New Roman" panose="02020603050405020304" charset="0"/>
                <a:sym typeface="+mn-ea"/>
              </a:rPr>
            </a:br>
            <a:r>
              <a:rPr lang="ru-RU" b="1" i="1" u="dotDashHeavy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В полдень </a:t>
            </a:r>
            <a:r>
              <a:rPr lang="ru-RU" i="1" u="sng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тучи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ru-RU" i="1" u="dbl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рассеялись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и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ru-RU" i="1" u="dbl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выглянуло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ru-RU" i="1" u="sng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солнце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.</a:t>
            </a:r>
            <a:r>
              <a:rPr lang="ru-RU" i="1" dirty="0">
                <a:latin typeface="Times New Roman" panose="02020603050405020304" charset="0"/>
              </a:rPr>
              <a:t/>
            </a:r>
            <a:br>
              <a:rPr lang="ru-RU" i="1" dirty="0">
                <a:latin typeface="Times New Roman" panose="02020603050405020304" charset="0"/>
              </a:rPr>
            </a:b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2555776" y="3861048"/>
            <a:ext cx="4089400" cy="287083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294894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Сложноподчинённые предложения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5861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Простые предложения  в составе сложного могут соединяться с помощью подчинительной связи. В этом случае одно предложение является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главным</a:t>
            </a:r>
            <a:r>
              <a:rPr lang="ru-RU" dirty="0" smtClean="0">
                <a:latin typeface="Times New Roman" panose="02020603050405020304" charset="0"/>
              </a:rPr>
              <a:t>, а второе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придаточным</a:t>
            </a:r>
            <a:r>
              <a:rPr lang="ru-RU" dirty="0" smtClean="0">
                <a:latin typeface="Times New Roman" panose="02020603050405020304" charset="0"/>
              </a:rPr>
              <a:t> (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</a:rPr>
              <a:t>зависимым</a:t>
            </a:r>
            <a:r>
              <a:rPr lang="ru-RU" dirty="0" smtClean="0">
                <a:latin typeface="Times New Roman" panose="02020603050405020304" charset="0"/>
              </a:rPr>
              <a:t>).</a:t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4322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Такие сложные предложения называются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сложноподчинёнными</a:t>
            </a:r>
            <a:r>
              <a:rPr lang="ru-RU" b="1" dirty="0" smtClean="0">
                <a:latin typeface="Times New Roman" panose="02020603050405020304" charset="0"/>
              </a:rPr>
              <a:t>.</a:t>
            </a:r>
            <a:br>
              <a:rPr lang="ru-RU" b="1" dirty="0" smtClean="0">
                <a:latin typeface="Times New Roman" panose="02020603050405020304" charset="0"/>
              </a:rPr>
            </a:br>
            <a:endParaRPr lang="ru-RU" b="1" dirty="0" smtClean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4322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Такие сложные предложения называются </a:t>
            </a:r>
            <a:r>
              <a:rPr lang="ru-RU" b="1" dirty="0" smtClean="0">
                <a:latin typeface="Times New Roman" panose="02020603050405020304" charset="0"/>
              </a:rPr>
              <a:t>сложноподчинёнными.</a:t>
            </a:r>
            <a:endParaRPr lang="ru-RU" b="1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2600960"/>
          </a:xfrm>
        </p:spPr>
        <p:txBody>
          <a:bodyPr>
            <a:normAutofit fontScale="90000"/>
          </a:bodyPr>
          <a:lstStyle/>
          <a:p>
            <a:r>
              <a:rPr lang="en-US" sz="4000" i="1" u="sng" dirty="0" smtClean="0">
                <a:solidFill>
                  <a:srgbClr val="FF0000"/>
                </a:solidFill>
                <a:latin typeface="Times New Roman" panose="02020603050405020304" charset="0"/>
              </a:rPr>
              <a:t>[</a:t>
            </a:r>
            <a:r>
              <a:rPr lang="ru-RU" sz="4000" i="1" u="sng" dirty="0" smtClean="0">
                <a:solidFill>
                  <a:srgbClr val="FF0000"/>
                </a:solidFill>
                <a:latin typeface="Times New Roman" panose="02020603050405020304" charset="0"/>
              </a:rPr>
              <a:t>Мы </a:t>
            </a:r>
            <a:r>
              <a:rPr lang="ru-RU" sz="4000" i="1" u="dbl" dirty="0" smtClean="0">
                <a:solidFill>
                  <a:srgbClr val="FF0000"/>
                </a:solidFill>
                <a:latin typeface="Times New Roman" panose="02020603050405020304" charset="0"/>
              </a:rPr>
              <a:t>пошли</a:t>
            </a:r>
            <a:r>
              <a:rPr lang="en-US" sz="4000" i="1" u="dbl" dirty="0" smtClean="0">
                <a:solidFill>
                  <a:srgbClr val="FF0000"/>
                </a:solidFill>
                <a:latin typeface="Times New Roman" panose="02020603050405020304" charset="0"/>
              </a:rPr>
              <a:t>]</a:t>
            </a:r>
            <a:r>
              <a:rPr lang="ru-RU" sz="4000" i="1" dirty="0" smtClean="0">
                <a:solidFill>
                  <a:srgbClr val="FF0000"/>
                </a:solidFill>
                <a:latin typeface="Times New Roman" panose="02020603050405020304" charset="0"/>
              </a:rPr>
              <a:t> </a:t>
            </a:r>
            <a:r>
              <a:rPr lang="ru-RU" sz="4000" i="1" dirty="0" smtClean="0">
                <a:solidFill>
                  <a:srgbClr val="002060"/>
                </a:solidFill>
                <a:latin typeface="Times New Roman" panose="02020603050405020304" charset="0"/>
              </a:rPr>
              <a:t>по дороге, </a:t>
            </a:r>
            <a:r>
              <a:rPr lang="ru-RU" sz="4000" i="1" dirty="0" smtClean="0">
                <a:solidFill>
                  <a:srgbClr val="002060"/>
                </a:solidFill>
                <a:latin typeface="Times New Roman" panose="02020603050405020304" charset="0"/>
              </a:rPr>
              <a:t>(</a:t>
            </a:r>
            <a:r>
              <a:rPr lang="ru-RU" sz="4000" i="1" u="sng" dirty="0" smtClean="0">
                <a:solidFill>
                  <a:srgbClr val="FF0000"/>
                </a:solidFill>
                <a:latin typeface="Times New Roman" panose="02020603050405020304" charset="0"/>
              </a:rPr>
              <a:t>которая</a:t>
            </a:r>
            <a:r>
              <a:rPr lang="ru-RU" sz="4000" i="1" dirty="0" smtClean="0">
                <a:solidFill>
                  <a:srgbClr val="FF0000"/>
                </a:solidFill>
                <a:latin typeface="Times New Roman" panose="02020603050405020304" charset="0"/>
              </a:rPr>
              <a:t> </a:t>
            </a:r>
            <a:r>
              <a:rPr lang="ru-RU" sz="4000" i="1" u="dbl" dirty="0" smtClean="0">
                <a:solidFill>
                  <a:srgbClr val="FF0000"/>
                </a:solidFill>
                <a:latin typeface="Times New Roman" panose="02020603050405020304" charset="0"/>
              </a:rPr>
              <a:t>вела</a:t>
            </a:r>
            <a:r>
              <a:rPr lang="ru-RU" sz="4000" i="1" dirty="0" smtClean="0">
                <a:solidFill>
                  <a:srgbClr val="FF0000"/>
                </a:solidFill>
                <a:latin typeface="Times New Roman" panose="02020603050405020304" charset="0"/>
              </a:rPr>
              <a:t>  </a:t>
            </a:r>
            <a:r>
              <a:rPr lang="ru-RU" sz="4000" i="1" dirty="0" smtClean="0">
                <a:solidFill>
                  <a:srgbClr val="002060"/>
                </a:solidFill>
                <a:latin typeface="Times New Roman" panose="02020603050405020304" charset="0"/>
              </a:rPr>
              <a:t>к </a:t>
            </a:r>
            <a:r>
              <a:rPr lang="ru-RU" sz="4000" i="1" dirty="0" smtClean="0">
                <a:solidFill>
                  <a:srgbClr val="002060"/>
                </a:solidFill>
                <a:latin typeface="Times New Roman" panose="02020603050405020304" charset="0"/>
              </a:rPr>
              <a:t>реке)</a:t>
            </a:r>
            <a:r>
              <a:rPr lang="ru-RU" sz="4000" dirty="0" smtClean="0">
                <a:solidFill>
                  <a:srgbClr val="002060"/>
                </a:solidFill>
                <a:latin typeface="Times New Roman" panose="02020603050405020304" charset="0"/>
              </a:rPr>
              <a:t>.</a:t>
            </a:r>
            <a:r>
              <a:rPr lang="ru-RU" sz="4000" dirty="0" smtClean="0">
                <a:solidFill>
                  <a:srgbClr val="002060"/>
                </a:solidFill>
                <a:latin typeface="Times New Roman" panose="02020603050405020304" charset="0"/>
              </a:rPr>
              <a:t/>
            </a:r>
            <a:br>
              <a:rPr lang="ru-RU" sz="4000" dirty="0" smtClean="0">
                <a:solidFill>
                  <a:srgbClr val="002060"/>
                </a:solidFill>
                <a:latin typeface="Times New Roman" panose="02020603050405020304" charset="0"/>
              </a:rPr>
            </a:br>
            <a:r>
              <a:rPr lang="ru-RU" sz="4000" dirty="0" smtClean="0">
                <a:latin typeface="Times New Roman" panose="02020603050405020304" charset="0"/>
              </a:rPr>
              <a:t>Придаточное предложение относится к слову «</a:t>
            </a:r>
            <a:r>
              <a:rPr lang="ru-RU" sz="4000" i="1" dirty="0" smtClean="0">
                <a:latin typeface="Times New Roman" panose="02020603050405020304" charset="0"/>
              </a:rPr>
              <a:t>дорога</a:t>
            </a:r>
            <a:r>
              <a:rPr lang="ru-RU" sz="4000" dirty="0" smtClean="0">
                <a:latin typeface="Times New Roman" panose="02020603050405020304" charset="0"/>
              </a:rPr>
              <a:t>» и отвечает на вопрос</a:t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sz="4000" dirty="0" smtClean="0">
                <a:latin typeface="Times New Roman" panose="02020603050405020304" charset="0"/>
              </a:rPr>
              <a:t> </a:t>
            </a:r>
            <a:r>
              <a:rPr lang="ru-RU" sz="4000" i="1" dirty="0" smtClean="0">
                <a:latin typeface="Times New Roman" panose="02020603050405020304" charset="0"/>
              </a:rPr>
              <a:t>По какой дороге мы пошли?</a:t>
            </a:r>
            <a:endParaRPr lang="ru-RU" sz="4000" i="1" dirty="0">
              <a:latin typeface="Times New Roman" panose="02020603050405020304" charset="0"/>
            </a:endParaRPr>
          </a:p>
        </p:txBody>
      </p:sp>
      <p:pic>
        <p:nvPicPr>
          <p:cNvPr id="3" name="Content Placeholder 2" descr="717746[1]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0750" y="3225165"/>
            <a:ext cx="4762500" cy="344233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Придаточные предложения могут относиться ко </a:t>
            </a:r>
            <a:r>
              <a:rPr lang="ru-RU" b="1" dirty="0" smtClean="0">
                <a:latin typeface="Times New Roman" panose="02020603050405020304" charset="0"/>
              </a:rPr>
              <a:t>всему</a:t>
            </a:r>
            <a:r>
              <a:rPr lang="ru-RU" dirty="0" smtClean="0">
                <a:latin typeface="Times New Roman" panose="02020603050405020304" charset="0"/>
              </a:rPr>
              <a:t> главному предложению.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Например: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Когда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мы возвращались 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домой,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было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уже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темно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charset="0"/>
              </a:rPr>
              <a:t>.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Придаточное предложение отвечает на вопрос </a:t>
            </a:r>
            <a:r>
              <a:rPr lang="ru-RU" i="1" dirty="0" smtClean="0">
                <a:latin typeface="Times New Roman" panose="02020603050405020304" charset="0"/>
              </a:rPr>
              <a:t>когда?</a:t>
            </a:r>
            <a:r>
              <a:rPr lang="ru-RU" dirty="0" smtClean="0">
                <a:latin typeface="Times New Roman" panose="02020603050405020304" charset="0"/>
              </a:rPr>
              <a:t> и относится ко всему главному предложению.</a:t>
            </a: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241040"/>
          </a:xfrm>
        </p:spPr>
        <p:txBody>
          <a:bodyPr>
            <a:normAutofit fontScale="90000"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[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Мы спешили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]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, 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charset="0"/>
              </a:rPr>
              <a:t>(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потому 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что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было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уже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поздно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)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.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Придаточное предложение отвечает на вопрос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почему?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</a:rPr>
              <a:t> </a:t>
            </a:r>
            <a:r>
              <a:rPr lang="ru-RU" dirty="0" smtClean="0">
                <a:latin typeface="Times New Roman" panose="02020603050405020304" charset="0"/>
              </a:rPr>
              <a:t>и относится ко всему главному предложению.</a:t>
            </a:r>
            <a:endParaRPr lang="ru-RU" dirty="0">
              <a:latin typeface="Times New Roman" panose="02020603050405020304" charset="0"/>
            </a:endParaRPr>
          </a:p>
        </p:txBody>
      </p:sp>
      <p:pic>
        <p:nvPicPr>
          <p:cNvPr id="3" name="Content Placeholder 2" descr="мать-и-маленькая-дочь-идут-к-школе-женщина-смотрит-ее-вахту-спешности-116944693[1]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4600" y="3681095"/>
            <a:ext cx="4271010" cy="28448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733800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latin typeface="Times New Roman" panose="02020603050405020304" charset="0"/>
              </a:rPr>
              <a:t>Придаточные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предложения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могут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стоять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перед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главным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предложением</a:t>
            </a:r>
            <a:r>
              <a:rPr lang="en-US" dirty="0" smtClean="0">
                <a:latin typeface="Times New Roman" panose="02020603050405020304" charset="0"/>
              </a:rPr>
              <a:t>:</a:t>
            </a:r>
            <a:r>
              <a:rPr lang="ru-RU" dirty="0" smtClean="0">
                <a:latin typeface="Times New Roman" panose="02020603050405020304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charset="0"/>
              </a:rPr>
              <a:t>(),[] </a:t>
            </a:r>
            <a:r>
              <a:rPr lang="en-US" dirty="0">
                <a:latin typeface="Times New Roman" panose="02020603050405020304" charset="0"/>
              </a:rPr>
              <a:t/>
            </a:r>
            <a:br>
              <a:rPr lang="en-US" dirty="0">
                <a:latin typeface="Times New Roman" panose="02020603050405020304" charset="0"/>
              </a:rPr>
            </a:br>
            <a:r>
              <a:rPr lang="en-US" i="1" dirty="0">
                <a:latin typeface="Times New Roman" panose="02020603050405020304" charset="0"/>
              </a:rPr>
              <a:t>С </a:t>
            </a:r>
            <a:r>
              <a:rPr lang="en-US" i="1" dirty="0" err="1">
                <a:latin typeface="Times New Roman" panose="02020603050405020304" charset="0"/>
              </a:rPr>
              <a:t>тех</a:t>
            </a:r>
            <a:r>
              <a:rPr lang="en-US" i="1" dirty="0">
                <a:latin typeface="Times New Roman" panose="02020603050405020304" charset="0"/>
              </a:rPr>
              <a:t> </a:t>
            </a:r>
            <a:r>
              <a:rPr lang="en-US" i="1" dirty="0" err="1">
                <a:latin typeface="Times New Roman" panose="02020603050405020304" charset="0"/>
              </a:rPr>
              <a:t>пор</a:t>
            </a:r>
            <a:r>
              <a:rPr lang="en-US" i="1" dirty="0">
                <a:latin typeface="Times New Roman" panose="02020603050405020304" charset="0"/>
              </a:rPr>
              <a:t> </a:t>
            </a:r>
            <a:r>
              <a:rPr lang="en-US" i="1" dirty="0" err="1">
                <a:latin typeface="Times New Roman" panose="02020603050405020304" charset="0"/>
              </a:rPr>
              <a:t>как</a:t>
            </a:r>
            <a:r>
              <a:rPr lang="en-US" i="1" dirty="0">
                <a:latin typeface="Times New Roman" panose="02020603050405020304" charset="0"/>
              </a:rPr>
              <a:t> </a:t>
            </a:r>
            <a:r>
              <a:rPr lang="ru-RU" altLang="en-US" i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он</a:t>
            </a:r>
            <a:r>
              <a:rPr lang="ru-RU" altLang="en-US" i="1" dirty="0">
                <a:latin typeface="Times New Roman" panose="02020603050405020304" charset="0"/>
              </a:rPr>
              <a:t> </a:t>
            </a:r>
            <a:r>
              <a:rPr lang="ru-RU" altLang="en-US" i="1" u="dbl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уехал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ru-RU" altLang="en-US" i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мы</a:t>
            </a:r>
            <a:r>
              <a:rPr lang="ru-RU" altLang="en-US" i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 </a:t>
            </a:r>
            <a:r>
              <a:rPr lang="ru-RU" altLang="en-US" i="1" dirty="0">
                <a:latin typeface="Times New Roman" panose="02020603050405020304" charset="0"/>
              </a:rPr>
              <a:t>постоянно </a:t>
            </a:r>
            <a:r>
              <a:rPr lang="ru-RU" altLang="en-US" i="1" u="dbl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созваниваемся</a:t>
            </a:r>
            <a:r>
              <a:rPr lang="en-US" i="1" dirty="0">
                <a:latin typeface="Times New Roman" panose="02020603050405020304" charset="0"/>
              </a:rPr>
              <a:t>.</a:t>
            </a:r>
            <a:br>
              <a:rPr lang="en-US" i="1" dirty="0">
                <a:latin typeface="Times New Roman" panose="02020603050405020304" charset="0"/>
              </a:rPr>
            </a:br>
            <a:r>
              <a:rPr lang="en-US" dirty="0">
                <a:latin typeface="Times New Roman" panose="02020603050405020304" charset="0"/>
              </a:rPr>
              <a:t>(</a:t>
            </a:r>
            <a:r>
              <a:rPr lang="en-US" i="1" dirty="0">
                <a:solidFill>
                  <a:srgbClr val="0070C0"/>
                </a:solidFill>
                <a:latin typeface="Times New Roman" panose="02020603050405020304" charset="0"/>
              </a:rPr>
              <a:t>С </a:t>
            </a:r>
            <a:r>
              <a:rPr lang="en-US" i="1" dirty="0" err="1">
                <a:solidFill>
                  <a:srgbClr val="0070C0"/>
                </a:solidFill>
                <a:latin typeface="Times New Roman" panose="02020603050405020304" charset="0"/>
              </a:rPr>
              <a:t>тех</a:t>
            </a:r>
            <a:r>
              <a:rPr lang="en-US" i="1" dirty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en-US" i="1" dirty="0" err="1">
                <a:solidFill>
                  <a:srgbClr val="0070C0"/>
                </a:solidFill>
                <a:latin typeface="Times New Roman" panose="02020603050405020304" charset="0"/>
              </a:rPr>
              <a:t>пор</a:t>
            </a:r>
            <a:r>
              <a:rPr lang="en-US" i="1" dirty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en-US" i="1" dirty="0" err="1">
                <a:solidFill>
                  <a:srgbClr val="0070C0"/>
                </a:solidFill>
                <a:latin typeface="Times New Roman" panose="02020603050405020304" charset="0"/>
              </a:rPr>
              <a:t>как</a:t>
            </a:r>
            <a:r>
              <a:rPr lang="en-US" i="1" dirty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en-US" dirty="0">
                <a:latin typeface="Times New Roman" panose="02020603050405020304" charset="0"/>
              </a:rPr>
              <a:t>    ), [     ].</a:t>
            </a:r>
          </a:p>
        </p:txBody>
      </p:sp>
      <p:pic>
        <p:nvPicPr>
          <p:cNvPr id="3" name="Content Placeholder 2" descr="razgovor_po_telefonu[1]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53385" y="4520565"/>
            <a:ext cx="3237230" cy="215709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596640"/>
          </a:xfrm>
        </p:spPr>
        <p:txBody>
          <a:bodyPr>
            <a:normAutofit/>
          </a:bodyPr>
          <a:lstStyle/>
          <a:p>
            <a:r>
              <a:rPr lang="en-US" dirty="0" err="1">
                <a:latin typeface="Times New Roman" panose="02020603050405020304" charset="0"/>
              </a:rPr>
              <a:t>Придаточные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могут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стоять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после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главного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предложения</a:t>
            </a:r>
            <a:r>
              <a:rPr lang="en-US" dirty="0">
                <a:latin typeface="Times New Roman" panose="02020603050405020304" charset="0"/>
              </a:rPr>
              <a:t>:</a:t>
            </a:r>
            <a:br>
              <a:rPr lang="en-US" dirty="0">
                <a:latin typeface="Times New Roman" panose="02020603050405020304" charset="0"/>
              </a:rPr>
            </a:br>
            <a:r>
              <a:rPr lang="ru-RU" altLang="en-US" i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Окно</a:t>
            </a:r>
            <a:r>
              <a:rPr lang="en-US" i="1" dirty="0">
                <a:latin typeface="Times New Roman" panose="02020603050405020304" charset="0"/>
              </a:rPr>
              <a:t> </a:t>
            </a:r>
            <a:r>
              <a:rPr lang="ru-RU" altLang="en-US" i="1" u="dbl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смотрит</a:t>
            </a:r>
            <a:r>
              <a:rPr lang="ru-RU" altLang="en-US" i="1" dirty="0">
                <a:latin typeface="Times New Roman" panose="02020603050405020304" charset="0"/>
              </a:rPr>
              <a:t> на</a:t>
            </a:r>
            <a:r>
              <a:rPr lang="en-US" i="1" dirty="0">
                <a:latin typeface="Times New Roman" panose="02020603050405020304" charset="0"/>
              </a:rPr>
              <a:t> </a:t>
            </a:r>
            <a:r>
              <a:rPr lang="en-US" i="1" dirty="0" err="1">
                <a:latin typeface="Times New Roman" panose="02020603050405020304" charset="0"/>
              </a:rPr>
              <a:t>дорог</a:t>
            </a:r>
            <a:r>
              <a:rPr lang="ru-RU" altLang="en-US" i="1" dirty="0">
                <a:latin typeface="Times New Roman" panose="02020603050405020304" charset="0"/>
              </a:rPr>
              <a:t>у</a:t>
            </a:r>
            <a:r>
              <a:rPr lang="en-US" i="1" dirty="0">
                <a:latin typeface="Times New Roman" panose="02020603050405020304" charset="0"/>
              </a:rPr>
              <a:t>,</a:t>
            </a:r>
            <a:r>
              <a:rPr lang="en-US" i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 </a:t>
            </a:r>
            <a:r>
              <a:rPr lang="ru-RU" altLang="en-US" i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которая</a:t>
            </a:r>
            <a:r>
              <a:rPr lang="ru-RU" altLang="en-US" i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 </a:t>
            </a:r>
            <a:r>
              <a:rPr lang="en-US" i="1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 </a:t>
            </a:r>
            <a:r>
              <a:rPr lang="en-US" i="1" u="dbl" dirty="0" err="1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ведёт</a:t>
            </a:r>
            <a:r>
              <a:rPr lang="en-US" i="1" dirty="0">
                <a:latin typeface="Times New Roman" panose="02020603050405020304" charset="0"/>
              </a:rPr>
              <a:t> </a:t>
            </a:r>
            <a:r>
              <a:rPr lang="ru-RU" altLang="en-US" i="1" dirty="0">
                <a:latin typeface="Times New Roman" panose="02020603050405020304" charset="0"/>
              </a:rPr>
              <a:t>к дому</a:t>
            </a:r>
            <a:r>
              <a:rPr lang="en-US" i="1" dirty="0">
                <a:latin typeface="Times New Roman" panose="02020603050405020304" charset="0"/>
              </a:rPr>
              <a:t>.</a:t>
            </a:r>
            <a:r>
              <a:rPr lang="en-US" dirty="0">
                <a:latin typeface="Times New Roman" panose="02020603050405020304" charset="0"/>
              </a:rPr>
              <a:t/>
            </a:r>
            <a:br>
              <a:rPr lang="en-US" dirty="0">
                <a:latin typeface="Times New Roman" panose="02020603050405020304" charset="0"/>
              </a:rPr>
            </a:br>
            <a:r>
              <a:rPr lang="en-US" dirty="0">
                <a:latin typeface="Times New Roman" panose="02020603050405020304" charset="0"/>
              </a:rPr>
              <a:t>[     ], (</a:t>
            </a:r>
            <a:r>
              <a:rPr lang="ru-RU" altLang="en-US" i="1" dirty="0">
                <a:solidFill>
                  <a:srgbClr val="0070C0"/>
                </a:solidFill>
                <a:latin typeface="Times New Roman" panose="02020603050405020304" charset="0"/>
              </a:rPr>
              <a:t>которая</a:t>
            </a:r>
            <a:r>
              <a:rPr lang="en-US" dirty="0">
                <a:latin typeface="Times New Roman" panose="02020603050405020304" charset="0"/>
              </a:rPr>
              <a:t>    </a:t>
            </a:r>
            <a:r>
              <a:rPr lang="en-US" dirty="0" smtClean="0">
                <a:latin typeface="Times New Roman" panose="02020603050405020304" charset="0"/>
              </a:rPr>
              <a:t>)</a:t>
            </a:r>
            <a:r>
              <a:rPr lang="ru-RU" dirty="0" smtClean="0">
                <a:latin typeface="Times New Roman" panose="02020603050405020304" charset="0"/>
              </a:rPr>
              <a:t>.</a:t>
            </a:r>
            <a:endParaRPr lang="en-US" dirty="0">
              <a:latin typeface="Times New Roman" panose="02020603050405020304" charset="0"/>
            </a:endParaRPr>
          </a:p>
        </p:txBody>
      </p:sp>
      <p:pic>
        <p:nvPicPr>
          <p:cNvPr id="3" name="Content Placeholder 2" descr="7633388ca239b8ab5008ac4df8294679[1]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331210" y="4032885"/>
            <a:ext cx="2480945" cy="263525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2975610"/>
          </a:xfrm>
        </p:spPr>
        <p:txBody>
          <a:bodyPr>
            <a:normAutofit fontScale="90000"/>
          </a:bodyPr>
          <a:lstStyle/>
          <a:p>
            <a:r>
              <a:rPr lang="en-US" sz="3600" dirty="0" err="1">
                <a:latin typeface="Times New Roman" panose="02020603050405020304" charset="0"/>
              </a:rPr>
              <a:t>Придаточные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предложения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могут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стоять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>
                <a:solidFill>
                  <a:srgbClr val="0070C0"/>
                </a:solidFill>
                <a:latin typeface="Times New Roman" panose="02020603050405020304" charset="0"/>
              </a:rPr>
              <a:t>в </a:t>
            </a:r>
            <a:r>
              <a:rPr lang="en-US" sz="3600" dirty="0" err="1">
                <a:solidFill>
                  <a:srgbClr val="0070C0"/>
                </a:solidFill>
                <a:latin typeface="Times New Roman" panose="02020603050405020304" charset="0"/>
              </a:rPr>
              <a:t>середине</a:t>
            </a:r>
            <a:r>
              <a:rPr lang="en-US" sz="3600" dirty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главного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предложения</a:t>
            </a:r>
            <a:r>
              <a:rPr lang="en-US" sz="3600" dirty="0">
                <a:latin typeface="Times New Roman" panose="02020603050405020304" charset="0"/>
              </a:rPr>
              <a:t>:</a:t>
            </a:r>
            <a:br>
              <a:rPr lang="en-US" sz="3600" dirty="0">
                <a:latin typeface="Times New Roman" panose="02020603050405020304" charset="0"/>
              </a:rPr>
            </a:br>
            <a:r>
              <a:rPr lang="ru-RU" altLang="en-US" sz="3600" i="1" dirty="0">
                <a:latin typeface="Times New Roman" panose="02020603050405020304" charset="0"/>
              </a:rPr>
              <a:t>В</a:t>
            </a:r>
            <a:r>
              <a:rPr lang="en-US" sz="3600" i="1" dirty="0" err="1">
                <a:latin typeface="Times New Roman" panose="02020603050405020304" charset="0"/>
              </a:rPr>
              <a:t>ечером</a:t>
            </a:r>
            <a:r>
              <a:rPr lang="en-US" sz="3600" b="1" i="1" dirty="0" smtClean="0">
                <a:solidFill>
                  <a:srgbClr val="FF0000"/>
                </a:solidFill>
                <a:latin typeface="Times New Roman" panose="02020603050405020304" charset="0"/>
              </a:rPr>
              <a:t>,</a:t>
            </a:r>
            <a:r>
              <a:rPr lang="en-US" sz="3600" i="1" dirty="0" smtClean="0">
                <a:latin typeface="Times New Roman" panose="02020603050405020304" charset="0"/>
              </a:rPr>
              <a:t>(</a:t>
            </a:r>
            <a:r>
              <a:rPr lang="en-US" sz="3600" i="1" dirty="0" err="1" smtClean="0">
                <a:latin typeface="Times New Roman" panose="02020603050405020304" charset="0"/>
              </a:rPr>
              <a:t>когда</a:t>
            </a:r>
            <a:r>
              <a:rPr lang="en-US" sz="3600" i="1" dirty="0" smtClean="0">
                <a:latin typeface="Times New Roman" panose="02020603050405020304" charset="0"/>
              </a:rPr>
              <a:t> </a:t>
            </a:r>
            <a:r>
              <a:rPr lang="ru-RU" altLang="en-US" sz="3600" i="1" u="dbl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зашло</a:t>
            </a:r>
            <a:r>
              <a:rPr lang="ru-RU" altLang="en-US" sz="3600" i="1" dirty="0">
                <a:latin typeface="Times New Roman" panose="02020603050405020304" charset="0"/>
              </a:rPr>
              <a:t> </a:t>
            </a:r>
            <a:r>
              <a:rPr lang="ru-RU" altLang="en-US" sz="3600" i="1" u="sng" dirty="0" smtClean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солнце</a:t>
            </a:r>
            <a:r>
              <a:rPr lang="en-US" altLang="en-US" sz="3600" i="1" u="sng" dirty="0" smtClean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)</a:t>
            </a:r>
            <a:r>
              <a:rPr lang="en-US" sz="3600" b="1" i="1" dirty="0" smtClean="0">
                <a:solidFill>
                  <a:srgbClr val="FF0000"/>
                </a:solidFill>
                <a:latin typeface="Times New Roman" panose="02020603050405020304" charset="0"/>
              </a:rPr>
              <a:t>,</a:t>
            </a:r>
            <a:r>
              <a:rPr lang="en-US" sz="3600" i="1" dirty="0" smtClean="0">
                <a:latin typeface="Times New Roman" panose="02020603050405020304" charset="0"/>
              </a:rPr>
              <a:t> </a:t>
            </a:r>
            <a:r>
              <a:rPr lang="ru-RU" altLang="en-US" sz="3600" i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они</a:t>
            </a:r>
            <a:r>
              <a:rPr lang="ru-RU" altLang="en-US" sz="3600" i="1" dirty="0">
                <a:latin typeface="Times New Roman" panose="02020603050405020304" charset="0"/>
              </a:rPr>
              <a:t> </a:t>
            </a:r>
            <a:r>
              <a:rPr lang="ru-RU" altLang="en-US" sz="3600" i="1" u="dbl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Times New Roman" panose="02020603050405020304" charset="0"/>
              </a:rPr>
              <a:t>вышли</a:t>
            </a:r>
            <a:r>
              <a:rPr lang="en-US" sz="3600" i="1" dirty="0">
                <a:latin typeface="Times New Roman" panose="02020603050405020304" charset="0"/>
              </a:rPr>
              <a:t> </a:t>
            </a:r>
            <a:r>
              <a:rPr lang="ru-RU" altLang="en-US" sz="3600" i="1" dirty="0">
                <a:latin typeface="Times New Roman" panose="02020603050405020304" charset="0"/>
              </a:rPr>
              <a:t>в сад </a:t>
            </a:r>
            <a:r>
              <a:rPr lang="en-US" sz="3600" i="1" dirty="0" err="1">
                <a:latin typeface="Times New Roman" panose="02020603050405020304" charset="0"/>
              </a:rPr>
              <a:t>подышать</a:t>
            </a:r>
            <a:r>
              <a:rPr lang="en-US" sz="3600" i="1" dirty="0">
                <a:latin typeface="Times New Roman" panose="02020603050405020304" charset="0"/>
              </a:rPr>
              <a:t> </a:t>
            </a:r>
            <a:r>
              <a:rPr lang="ru-RU" altLang="en-US" sz="3600" i="1" dirty="0">
                <a:latin typeface="Times New Roman" panose="02020603050405020304" charset="0"/>
              </a:rPr>
              <a:t>свежим</a:t>
            </a:r>
            <a:r>
              <a:rPr lang="en-US" sz="3600" i="1" dirty="0">
                <a:latin typeface="Times New Roman" panose="02020603050405020304" charset="0"/>
              </a:rPr>
              <a:t> </a:t>
            </a:r>
            <a:r>
              <a:rPr lang="en-US" sz="3600" i="1" dirty="0" err="1">
                <a:latin typeface="Times New Roman" panose="02020603050405020304" charset="0"/>
              </a:rPr>
              <a:t>воздухом</a:t>
            </a:r>
            <a:r>
              <a:rPr lang="en-US" sz="3600" dirty="0">
                <a:latin typeface="Times New Roman" panose="02020603050405020304" charset="0"/>
              </a:rPr>
              <a:t>.</a:t>
            </a:r>
            <a:br>
              <a:rPr lang="en-US" sz="3600" dirty="0">
                <a:latin typeface="Times New Roman" panose="02020603050405020304" charset="0"/>
              </a:rPr>
            </a:br>
            <a:r>
              <a:rPr lang="en-US" sz="3600" dirty="0">
                <a:solidFill>
                  <a:srgbClr val="FF0000"/>
                </a:solidFill>
                <a:latin typeface="Times New Roman" panose="02020603050405020304" charset="0"/>
              </a:rPr>
              <a:t>[ </a:t>
            </a:r>
            <a:r>
              <a:rPr lang="ru-RU" sz="3600" dirty="0" smtClean="0">
                <a:solidFill>
                  <a:srgbClr val="FF0000"/>
                </a:solidFill>
                <a:latin typeface="Times New Roman" panose="02020603050405020304" charset="0"/>
              </a:rPr>
              <a:t>вечером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charset="0"/>
              </a:rPr>
              <a:t>   , (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charset="0"/>
              </a:rPr>
              <a:t>когда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charset="0"/>
              </a:rPr>
              <a:t>   ),    </a:t>
            </a:r>
            <a:r>
              <a:rPr lang="ru-RU" sz="3600" dirty="0" smtClean="0">
                <a:solidFill>
                  <a:srgbClr val="FF0000"/>
                </a:solidFill>
                <a:latin typeface="Times New Roman" panose="02020603050405020304" charset="0"/>
              </a:rPr>
              <a:t>они вышли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charset="0"/>
              </a:rPr>
              <a:t>]</a:t>
            </a:r>
            <a:endParaRPr lang="en-US" sz="3600" dirty="0">
              <a:solidFill>
                <a:srgbClr val="FF0000"/>
              </a:solidFill>
              <a:latin typeface="Times New Roman" panose="02020603050405020304" charset="0"/>
            </a:endParaRPr>
          </a:p>
        </p:txBody>
      </p:sp>
      <p:pic>
        <p:nvPicPr>
          <p:cNvPr id="3" name="Content Placeholder 2" descr="6845941[1]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68855" y="3477260"/>
            <a:ext cx="4606925" cy="307340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6250389"/>
          </a:xfrm>
        </p:spPr>
        <p:txBody>
          <a:bodyPr>
            <a:normAutofit/>
          </a:bodyPr>
          <a:lstStyle/>
          <a:p>
            <a:r>
              <a:rPr lang="en-US" dirty="0" err="1">
                <a:latin typeface="Times New Roman" panose="02020603050405020304" charset="0"/>
              </a:rPr>
              <a:t>Придаточные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предложения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отделяются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от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главного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b="1" dirty="0" err="1">
                <a:latin typeface="Times New Roman" panose="02020603050405020304" charset="0"/>
              </a:rPr>
              <a:t>запятыми</a:t>
            </a:r>
            <a:r>
              <a:rPr lang="en-US" dirty="0">
                <a:latin typeface="Times New Roman" panose="02020603050405020304" charset="0"/>
              </a:rPr>
              <a:t>. </a:t>
            </a:r>
            <a:r>
              <a:rPr lang="en-US" dirty="0" err="1">
                <a:latin typeface="Times New Roman" panose="02020603050405020304" charset="0"/>
              </a:rPr>
              <a:t>Если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придаточное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предложение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стоит</a:t>
            </a:r>
            <a:r>
              <a:rPr lang="en-US" dirty="0">
                <a:latin typeface="Times New Roman" panose="02020603050405020304" charset="0"/>
              </a:rPr>
              <a:t> в </a:t>
            </a:r>
            <a:r>
              <a:rPr lang="en-US" dirty="0" err="1">
                <a:latin typeface="Times New Roman" panose="02020603050405020304" charset="0"/>
              </a:rPr>
              <a:t>середине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главного</a:t>
            </a:r>
            <a:r>
              <a:rPr lang="en-US" dirty="0">
                <a:latin typeface="Times New Roman" panose="02020603050405020304" charset="0"/>
              </a:rPr>
              <a:t>, </a:t>
            </a:r>
            <a:r>
              <a:rPr lang="en-US" dirty="0" err="1">
                <a:latin typeface="Times New Roman" panose="02020603050405020304" charset="0"/>
              </a:rPr>
              <a:t>то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придаточное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предложение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отделяется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от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главного</a:t>
            </a:r>
            <a:r>
              <a:rPr lang="en-US" dirty="0">
                <a:latin typeface="Times New Roman" panose="02020603050405020304" charset="0"/>
              </a:rPr>
              <a:t> с </a:t>
            </a:r>
            <a:r>
              <a:rPr lang="en-US" dirty="0" err="1">
                <a:latin typeface="Times New Roman" panose="02020603050405020304" charset="0"/>
              </a:rPr>
              <a:t>двух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сторон</a:t>
            </a:r>
            <a:r>
              <a:rPr lang="en-US" dirty="0" smtClean="0">
                <a:latin typeface="Times New Roman" panose="02020603050405020304" charset="0"/>
              </a:rPr>
              <a:t>.</a:t>
            </a:r>
            <a:r>
              <a:rPr lang="ru-RU" dirty="0" smtClean="0">
                <a:latin typeface="Times New Roman" panose="02020603050405020304" charset="0"/>
              </a:rPr>
              <a:t> 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en-US" dirty="0" smtClean="0">
                <a:solidFill>
                  <a:srgbClr val="0070C0"/>
                </a:solidFill>
                <a:latin typeface="Times New Roman" panose="02020603050405020304" charset="0"/>
              </a:rPr>
              <a:t>[</a:t>
            </a:r>
            <a:r>
              <a:rPr lang="ru-RU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Человек</a:t>
            </a:r>
            <a:r>
              <a:rPr lang="ru-RU" b="1" i="1" dirty="0" smtClean="0">
                <a:solidFill>
                  <a:srgbClr val="FF0000"/>
                </a:solidFill>
                <a:latin typeface="Times New Roman" panose="02020603050405020304" charset="0"/>
              </a:rPr>
              <a:t>, </a:t>
            </a:r>
            <a:r>
              <a:rPr lang="en-US" b="1" i="1" dirty="0" smtClean="0">
                <a:solidFill>
                  <a:srgbClr val="FF0000"/>
                </a:solidFill>
                <a:latin typeface="Times New Roman" panose="02020603050405020304" charset="0"/>
              </a:rPr>
              <a:t>(</a:t>
            </a:r>
            <a:r>
              <a:rPr lang="ru-RU" i="1" u="sng" dirty="0" smtClean="0">
                <a:solidFill>
                  <a:srgbClr val="0070C0"/>
                </a:solidFill>
                <a:latin typeface="Times New Roman" panose="02020603050405020304" charset="0"/>
              </a:rPr>
              <a:t>который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звонил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мне вчера</a:t>
            </a:r>
            <a:r>
              <a:rPr lang="ru-RU" b="1" i="1" dirty="0" smtClean="0">
                <a:solidFill>
                  <a:srgbClr val="FF0000"/>
                </a:solidFill>
                <a:latin typeface="Times New Roman" panose="02020603050405020304" charset="0"/>
              </a:rPr>
              <a:t>,</a:t>
            </a:r>
            <a:r>
              <a:rPr lang="en-US" b="1" i="1" dirty="0" smtClean="0">
                <a:solidFill>
                  <a:srgbClr val="FF0000"/>
                </a:solidFill>
                <a:latin typeface="Times New Roman" panose="02020603050405020304" charset="0"/>
              </a:rPr>
              <a:t>)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сегодня </a:t>
            </a:r>
            <a:r>
              <a:rPr lang="ru-RU" i="1" u="dbl" dirty="0" smtClean="0">
                <a:solidFill>
                  <a:srgbClr val="0070C0"/>
                </a:solidFill>
                <a:latin typeface="Times New Roman" panose="02020603050405020304" charset="0"/>
              </a:rPr>
              <a:t>пришёл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ко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мне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charset="0"/>
              </a:rPr>
              <a:t>]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.</a:t>
            </a:r>
            <a:endParaRPr lang="en-US" i="1" dirty="0">
              <a:solidFill>
                <a:srgbClr val="0070C0"/>
              </a:solidFill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10346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Придаточные предложения соединяются с главным при помощи: а)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</a:rPr>
              <a:t>союзных слов </a:t>
            </a:r>
            <a:r>
              <a:rPr lang="ru-RU" dirty="0" smtClean="0">
                <a:latin typeface="Times New Roman" panose="02020603050405020304" charset="0"/>
              </a:rPr>
              <a:t>и б)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</a:rPr>
              <a:t>подчинительных союзов</a:t>
            </a:r>
            <a:r>
              <a:rPr lang="ru-RU" dirty="0" smtClean="0">
                <a:latin typeface="Times New Roman" panose="02020603050405020304" charset="0"/>
              </a:rPr>
              <a:t>. </a:t>
            </a: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605" y="543560"/>
            <a:ext cx="8229600" cy="656082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charset="0"/>
              </a:rPr>
              <a:t>Союзными словами</a:t>
            </a:r>
            <a:r>
              <a:rPr lang="ru-RU" sz="3600" dirty="0" smtClean="0">
                <a:latin typeface="Times New Roman" panose="02020603050405020304" charset="0"/>
              </a:rPr>
              <a:t> являются относительные местоимения (</a:t>
            </a:r>
            <a:r>
              <a:rPr lang="ru-RU" sz="3600" i="1" dirty="0" smtClean="0">
                <a:latin typeface="Times New Roman" panose="02020603050405020304" charset="0"/>
              </a:rPr>
              <a:t>кто, что, чей, который</a:t>
            </a:r>
            <a:r>
              <a:rPr lang="ru-RU" sz="3600" dirty="0" smtClean="0">
                <a:latin typeface="Times New Roman" panose="02020603050405020304" charset="0"/>
              </a:rPr>
              <a:t>) и наречия (</a:t>
            </a:r>
            <a:r>
              <a:rPr lang="ru-RU" sz="3600" i="1" dirty="0" smtClean="0">
                <a:latin typeface="Times New Roman" panose="02020603050405020304" charset="0"/>
              </a:rPr>
              <a:t>где, куда, откуда</a:t>
            </a:r>
            <a:r>
              <a:rPr lang="ru-RU" sz="3600" dirty="0" smtClean="0">
                <a:latin typeface="Times New Roman" panose="02020603050405020304" charset="0"/>
              </a:rPr>
              <a:t>) и др. Они являются </a:t>
            </a:r>
            <a:r>
              <a:rPr lang="ru-RU" sz="3600" b="1" dirty="0" smtClean="0">
                <a:latin typeface="Times New Roman" panose="02020603050405020304" charset="0"/>
              </a:rPr>
              <a:t>членами предложения</a:t>
            </a:r>
            <a:r>
              <a:rPr lang="ru-RU" sz="3600" dirty="0" smtClean="0">
                <a:latin typeface="Times New Roman" panose="02020603050405020304" charset="0"/>
              </a:rPr>
              <a:t>. Например: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charset="0"/>
              </a:rPr>
              <a:t>Студенты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  <a:t>, </a:t>
            </a:r>
            <a:r>
              <a:rPr lang="ru-RU" sz="3600" i="1" u="sng" dirty="0" smtClean="0">
                <a:solidFill>
                  <a:srgbClr val="FF0000"/>
                </a:solidFill>
                <a:latin typeface="Times New Roman" panose="02020603050405020304" charset="0"/>
              </a:rPr>
              <a:t>которые</a:t>
            </a:r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charset="0"/>
              </a:rPr>
              <a:t> сдали 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  <a:t>экзамены, </a:t>
            </a:r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charset="0"/>
              </a:rPr>
              <a:t>уехали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  <a:t> 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  <a:t>отдыхать. </a:t>
            </a:r>
            <a:b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charset="0"/>
              </a:rPr>
              <a:t>Мы пойдём 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  <a:t>туда, </a:t>
            </a:r>
            <a:r>
              <a:rPr lang="ru-RU" sz="3600" i="1" u="dotDash" dirty="0" smtClean="0">
                <a:solidFill>
                  <a:srgbClr val="002060"/>
                </a:solidFill>
                <a:latin typeface="Times New Roman" panose="02020603050405020304" charset="0"/>
              </a:rPr>
              <a:t>где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  <a:t> нас </a:t>
            </a:r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charset="0"/>
              </a:rPr>
              <a:t>ждут друзья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  <a:t>.</a:t>
            </a:r>
            <a:b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</a:br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charset="0"/>
              </a:rPr>
              <a:t>Я принёс 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  <a:t>то, </a:t>
            </a:r>
            <a:r>
              <a:rPr lang="ru-RU" sz="3600" i="1" u="dash" dirty="0" smtClean="0">
                <a:solidFill>
                  <a:srgbClr val="002060"/>
                </a:solidFill>
                <a:latin typeface="Times New Roman" panose="02020603050405020304" charset="0"/>
              </a:rPr>
              <a:t>что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  <a:t> </a:t>
            </a:r>
            <a:r>
              <a:rPr lang="ru-RU" sz="3600" i="1" dirty="0" smtClean="0">
                <a:solidFill>
                  <a:srgbClr val="FF0000"/>
                </a:solidFill>
                <a:latin typeface="Times New Roman" panose="02020603050405020304" charset="0"/>
              </a:rPr>
              <a:t>ты просил</a:t>
            </a:r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charset="0"/>
              </a:rPr>
              <a:t>.</a:t>
            </a:r>
            <a:r>
              <a:rPr lang="ru-RU" i="1" dirty="0" smtClean="0">
                <a:latin typeface="Times New Roman" panose="02020603050405020304" charset="0"/>
              </a:rPr>
              <a:t/>
            </a:r>
            <a:br>
              <a:rPr lang="ru-RU" i="1" dirty="0" smtClean="0">
                <a:latin typeface="Times New Roman" panose="0202060305040502030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02634"/>
          </a:xfrm>
        </p:spPr>
        <p:txBody>
          <a:bodyPr>
            <a:normAutofit fontScale="90000"/>
          </a:bodyPr>
          <a:lstStyle/>
          <a:p>
            <a:r>
              <a:rPr lang="ru-RU" b="1" dirty="0" err="1" smtClean="0">
                <a:latin typeface="Times New Roman" panose="02020603050405020304" charset="0"/>
              </a:rPr>
              <a:t>Подчинительны</a:t>
            </a:r>
            <a:r>
              <a:rPr lang="ru-RU" b="1" dirty="0" smtClean="0">
                <a:latin typeface="Times New Roman" panose="02020603050405020304" charset="0"/>
              </a:rPr>
              <a:t>е союзы</a:t>
            </a:r>
            <a:r>
              <a:rPr lang="ru-RU" dirty="0" smtClean="0">
                <a:latin typeface="Times New Roman" panose="02020603050405020304" charset="0"/>
              </a:rPr>
              <a:t> (</a:t>
            </a:r>
            <a:r>
              <a:rPr lang="ru-RU" i="1" dirty="0" smtClean="0">
                <a:latin typeface="Times New Roman" panose="02020603050405020304" charset="0"/>
              </a:rPr>
              <a:t>что, чтобы, если, хотя </a:t>
            </a:r>
            <a:r>
              <a:rPr lang="ru-RU" dirty="0" smtClean="0">
                <a:latin typeface="Times New Roman" panose="02020603050405020304" charset="0"/>
              </a:rPr>
              <a:t>и др.) в отличие от союзных слов </a:t>
            </a:r>
            <a:r>
              <a:rPr lang="ru-RU" b="1" dirty="0" smtClean="0">
                <a:latin typeface="Times New Roman" panose="02020603050405020304" charset="0"/>
              </a:rPr>
              <a:t>не являются членами предложения</a:t>
            </a:r>
            <a:r>
              <a:rPr lang="ru-RU" dirty="0" smtClean="0">
                <a:latin typeface="Times New Roman" panose="02020603050405020304" charset="0"/>
              </a:rPr>
              <a:t>. Они служат только для связи придаточного предложения с главным.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Он сказал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, </a:t>
            </a:r>
            <a:r>
              <a:rPr lang="ru-RU" b="1" i="1" dirty="0" smtClean="0">
                <a:solidFill>
                  <a:srgbClr val="002060"/>
                </a:solidFill>
                <a:latin typeface="Times New Roman" panose="02020603050405020304" charset="0"/>
              </a:rPr>
              <a:t>что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(он)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придёт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поздно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charset="0"/>
              </a:rPr>
              <a:t>.</a:t>
            </a:r>
            <a:br>
              <a:rPr lang="ru-RU" dirty="0" smtClean="0">
                <a:solidFill>
                  <a:srgbClr val="002060"/>
                </a:solidFill>
                <a:latin typeface="Times New Roman" panose="02020603050405020304" charset="0"/>
              </a:rPr>
            </a:b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Мы спешили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, </a:t>
            </a:r>
            <a:r>
              <a:rPr lang="ru-RU" b="1" i="1" dirty="0" smtClean="0">
                <a:solidFill>
                  <a:srgbClr val="002060"/>
                </a:solidFill>
                <a:latin typeface="Times New Roman" panose="02020603050405020304" charset="0"/>
              </a:rPr>
              <a:t>потому что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было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 уже </a:t>
            </a:r>
            <a:r>
              <a:rPr lang="ru-RU" i="1" dirty="0" smtClean="0">
                <a:solidFill>
                  <a:srgbClr val="FF0000"/>
                </a:solidFill>
                <a:latin typeface="Times New Roman" panose="02020603050405020304" charset="0"/>
              </a:rPr>
              <a:t>поздно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charset="0"/>
              </a:rPr>
              <a:t>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5523230"/>
          </a:xfrm>
        </p:spPr>
        <p:txBody>
          <a:bodyPr>
            <a:normAutofit/>
          </a:bodyPr>
          <a:lstStyle/>
          <a:p>
            <a:r>
              <a:rPr lang="en-US" sz="3600" dirty="0" err="1">
                <a:latin typeface="Times New Roman" panose="02020603050405020304" charset="0"/>
              </a:rPr>
              <a:t>Союзы</a:t>
            </a:r>
            <a:r>
              <a:rPr lang="en-US" sz="3600" dirty="0">
                <a:latin typeface="Times New Roman" panose="02020603050405020304" charset="0"/>
              </a:rPr>
              <a:t> и </a:t>
            </a:r>
            <a:r>
              <a:rPr lang="en-US" sz="3600" dirty="0" err="1">
                <a:latin typeface="Times New Roman" panose="02020603050405020304" charset="0"/>
              </a:rPr>
              <a:t>союзные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слова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обычно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стоят</a:t>
            </a:r>
            <a:r>
              <a:rPr lang="en-US" sz="3600" dirty="0">
                <a:latin typeface="Times New Roman" panose="02020603050405020304" charset="0"/>
              </a:rPr>
              <a:t> в </a:t>
            </a:r>
            <a:r>
              <a:rPr lang="en-US" sz="3600" dirty="0" err="1">
                <a:latin typeface="Times New Roman" panose="02020603050405020304" charset="0"/>
              </a:rPr>
              <a:t>начале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придаточного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предложения</a:t>
            </a:r>
            <a:r>
              <a:rPr lang="en-US" sz="3600" dirty="0">
                <a:latin typeface="Times New Roman" panose="02020603050405020304" charset="0"/>
              </a:rPr>
              <a:t> и </a:t>
            </a:r>
            <a:r>
              <a:rPr lang="en-US" sz="3600" dirty="0" err="1">
                <a:latin typeface="Times New Roman" panose="02020603050405020304" charset="0"/>
              </a:rPr>
              <a:t>служат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показателем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границы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между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главным</a:t>
            </a:r>
            <a:r>
              <a:rPr lang="en-US" sz="3600" dirty="0">
                <a:latin typeface="Times New Roman" panose="02020603050405020304" charset="0"/>
              </a:rPr>
              <a:t> и </a:t>
            </a:r>
            <a:r>
              <a:rPr lang="en-US" sz="3600" dirty="0" err="1">
                <a:latin typeface="Times New Roman" panose="02020603050405020304" charset="0"/>
              </a:rPr>
              <a:t>придаточным</a:t>
            </a:r>
            <a:r>
              <a:rPr lang="en-US" sz="3600" dirty="0">
                <a:latin typeface="Times New Roman" panose="02020603050405020304" charset="0"/>
              </a:rPr>
              <a:t>.</a:t>
            </a:r>
            <a:br>
              <a:rPr lang="en-US" sz="3600" dirty="0">
                <a:latin typeface="Times New Roman" panose="02020603050405020304" charset="0"/>
              </a:rPr>
            </a:br>
            <a:r>
              <a:rPr lang="en-US" sz="3600" dirty="0" err="1">
                <a:latin typeface="Times New Roman" panose="02020603050405020304" charset="0"/>
              </a:rPr>
              <a:t>Исключение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составляет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союз-частица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charset="0"/>
              </a:rPr>
              <a:t>ли</a:t>
            </a:r>
            <a:r>
              <a:rPr lang="en-US" sz="3600" dirty="0">
                <a:latin typeface="Times New Roman" panose="02020603050405020304" charset="0"/>
              </a:rPr>
              <a:t>, </a:t>
            </a:r>
            <a:r>
              <a:rPr lang="en-US" sz="3600" dirty="0" err="1">
                <a:latin typeface="Times New Roman" panose="02020603050405020304" charset="0"/>
              </a:rPr>
              <a:t>который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находится</a:t>
            </a:r>
            <a:r>
              <a:rPr lang="en-US" sz="3600" dirty="0">
                <a:latin typeface="Times New Roman" panose="02020603050405020304" charset="0"/>
              </a:rPr>
              <a:t> в </a:t>
            </a:r>
            <a:r>
              <a:rPr lang="en-US" sz="3600" dirty="0" err="1">
                <a:latin typeface="Times New Roman" panose="02020603050405020304" charset="0"/>
              </a:rPr>
              <a:t>середине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придаточного</a:t>
            </a:r>
            <a:r>
              <a:rPr lang="en-US" sz="3600" dirty="0">
                <a:latin typeface="Times New Roman" panose="02020603050405020304" charset="0"/>
              </a:rPr>
              <a:t> </a:t>
            </a:r>
            <a:r>
              <a:rPr lang="en-US" sz="3600" dirty="0" err="1">
                <a:latin typeface="Times New Roman" panose="02020603050405020304" charset="0"/>
              </a:rPr>
              <a:t>предложения</a:t>
            </a:r>
            <a:r>
              <a:rPr lang="en-US" sz="3600" dirty="0">
                <a:latin typeface="Times New Roman" panose="02020603050405020304" charset="0"/>
              </a:rPr>
              <a:t>.</a:t>
            </a:r>
            <a:br>
              <a:rPr lang="en-US" sz="3600" dirty="0">
                <a:latin typeface="Times New Roman" panose="02020603050405020304" charset="0"/>
              </a:rPr>
            </a:br>
            <a:r>
              <a:rPr lang="ru-RU" altLang="en-US" sz="3600" dirty="0">
                <a:latin typeface="Times New Roman" panose="02020603050405020304" charset="0"/>
              </a:rPr>
              <a:t>Например: </a:t>
            </a:r>
            <a:r>
              <a:rPr lang="ru-RU" altLang="en-US" sz="3600" i="1" dirty="0">
                <a:latin typeface="Times New Roman" panose="02020603050405020304" charset="0"/>
              </a:rPr>
              <a:t>Он спросил, </a:t>
            </a:r>
            <a:r>
              <a:rPr lang="ru-RU" altLang="en-US" sz="3600" i="1" dirty="0">
                <a:solidFill>
                  <a:srgbClr val="FF0000"/>
                </a:solidFill>
                <a:latin typeface="Times New Roman" panose="02020603050405020304" charset="0"/>
              </a:rPr>
              <a:t>когда</a:t>
            </a:r>
            <a:r>
              <a:rPr lang="ru-RU" altLang="en-US" sz="3600" i="1" dirty="0">
                <a:latin typeface="Times New Roman" panose="02020603050405020304" charset="0"/>
              </a:rPr>
              <a:t> я приду.</a:t>
            </a:r>
            <a:br>
              <a:rPr lang="ru-RU" altLang="en-US" sz="3600" i="1" dirty="0">
                <a:latin typeface="Times New Roman" panose="02020603050405020304" charset="0"/>
              </a:rPr>
            </a:br>
            <a:r>
              <a:rPr lang="ru-RU" altLang="en-US" sz="3600" i="1" dirty="0">
                <a:latin typeface="Times New Roman" panose="02020603050405020304" charset="0"/>
              </a:rPr>
              <a:t>Он спросил, приду </a:t>
            </a:r>
            <a:r>
              <a:rPr lang="ru-RU" altLang="en-US" sz="3600" i="1" dirty="0">
                <a:solidFill>
                  <a:srgbClr val="FF0000"/>
                </a:solidFill>
                <a:latin typeface="Times New Roman" panose="02020603050405020304" charset="0"/>
              </a:rPr>
              <a:t>ли</a:t>
            </a:r>
            <a:r>
              <a:rPr lang="ru-RU" altLang="en-US" sz="3600" i="1" dirty="0">
                <a:latin typeface="Times New Roman" panose="02020603050405020304" charset="0"/>
              </a:rPr>
              <a:t> я.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5256584"/>
          </a:xfrm>
        </p:spPr>
        <p:txBody>
          <a:bodyPr>
            <a:normAutofit fontScale="90000"/>
          </a:bodyPr>
          <a:lstStyle/>
          <a:p>
            <a:r>
              <a:rPr lang="ru-RU" altLang="en-US" dirty="0">
                <a:latin typeface="Times New Roman" panose="02020603050405020304" charset="0"/>
              </a:rPr>
              <a:t>В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главном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предложении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</a:rPr>
              <a:t>могут быть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charset="0"/>
              </a:rPr>
              <a:t>указательные</a:t>
            </a:r>
            <a:r>
              <a:rPr lang="en-US" dirty="0">
                <a:solidFill>
                  <a:srgbClr val="FF0000"/>
                </a:solidFill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слова</a:t>
            </a:r>
            <a:r>
              <a:rPr lang="en-US" dirty="0">
                <a:latin typeface="Times New Roman" panose="02020603050405020304" charset="0"/>
              </a:rPr>
              <a:t> (</a:t>
            </a:r>
            <a:r>
              <a:rPr lang="en-US" i="1" dirty="0" err="1">
                <a:latin typeface="Times New Roman" panose="02020603050405020304" charset="0"/>
              </a:rPr>
              <a:t>тот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такой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там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туда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потому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оттого</a:t>
            </a:r>
            <a:r>
              <a:rPr lang="en-US" i="1" dirty="0">
                <a:latin typeface="Times New Roman" panose="02020603050405020304" charset="0"/>
              </a:rPr>
              <a:t> </a:t>
            </a:r>
            <a:r>
              <a:rPr lang="en-US" dirty="0">
                <a:latin typeface="Times New Roman" panose="02020603050405020304" charset="0"/>
              </a:rPr>
              <a:t>и </a:t>
            </a:r>
            <a:r>
              <a:rPr lang="en-US" dirty="0" err="1">
                <a:latin typeface="Times New Roman" panose="02020603050405020304" charset="0"/>
              </a:rPr>
              <a:t>т.д</a:t>
            </a:r>
            <a:r>
              <a:rPr lang="en-US" dirty="0">
                <a:latin typeface="Times New Roman" panose="02020603050405020304" charset="0"/>
              </a:rPr>
              <a:t>.)</a:t>
            </a:r>
            <a:r>
              <a:rPr lang="ru-RU" altLang="en-US" dirty="0">
                <a:latin typeface="Times New Roman" panose="02020603050405020304" charset="0"/>
              </a:rPr>
              <a:t>, которые также служат средством связи в сложном предложении</a:t>
            </a:r>
            <a:r>
              <a:rPr lang="en-US" dirty="0">
                <a:latin typeface="Times New Roman" panose="02020603050405020304" charset="0"/>
              </a:rPr>
              <a:t>.</a:t>
            </a:r>
            <a:br>
              <a:rPr lang="en-US" dirty="0">
                <a:latin typeface="Times New Roman" panose="02020603050405020304" charset="0"/>
              </a:rPr>
            </a:br>
            <a:r>
              <a:rPr lang="en-US" dirty="0">
                <a:latin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</a:rPr>
              <a:t>Например: </a:t>
            </a:r>
            <a:r>
              <a:rPr lang="ru-RU" altLang="en-US" i="1" dirty="0">
                <a:latin typeface="Times New Roman" panose="02020603050405020304" charset="0"/>
              </a:rPr>
              <a:t>Он вернулся в </a:t>
            </a:r>
            <a:r>
              <a:rPr lang="ru-RU" altLang="en-US" i="1" dirty="0">
                <a:solidFill>
                  <a:srgbClr val="FF0000"/>
                </a:solidFill>
                <a:latin typeface="Times New Roman" panose="02020603050405020304" charset="0"/>
              </a:rPr>
              <a:t>тот</a:t>
            </a:r>
            <a:r>
              <a:rPr lang="ru-RU" altLang="en-US" i="1" dirty="0">
                <a:latin typeface="Times New Roman" panose="02020603050405020304" charset="0"/>
              </a:rPr>
              <a:t> город, </a:t>
            </a:r>
            <a:r>
              <a:rPr lang="ru-RU" altLang="en-US" i="1" dirty="0">
                <a:solidFill>
                  <a:srgbClr val="FF0000"/>
                </a:solidFill>
                <a:latin typeface="Times New Roman" panose="02020603050405020304" charset="0"/>
              </a:rPr>
              <a:t>где </a:t>
            </a:r>
            <a:r>
              <a:rPr lang="ru-RU" altLang="en-US" i="1" dirty="0">
                <a:latin typeface="Times New Roman" panose="02020603050405020304" charset="0"/>
              </a:rPr>
              <a:t>раньше жили его родители.</a:t>
            </a:r>
            <a:br>
              <a:rPr lang="ru-RU" altLang="en-US" i="1" dirty="0">
                <a:latin typeface="Times New Roman" panose="02020603050405020304" charset="0"/>
              </a:rPr>
            </a:br>
            <a:r>
              <a:rPr lang="ru-RU" altLang="en-US" i="1" dirty="0">
                <a:latin typeface="Times New Roman" panose="02020603050405020304" charset="0"/>
              </a:rPr>
              <a:t>Говорите </a:t>
            </a:r>
            <a:r>
              <a:rPr lang="ru-RU" altLang="en-US" i="1" dirty="0">
                <a:solidFill>
                  <a:srgbClr val="FF0000"/>
                </a:solidFill>
                <a:latin typeface="Times New Roman" panose="02020603050405020304" charset="0"/>
              </a:rPr>
              <a:t>так</a:t>
            </a:r>
            <a:r>
              <a:rPr lang="ru-RU" altLang="en-US" i="1" dirty="0">
                <a:latin typeface="Times New Roman" panose="02020603050405020304" charset="0"/>
              </a:rPr>
              <a:t>, </a:t>
            </a:r>
            <a:r>
              <a:rPr lang="ru-RU" altLang="en-US" i="1" dirty="0" smtClean="0">
                <a:latin typeface="Times New Roman" panose="02020603050405020304" charset="0"/>
              </a:rPr>
              <a:t>(как?)</a:t>
            </a:r>
            <a:r>
              <a:rPr lang="ru-RU" alt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чтобы</a:t>
            </a:r>
            <a:r>
              <a:rPr lang="ru-RU" altLang="en-US" i="1" dirty="0" smtClean="0">
                <a:latin typeface="Times New Roman" panose="02020603050405020304" charset="0"/>
              </a:rPr>
              <a:t> </a:t>
            </a:r>
            <a:r>
              <a:rPr lang="ru-RU" altLang="en-US" i="1" dirty="0">
                <a:latin typeface="Times New Roman" panose="02020603050405020304" charset="0"/>
              </a:rPr>
              <a:t>вас все слышали.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491</Words>
  <Application>Microsoft Office PowerPoint</Application>
  <PresentationFormat>Экран (4:3)</PresentationFormat>
  <Paragraphs>39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Тема Office</vt:lpstr>
      <vt:lpstr>СЛОЖНОЕ ПРЕДЛОЖЕНИЕ</vt:lpstr>
      <vt:lpstr>Сложное предложение состоит из двух  или нескольких простых предложений.  Пришла весна, и зацвели деревья.  Пришла весна, зацвели деревья, и прилетели птицы. </vt:lpstr>
      <vt:lpstr>Простые предложения могут соединяться в сложные:  а) без союзов; б) при помощи союзов.  Погас свет, начался фильм.  Погас свет, и начался фильм.</vt:lpstr>
      <vt:lpstr>Сложное предложение может быть сложносочинённым и сложноподчинённым. </vt:lpstr>
      <vt:lpstr>В сложносочинённых предложениях одно простое предложение грамматически не зависит от другого.  Преподаватель зашёл в аудиторию, и лекция началась.</vt:lpstr>
      <vt:lpstr>Сложноподчинённые предложения состоят из одного [главного] предложения и одного или нескольких (придаточных) предложений. </vt:lpstr>
      <vt:lpstr>[Прогноз говорит], (что завтра будет дождь). Две основы Прогноз говорит – главное предложение. Что говорит прогноз? –  что завтра будет дождь – придаточное предложение. </vt:lpstr>
      <vt:lpstr>Сложносочинённые предложения</vt:lpstr>
      <vt:lpstr>В сложносочинённых предложениях употребляются те же союзы, которые связывают однородные члены предложения. Эти союзы называются сочинительными. </vt:lpstr>
      <vt:lpstr>Сочинительные союзы делятся на три группы: 1. Соединительные союзы. 2. Противительные союзы. 3. Разделительные союзы.</vt:lpstr>
      <vt:lpstr>Соединительные союзы  (и, да, ни-ни) </vt:lpstr>
      <vt:lpstr>Союз и связывает предложения, обозначающие: 1. Одновременно происходящие действия: Дул ветер, и шёл дождь. </vt:lpstr>
      <vt:lpstr>2. Последовательно происходящие действия: Дверь открылась, и в комнату вошёл незнакомый человек. </vt:lpstr>
      <vt:lpstr>3. Причину и следствие: Подул ветер, и деревья зашумели. </vt:lpstr>
      <vt:lpstr>Союз ни-ни употребляется для соединения отрицательных предложений. Его можно заменить союзом и.  Ни я ему не позвонил, ни он мне не написал. Я ему не позвонил. И он мне не написал. Союз ни-ни усиливает отрицание. </vt:lpstr>
      <vt:lpstr>Противительные союзы  (но, а, же, да, однако) соединяют предложения, которые противопоставляются друг другу по значению.  </vt:lpstr>
      <vt:lpstr>У меня был билет, но я не пошёл в кино. Все ушли, а я остался. На улице шумел ветер, в доме же было тихо. Светило солнце, однако было холодно. </vt:lpstr>
      <vt:lpstr>Разделительные союзы (то - то, или, либо, не то - не то) </vt:lpstr>
      <vt:lpstr>Союз то-то соединяет такие предложения, действия которых чередуются.  Вчера мне весь день мешали работать: то кто-нибудь входил в комнату, то звонил телефон.</vt:lpstr>
      <vt:lpstr>Союз или употребляется, когда одно высказывание исключает другое.  Или ты приедешь ко мне, или я приеду к тебе.  Союз либо – синоним союза или.</vt:lpstr>
      <vt:lpstr>Союз не то - не то близок по значению к союзу или, но имеет оттенок неопределённости.   Не то кто-то вошёл, не то ветром открыло дверь.</vt:lpstr>
      <vt:lpstr>Перед сочинительными союзами, связывающими предложения, всегда ставится запятая. ,</vt:lpstr>
      <vt:lpstr>Перед союзом и запятая не ставится, если есть общий второстепенный член, объединяющий оба предложения: В полдень тучи рассеялись и выглянуло солнце. </vt:lpstr>
      <vt:lpstr>Сложноподчинённые предложения</vt:lpstr>
      <vt:lpstr>Простые предложения  в составе сложного могут соединяться с помощью подчинительной связи. В этом случае одно предложение является главным, а второе придаточным (зависимым). </vt:lpstr>
      <vt:lpstr>Такие сложные предложения называются сложноподчинёнными. </vt:lpstr>
      <vt:lpstr>Такие сложные предложения называются сложноподчинёнными.</vt:lpstr>
      <vt:lpstr>[Мы пошли] по дороге, (которая вела  к реке). Придаточное предложение относится к слову «дорога» и отвечает на вопрос  По какой дороге мы пошли?</vt:lpstr>
      <vt:lpstr>Придаточные предложения могут относиться ко всему главному предложению. Например: Когда мы возвращались домой, было уже темно. Придаточное предложение отвечает на вопрос когда? и относится ко всему главному предложению.</vt:lpstr>
      <vt:lpstr>[Мы спешили], (потому что было уже поздно). Придаточное предложение отвечает на вопрос почему? и относится ко всему главному предложению.</vt:lpstr>
      <vt:lpstr>Придаточные предложения могут стоять перед главным предложением: (),[]  С тех пор как он уехал, мы постоянно созваниваемся. (С тех пор как     ), [     ].</vt:lpstr>
      <vt:lpstr>Придаточные могут стоять после главного предложения: Окно смотрит на дорогу, которая  ведёт к дому. [     ], (которая    ).</vt:lpstr>
      <vt:lpstr>Придаточные предложения могут стоять в середине главного предложения: Вечером,(когда зашло солнце), они вышли в сад подышать свежим воздухом. [ вечером   , (когда   ),    они вышли]</vt:lpstr>
      <vt:lpstr>Придаточные предложения отделяются от главного запятыми. Если придаточное предложение стоит в середине главного, то придаточное предложение отделяется от главного с двух сторон.  [Человек, (который звонил мне вчера,) сегодня пришёл ко мне].</vt:lpstr>
      <vt:lpstr>Придаточные предложения соединяются с главным при помощи: а) союзных слов и б) подчинительных союзов. </vt:lpstr>
      <vt:lpstr>Союзными словами являются относительные местоимения (кто, что, чей, который) и наречия (где, куда, откуда) и др. Они являются членами предложения. Например: Студенты, которые сдали экзамены, уехали отдыхать.  Мы пойдём туда, где нас ждут друзья. Я принёс то, что ты просил.  </vt:lpstr>
      <vt:lpstr>Подчинительные союзы (что, чтобы, если, хотя и др.) в отличие от союзных слов не являются членами предложения. Они служат только для связи придаточного предложения с главным. Он сказал, что (он) придёт поздно. Мы спешили, потому что было уже поздно.</vt:lpstr>
      <vt:lpstr>Союзы и союзные слова обычно стоят в начале придаточного предложения и служат показателем границы между главным и придаточным. Исключение составляет союз-частица ли, который находится в середине придаточного предложения. Например: Он спросил, когда я приду. Он спросил, приду ли я.</vt:lpstr>
      <vt:lpstr>В главном предложении могут быть указательные слова (тот, такой, там, туда, потому, оттого и т.д.), которые также служат средством связи в сложном предложении.  Например: Он вернулся в тот город, где раньше жили его родители. Говорите так, (как?)чтобы вас все слышали.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СЛОЖНОЕ ПРЕДЛОЖЕНИЕ</dc:title>
  <dc:creator>анна</dc:creator>
  <cp:lastModifiedBy>user</cp:lastModifiedBy>
  <cp:revision>28</cp:revision>
  <dcterms:created xsi:type="dcterms:W3CDTF">2016-09-08T01:43:00Z</dcterms:created>
  <dcterms:modified xsi:type="dcterms:W3CDTF">2021-12-23T11:10:11Z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1033-11.2.0.9327</vt:lpwstr>
  </property>
</Properties>
</file>