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73" r:id="rId6"/>
    <p:sldId id="260" r:id="rId7"/>
    <p:sldId id="261" r:id="rId8"/>
    <p:sldId id="262" r:id="rId9"/>
    <p:sldId id="274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5" r:id="rId19"/>
    <p:sldId id="272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ros-edu.ru/book?id=97412" TargetMode="Externa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2132998"/>
          </a:xfrm>
        </p:spPr>
        <p:txBody>
          <a:bodyPr/>
          <a:lstStyle/>
          <a:p>
            <a:r>
              <a:rPr lang="ru-RU" dirty="0" smtClean="0"/>
              <a:t>РУССКИЕ ИМЕНА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432560" y="3602664"/>
            <a:ext cx="7406640" cy="258384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  <p:pic>
        <p:nvPicPr>
          <p:cNvPr id="4" name="Рисунок 3" descr="http://namedb.ru/assets/uploads/2016/05/Countries-russi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3140968"/>
            <a:ext cx="7002661" cy="236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45228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России полное имя человека включает в себя фамилию, имя и отчество. Существуют дополнительные формы имени – прозвище и уменьшительная форма.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3658736"/>
          </a:xfrm>
        </p:spPr>
        <p:txBody>
          <a:bodyPr>
            <a:normAutofit/>
          </a:bodyPr>
          <a:lstStyle/>
          <a:p>
            <a:r>
              <a:rPr lang="ru-RU" dirty="0" smtClean="0"/>
              <a:t>Древние русские имена были своеобразными характеристиками человека – Храбр, Добр, Мал, Бел, </a:t>
            </a:r>
            <a:r>
              <a:rPr lang="ru-RU" dirty="0" err="1" smtClean="0"/>
              <a:t>Несмеяна</a:t>
            </a:r>
            <a:r>
              <a:rPr lang="ru-RU" dirty="0" smtClean="0"/>
              <a:t>, Чернава. 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488287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Имена князей были более сложными и часто содержали корни –</a:t>
            </a:r>
            <a:r>
              <a:rPr lang="ru-RU" b="1" i="1" dirty="0" smtClean="0"/>
              <a:t>слав</a:t>
            </a:r>
            <a:r>
              <a:rPr lang="ru-RU" dirty="0" smtClean="0"/>
              <a:t> и –</a:t>
            </a:r>
            <a:r>
              <a:rPr lang="ru-RU" b="1" i="1" dirty="0" smtClean="0"/>
              <a:t>мир</a:t>
            </a:r>
            <a:r>
              <a:rPr lang="ru-RU" dirty="0" smtClean="0"/>
              <a:t>: </a:t>
            </a:r>
            <a:br>
              <a:rPr lang="ru-RU" dirty="0" smtClean="0"/>
            </a:br>
            <a:r>
              <a:rPr lang="ru-RU" i="1" dirty="0" smtClean="0"/>
              <a:t>Ярослав, Борислав, Владимир, </a:t>
            </a:r>
            <a:r>
              <a:rPr lang="ru-RU" i="1" dirty="0" err="1" smtClean="0"/>
              <a:t>Любомир</a:t>
            </a:r>
            <a:r>
              <a:rPr lang="ru-RU" i="1" dirty="0" smtClean="0"/>
              <a:t>.</a:t>
            </a:r>
            <a:br>
              <a:rPr lang="ru-RU" i="1" dirty="0" smtClean="0"/>
            </a:br>
            <a:r>
              <a:rPr lang="ru-RU" dirty="0" smtClean="0"/>
              <a:t>Из древнерусского языка к нам пришли женские имена </a:t>
            </a:r>
            <a:r>
              <a:rPr lang="ru-RU" i="1" dirty="0" smtClean="0"/>
              <a:t>Светлана</a:t>
            </a:r>
            <a:r>
              <a:rPr lang="ru-RU" dirty="0" smtClean="0"/>
              <a:t> и </a:t>
            </a:r>
            <a:r>
              <a:rPr lang="ru-RU" i="1" dirty="0" smtClean="0"/>
              <a:t>Людмила</a:t>
            </a:r>
            <a:r>
              <a:rPr lang="ru-RU" dirty="0" smtClean="0"/>
              <a:t>. И сейчас популярны имена </a:t>
            </a:r>
            <a:r>
              <a:rPr lang="ru-RU" i="1" dirty="0" smtClean="0"/>
              <a:t>Вера, Надежда, Любовь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560295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Большую группу составляют имена иноязычного происхождения.</a:t>
            </a:r>
            <a:br>
              <a:rPr lang="ru-RU" dirty="0" smtClean="0"/>
            </a:br>
            <a:r>
              <a:rPr lang="ru-RU" dirty="0" smtClean="0"/>
              <a:t>Одними из первых появились на Руси скандинавские имена: Игорь, Олег, Ольга. Благодаря князьям и княгиням, которые их носили, эти имена вошли в историю русского государства.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3946768"/>
          </a:xfrm>
        </p:spPr>
        <p:txBody>
          <a:bodyPr>
            <a:normAutofit/>
          </a:bodyPr>
          <a:lstStyle/>
          <a:p>
            <a:r>
              <a:rPr lang="ru-RU" dirty="0" smtClean="0"/>
              <a:t>С принятием христианства на Русь новые имена. Детей стали называть в честь христианских святых.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617901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Древнееврейские имена: </a:t>
            </a:r>
            <a:r>
              <a:rPr lang="ru-RU" i="1" dirty="0" smtClean="0"/>
              <a:t>Иоанн (Иван), Михаил, Илья, Анна, Мария.</a:t>
            </a:r>
            <a:br>
              <a:rPr lang="ru-RU" i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Греческие имена: </a:t>
            </a:r>
            <a:r>
              <a:rPr lang="ru-RU" i="1" dirty="0" smtClean="0"/>
              <a:t>Александр, Алексей, Николай, Екатерина, Ирина, Татьяна.</a:t>
            </a:r>
            <a:br>
              <a:rPr lang="ru-RU" i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Римские имена: </a:t>
            </a:r>
            <a:r>
              <a:rPr lang="ru-RU" i="1" dirty="0" smtClean="0"/>
              <a:t>Виктор, Сергей, Павел, Наталья, Юлия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5890984"/>
          </a:xfrm>
        </p:spPr>
        <p:txBody>
          <a:bodyPr>
            <a:normAutofit/>
          </a:bodyPr>
          <a:lstStyle/>
          <a:p>
            <a:r>
              <a:rPr lang="ru-RU" b="1" dirty="0" smtClean="0"/>
              <a:t>Уменьшительное </a:t>
            </a:r>
            <a:r>
              <a:rPr lang="ru-RU" dirty="0" smtClean="0"/>
              <a:t>имя — неофициальная форма имени, образуемая от личного при помощи различных суффиксов или усечения (Мария — Маша —  — Маня и т. п., Александр — Саша  — Шура — Саня).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401877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У каждого русского имени есть уменьшительная форма. Ее используют, когда обращаются к хорошо знакомым </a:t>
            </a:r>
            <a:r>
              <a:rPr lang="ru-RU" smtClean="0"/>
              <a:t>людям: к </a:t>
            </a:r>
            <a:r>
              <a:rPr lang="ru-RU" dirty="0" smtClean="0"/>
              <a:t>родным, к друзьям, к детям.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5530944"/>
          </a:xfrm>
        </p:spPr>
        <p:txBody>
          <a:bodyPr>
            <a:normAutofit/>
          </a:bodyPr>
          <a:lstStyle/>
          <a:p>
            <a:r>
              <a:rPr lang="ru-RU" b="1" dirty="0" smtClean="0"/>
              <a:t>Прозвища</a:t>
            </a:r>
            <a:r>
              <a:rPr lang="ru-RU" dirty="0" smtClean="0"/>
              <a:t>, существовавшие в древности, отличались от имен тем, что отражали реальные качества человека, его происхождение или место жительства (Иван Грозный, Юрий Долгорукий, Алеша Попович, Илья Муромец). 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574696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Прозвища вышли из русской культуры к началу 18 века. На сегодняшний день полуофициальное прозвище может быть у любого человека, кроме того, его можно придумать самостоятельно (например, чтобы работать в Интернете).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5026888"/>
          </a:xfrm>
        </p:spPr>
        <p:txBody>
          <a:bodyPr>
            <a:normAutofit/>
          </a:bodyPr>
          <a:lstStyle/>
          <a:p>
            <a:r>
              <a:rPr lang="ru-RU" dirty="0" smtClean="0"/>
              <a:t>В официальной обстановке существует своя форма обращения ко взрослым людям −  по имени и отчеству.</a:t>
            </a:r>
            <a:br>
              <a:rPr lang="ru-RU" dirty="0" smtClean="0"/>
            </a:br>
            <a:r>
              <a:rPr lang="ru-RU" dirty="0" smtClean="0"/>
              <a:t>Отчество образуется от имени отца с помощью суффиксов </a:t>
            </a:r>
            <a:br>
              <a:rPr lang="ru-RU" dirty="0" smtClean="0"/>
            </a:br>
            <a:r>
              <a:rPr lang="ru-RU" dirty="0" smtClean="0"/>
              <a:t>-</a:t>
            </a:r>
            <a:r>
              <a:rPr lang="ru-RU" dirty="0" err="1" smtClean="0"/>
              <a:t>ович</a:t>
            </a:r>
            <a:r>
              <a:rPr lang="ru-RU" dirty="0" smtClean="0"/>
              <a:t> (-</a:t>
            </a:r>
            <a:r>
              <a:rPr lang="ru-RU" dirty="0" err="1" smtClean="0"/>
              <a:t>евич</a:t>
            </a:r>
            <a:r>
              <a:rPr lang="ru-RU" dirty="0" smtClean="0"/>
              <a:t>) и -овна(-</a:t>
            </a:r>
            <a:r>
              <a:rPr lang="ru-RU" dirty="0" err="1" smtClean="0"/>
              <a:t>евна</a:t>
            </a:r>
            <a:r>
              <a:rPr lang="ru-RU" dirty="0" smtClean="0"/>
              <a:t>).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764704"/>
            <a:ext cx="7962088" cy="576064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Например: </a:t>
            </a:r>
            <a:br>
              <a:rPr lang="ru-RU" dirty="0" smtClean="0"/>
            </a:br>
            <a:r>
              <a:rPr lang="ru-RU" dirty="0" smtClean="0"/>
              <a:t>Иван – Иванович, Ивановна;</a:t>
            </a:r>
            <a:br>
              <a:rPr lang="ru-RU" dirty="0" smtClean="0"/>
            </a:br>
            <a:r>
              <a:rPr lang="ru-RU" dirty="0" smtClean="0"/>
              <a:t>Сергей – Сергеевич, Сергеевна.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Официальная форма обращения по имени и отчеству является специфически русской уважительной формой именования.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596299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Фамилия</a:t>
            </a:r>
            <a:r>
              <a:rPr lang="ru-RU" dirty="0" smtClean="0"/>
              <a:t> — наследуется из поколения в поколение по мужской линии (или по женской). Большинство из них произошло от </a:t>
            </a:r>
            <a:r>
              <a:rPr lang="ru-RU" dirty="0" smtClean="0">
                <a:solidFill>
                  <a:schemeClr val="tx1"/>
                </a:solidFill>
              </a:rPr>
              <a:t>отчеств (по имени одного из предков), прозвищ (по роду деятельности, месту происхождения или какой-то </a:t>
            </a:r>
            <a:r>
              <a:rPr lang="ru-RU" dirty="0" smtClean="0"/>
              <a:t>другой особенности предка) или других родовых имён.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4810864"/>
          </a:xfrm>
        </p:spPr>
        <p:txBody>
          <a:bodyPr>
            <a:normAutofit/>
          </a:bodyPr>
          <a:lstStyle/>
          <a:p>
            <a:r>
              <a:rPr lang="ru-RU" dirty="0" smtClean="0"/>
              <a:t>Чаще всего фамилии образуются от личных имён через притяжательные прилагательные. Русские фамилии часто имеют суффиксы </a:t>
            </a:r>
            <a:r>
              <a:rPr lang="ru-RU" i="1" dirty="0" smtClean="0"/>
              <a:t>-</a:t>
            </a:r>
            <a:r>
              <a:rPr lang="ru-RU" i="1" dirty="0" err="1" smtClean="0"/>
              <a:t>ов</a:t>
            </a:r>
            <a:r>
              <a:rPr lang="ru-RU" i="1" dirty="0" smtClean="0"/>
              <a:t>/-ев, -ин,</a:t>
            </a:r>
            <a:r>
              <a:rPr lang="ru-RU" dirty="0" smtClean="0"/>
              <a:t> от ответа на вопрос «чей?».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6179016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i="1" dirty="0" smtClean="0"/>
              <a:t>-</a:t>
            </a:r>
            <a:r>
              <a:rPr lang="ru-RU" i="1" dirty="0" err="1" smtClean="0"/>
              <a:t>ов</a:t>
            </a:r>
            <a:r>
              <a:rPr lang="ru-RU" dirty="0" smtClean="0"/>
              <a:t> добавлялось к прозвищам или именам на твёрдый согласный (</a:t>
            </a:r>
            <a:r>
              <a:rPr lang="ru-RU" i="1" dirty="0" smtClean="0"/>
              <a:t> Роман — Романов, Михаил — Михайлов</a:t>
            </a:r>
            <a:r>
              <a:rPr lang="ru-RU" dirty="0" smtClean="0"/>
              <a:t>), </a:t>
            </a:r>
            <a:r>
              <a:rPr lang="ru-RU" i="1" dirty="0" smtClean="0"/>
              <a:t>-ев</a:t>
            </a:r>
            <a:r>
              <a:rPr lang="ru-RU" dirty="0" smtClean="0"/>
              <a:t> к именам или прозвищам на мягкий согласный (</a:t>
            </a:r>
            <a:r>
              <a:rPr lang="ru-RU" i="1" dirty="0" smtClean="0"/>
              <a:t>Сергей — Сергеев</a:t>
            </a:r>
            <a:r>
              <a:rPr lang="ru-RU" dirty="0" smtClean="0"/>
              <a:t>), </a:t>
            </a:r>
            <a:r>
              <a:rPr lang="ru-RU" i="1" dirty="0" smtClean="0"/>
              <a:t>-ин</a:t>
            </a:r>
            <a:r>
              <a:rPr lang="ru-RU" dirty="0" smtClean="0"/>
              <a:t> к основам на </a:t>
            </a:r>
            <a:r>
              <a:rPr lang="ru-RU" i="1" dirty="0" smtClean="0"/>
              <a:t>-а, -я</a:t>
            </a:r>
            <a:r>
              <a:rPr lang="ru-RU" dirty="0" smtClean="0"/>
              <a:t> (</a:t>
            </a:r>
            <a:r>
              <a:rPr lang="ru-RU" i="1" dirty="0" smtClean="0"/>
              <a:t> Ерёма — Ерёмин, Илья — Ильин</a:t>
            </a:r>
            <a:r>
              <a:rPr lang="ru-RU" dirty="0" smtClean="0"/>
              <a:t>). 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 descr="http://jenskie-imena-krasivie-russkie.zz.mu/wp-content/uploads/2015/01/Zhenskie-imena-krasivye-russki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692696"/>
            <a:ext cx="6696744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4522832"/>
          </a:xfrm>
        </p:spPr>
        <p:txBody>
          <a:bodyPr>
            <a:noAutofit/>
          </a:bodyPr>
          <a:lstStyle/>
          <a:p>
            <a:r>
              <a:rPr lang="ru-RU" sz="1800" b="1" dirty="0" smtClean="0"/>
              <a:t>Задание: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>
                <a:solidFill>
                  <a:srgbClr val="FF0000"/>
                </a:solidFill>
              </a:rPr>
              <a:t>Фархутдинова, Ф. Ф. Русский язык и русская культура : </a:t>
            </a:r>
            <a:r>
              <a:rPr lang="ru-RU" sz="1800" dirty="0" smtClean="0"/>
              <a:t>учебное пособие для иностранных учащихся / Ф. Ф. Фархутдинова, А. Ю. Мельникова. — Москва : Ай Пи Ар </a:t>
            </a:r>
            <a:r>
              <a:rPr lang="ru-RU" sz="1800" dirty="0" err="1" smtClean="0"/>
              <a:t>Медиа</a:t>
            </a:r>
            <a:r>
              <a:rPr lang="ru-RU" sz="1800" dirty="0" smtClean="0"/>
              <a:t>, 2020. — 199 </a:t>
            </a:r>
            <a:r>
              <a:rPr lang="ru-RU" sz="1800" dirty="0" err="1" smtClean="0"/>
              <a:t>c</a:t>
            </a:r>
            <a:r>
              <a:rPr lang="ru-RU" sz="1800" dirty="0" smtClean="0"/>
              <a:t>. — ISBN 978-5-4497-0698-0. — Текст : электронный // Электронно-образовательный ресурс для иностранных студентов «Русский как иностранный» : [сайт]. — URL: </a:t>
            </a:r>
            <a:r>
              <a:rPr lang="ru-RU" sz="1800" dirty="0" smtClean="0">
                <a:hlinkClick r:id="rId2"/>
              </a:rPr>
              <a:t>https</a:t>
            </a:r>
            <a:r>
              <a:rPr lang="ru-RU" sz="1800" smtClean="0">
                <a:hlinkClick r:id="rId2"/>
              </a:rPr>
              <a:t>://</a:t>
            </a:r>
            <a:r>
              <a:rPr lang="ru-RU" sz="1800" smtClean="0">
                <a:hlinkClick r:id="rId2"/>
              </a:rPr>
              <a:t>ros-edu.ru/book?id=97412</a:t>
            </a:r>
            <a:r>
              <a:rPr lang="ru-RU" sz="1800" smtClean="0"/>
              <a:t/>
            </a:r>
            <a:br>
              <a:rPr lang="ru-RU" sz="1800" smtClean="0"/>
            </a:br>
            <a:r>
              <a:rPr lang="ru-RU" sz="1800" smtClean="0"/>
              <a:t>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стр.5- 11</a:t>
            </a:r>
            <a:br>
              <a:rPr lang="ru-RU" sz="1800" dirty="0" smtClean="0"/>
            </a:br>
            <a:endParaRPr lang="ru-RU" sz="1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РУССКИЕ ИМЕН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5" y="692696"/>
            <a:ext cx="7128792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559</TotalTime>
  <Words>384</Words>
  <Application>Microsoft Office PowerPoint</Application>
  <PresentationFormat>Экран (4:3)</PresentationFormat>
  <Paragraphs>17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Солнцестояние</vt:lpstr>
      <vt:lpstr>РУССКИЕ ИМЕНА</vt:lpstr>
      <vt:lpstr>В России полное имя человека включает в себя фамилию, имя и отчество. Существуют дополнительные формы имени – прозвище и уменьшительная форма. </vt:lpstr>
      <vt:lpstr>Древние русские имена были своеобразными характеристиками человека – Храбр, Добр, Мал, Бел, Несмеяна, Чернава. </vt:lpstr>
      <vt:lpstr>Имена князей были более сложными и часто содержали корни –слав и –мир:  Ярослав, Борислав, Владимир, Любомир. Из древнерусского языка к нам пришли женские имена Светлана и Людмила. И сейчас популярны имена Вера, Надежда, Любовь.</vt:lpstr>
      <vt:lpstr>Большую группу составляют имена иноязычного происхождения. Одними из первых появились на Руси скандинавские имена: Игорь, Олег, Ольга. Благодаря князьям и княгиням, которые их носили, эти имена вошли в историю русского государства.</vt:lpstr>
      <vt:lpstr>С принятием христианства на Русь новые имена. Детей стали называть в честь христианских святых.</vt:lpstr>
      <vt:lpstr>Древнееврейские имена: Иоанн (Иван), Михаил, Илья, Анна, Мария.  Греческие имена: Александр, Алексей, Николай, Екатерина, Ирина, Татьяна.  Римские имена: Виктор, Сергей, Павел, Наталья, Юлия. </vt:lpstr>
      <vt:lpstr>Уменьшительное имя — неофициальная форма имени, образуемая от личного при помощи различных суффиксов или усечения (Мария — Маша —  — Маня и т. п., Александр — Саша  — Шура — Саня). </vt:lpstr>
      <vt:lpstr>У каждого русского имени есть уменьшительная форма. Ее используют, когда обращаются к хорошо знакомым людям: к родным, к друзьям, к детям.</vt:lpstr>
      <vt:lpstr>Прозвища, существовавшие в древности, отличались от имен тем, что отражали реальные качества человека, его происхождение или место жительства (Иван Грозный, Юрий Долгорукий, Алеша Попович, Илья Муромец). </vt:lpstr>
      <vt:lpstr>Прозвища вышли из русской культуры к началу 18 века. На сегодняшний день полуофициальное прозвище может быть у любого человека, кроме того, его можно придумать самостоятельно (например, чтобы работать в Интернете). </vt:lpstr>
      <vt:lpstr>В официальной обстановке существует своя форма обращения ко взрослым людям −  по имени и отчеству. Отчество образуется от имени отца с помощью суффиксов  -ович (-евич) и -овна(-евна).</vt:lpstr>
      <vt:lpstr>Например:  Иван – Иванович, Ивановна; Сергей – Сергеевич, Сергеевна.  Официальная форма обращения по имени и отчеству является специфически русской уважительной формой именования.   </vt:lpstr>
      <vt:lpstr>Фамилия — наследуется из поколения в поколение по мужской линии (или по женской). Большинство из них произошло от отчеств (по имени одного из предков), прозвищ (по роду деятельности, месту происхождения или какой-то другой особенности предка) или других родовых имён.</vt:lpstr>
      <vt:lpstr>Чаще всего фамилии образуются от личных имён через притяжательные прилагательные. Русские фамилии часто имеют суффиксы -ов/-ев, -ин, от ответа на вопрос «чей?».</vt:lpstr>
      <vt:lpstr> -ов добавлялось к прозвищам или именам на твёрдый согласный ( Роман — Романов, Михаил — Михайлов), -ев к именам или прозвищам на мягкий согласный (Сергей — Сергеев), -ин к основам на -а, -я ( Ерёма — Ерёмин, Илья — Ильин). </vt:lpstr>
      <vt:lpstr>Слайд 17</vt:lpstr>
      <vt:lpstr>Задание:  Фархутдинова, Ф. Ф. Русский язык и русская культура : учебное пособие для иностранных учащихся / Ф. Ф. Фархутдинова, А. Ю. Мельникова. — Москва : Ай Пи Ар Медиа, 2020. — 199 c. — ISBN 978-5-4497-0698-0. — Текст : электронный // Электронно-образовательный ресурс для иностранных студентов «Русский как иностранный» : [сайт]. — URL: https://ros-edu.ru/book?id=97412    стр.5- 11 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РУССКИЕ ИМЕНА</dc:title>
  <dc:creator>анна</dc:creator>
  <cp:lastModifiedBy>user</cp:lastModifiedBy>
  <cp:revision>12</cp:revision>
  <dcterms:created xsi:type="dcterms:W3CDTF">2017-03-06T18:21:05Z</dcterms:created>
  <dcterms:modified xsi:type="dcterms:W3CDTF">2021-12-22T17:35:18Z</dcterms:modified>
</cp:coreProperties>
</file>