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98" r:id="rId2"/>
    <p:sldId id="399" r:id="rId3"/>
    <p:sldId id="401" r:id="rId4"/>
    <p:sldId id="402" r:id="rId5"/>
    <p:sldId id="403" r:id="rId6"/>
    <p:sldId id="405" r:id="rId7"/>
    <p:sldId id="400" r:id="rId8"/>
    <p:sldId id="406" r:id="rId9"/>
    <p:sldId id="407" r:id="rId10"/>
    <p:sldId id="408" r:id="rId11"/>
    <p:sldId id="409" r:id="rId12"/>
    <p:sldId id="42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86505"/>
          </a:xfrm>
        </p:spPr>
        <p:txBody>
          <a:bodyPr/>
          <a:lstStyle/>
          <a:p>
            <a:r>
              <a:rPr lang="ru-RU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КАТЕГОРИЯ ЛИЦА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658235"/>
          </a:xfrm>
        </p:spPr>
        <p:txBody>
          <a:bodyPr>
            <a:normAutofit/>
          </a:bodyPr>
          <a:lstStyle/>
          <a:p>
            <a:r>
              <a:rPr lang="ru-RU" altLang="en-US">
                <a:latin typeface="Times New Roman" panose="02020603050405020304" charset="0"/>
              </a:rPr>
              <a:t>Категория лица состоит из  трёх членов.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  <a:t>1 лицо</a:t>
            </a:r>
            <a:r>
              <a:rPr lang="ru-RU" altLang="en-US">
                <a:latin typeface="Times New Roman" panose="02020603050405020304" charset="0"/>
              </a:rPr>
              <a:t> - я, мы.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  <a:t>2 лицо</a:t>
            </a:r>
            <a:r>
              <a:rPr lang="ru-RU" altLang="en-US">
                <a:latin typeface="Times New Roman" panose="02020603050405020304" charset="0"/>
              </a:rPr>
              <a:t> - ты, вы.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  <a:t>3 лицо</a:t>
            </a:r>
            <a:r>
              <a:rPr lang="ru-RU" altLang="en-US">
                <a:latin typeface="Times New Roman" panose="02020603050405020304" charset="0"/>
              </a:rPr>
              <a:t> - он, она, оно, они.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202430"/>
          </a:xfrm>
        </p:spPr>
        <p:txBody>
          <a:bodyPr>
            <a:normAutofit/>
          </a:bodyPr>
          <a:lstStyle/>
          <a:p>
            <a:r>
              <a:rPr lang="ru-RU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  <a:sym typeface="+mn-ea"/>
              </a:rPr>
              <a:t>Безличные глаголы</a:t>
            </a:r>
            <a:r>
              <a:rPr lang="ru-RU" b="1" dirty="0">
                <a:latin typeface="Times New Roman" panose="02020603050405020304" charset="0"/>
              </a:rPr>
              <a:t/>
            </a:r>
            <a:br>
              <a:rPr lang="ru-RU" b="1" dirty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  <a:sym typeface="+mn-ea"/>
              </a:rPr>
              <a:t>Безличные глаголы обозначают процессы, которые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dirty="0" smtClean="0">
                <a:latin typeface="Times New Roman" panose="02020603050405020304" charset="0"/>
                <a:sym typeface="+mn-ea"/>
              </a:rPr>
              <a:t>протекают без участия субъекта:</a:t>
            </a:r>
            <a:r>
              <a:rPr lang="ru-RU" dirty="0">
                <a:latin typeface="Times New Roman" panose="02020603050405020304" charset="0"/>
              </a:rPr>
              <a:t/>
            </a:r>
            <a:br>
              <a:rPr lang="ru-RU" dirty="0">
                <a:latin typeface="Times New Roman" panose="02020603050405020304" charset="0"/>
              </a:rPr>
            </a:br>
            <a:endParaRPr lang="ru-RU" alt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1) явления природы: </a:t>
            </a:r>
            <a:r>
              <a:rPr lang="ru-RU" i="1" dirty="0" smtClean="0">
                <a:latin typeface="Times New Roman" panose="02020603050405020304" charset="0"/>
              </a:rPr>
              <a:t>светает, вечереет, похолодало и др.;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330" y="2486660"/>
            <a:ext cx="5817235" cy="38868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2) физические состояния человека: </a:t>
            </a:r>
            <a:r>
              <a:rPr lang="ru-RU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Его, меня  </a:t>
            </a:r>
            <a:r>
              <a:rPr lang="ru-RU" i="1" dirty="0" smtClean="0">
                <a:latin typeface="Times New Roman" panose="02020603050405020304" charset="0"/>
              </a:rPr>
              <a:t>тошнит</a:t>
            </a:r>
            <a:r>
              <a:rPr lang="ru-RU" i="1" dirty="0" smtClean="0">
                <a:latin typeface="Times New Roman" panose="02020603050405020304" charset="0"/>
              </a:rPr>
              <a:t>,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её</a:t>
            </a:r>
            <a:r>
              <a:rPr lang="ru-RU" i="1" dirty="0" smtClean="0">
                <a:latin typeface="Times New Roman" panose="02020603050405020304" charset="0"/>
              </a:rPr>
              <a:t> </a:t>
            </a:r>
            <a:r>
              <a:rPr lang="ru-RU" i="1" dirty="0" smtClean="0">
                <a:latin typeface="Times New Roman" panose="02020603050405020304" charset="0"/>
              </a:rPr>
              <a:t>знобит </a:t>
            </a:r>
            <a:r>
              <a:rPr lang="ru-RU" i="1" dirty="0" smtClean="0">
                <a:latin typeface="Times New Roman" panose="02020603050405020304" charset="0"/>
              </a:rPr>
              <a:t>и др.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0165" y="1617980"/>
            <a:ext cx="6502400" cy="44894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3) непроизвольные действия: </a:t>
            </a:r>
            <a:r>
              <a:rPr lang="ru-RU" dirty="0" smtClean="0">
                <a:latin typeface="Times New Roman" panose="02020603050405020304" charset="0"/>
              </a:rPr>
              <a:t>Ему. Ей </a:t>
            </a:r>
            <a:r>
              <a:rPr lang="ru-RU" i="1" dirty="0" smtClean="0">
                <a:latin typeface="Times New Roman" panose="02020603050405020304" charset="0"/>
              </a:rPr>
              <a:t>везёт</a:t>
            </a:r>
            <a:r>
              <a:rPr lang="ru-RU" dirty="0" smtClean="0">
                <a:latin typeface="Times New Roman" panose="02020603050405020304" charset="0"/>
              </a:rPr>
              <a:t>, </a:t>
            </a:r>
            <a:r>
              <a:rPr lang="ru-RU" i="1" dirty="0" smtClean="0">
                <a:latin typeface="Times New Roman" panose="02020603050405020304" charset="0"/>
              </a:rPr>
              <a:t>повезло </a:t>
            </a:r>
            <a:r>
              <a:rPr lang="ru-RU" i="1" dirty="0" smtClean="0">
                <a:latin typeface="Times New Roman" panose="02020603050405020304" charset="0"/>
              </a:rPr>
              <a:t>и т. п</a:t>
            </a:r>
            <a:r>
              <a:rPr lang="ru-RU" i="1" dirty="0" smtClean="0">
                <a:latin typeface="Times New Roman" panose="02020603050405020304" charset="0"/>
              </a:rPr>
              <a:t>. Удача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640" y="1600200"/>
            <a:ext cx="8046085" cy="45262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598035"/>
          </a:xfrm>
        </p:spPr>
        <p:txBody>
          <a:bodyPr>
            <a:normAutofit/>
          </a:bodyPr>
          <a:lstStyle/>
          <a:p>
            <a:r>
              <a:rPr lang="ru-RU" altLang="en-US" b="1">
                <a:latin typeface="Times New Roman" panose="02020603050405020304" charset="0"/>
              </a:rPr>
              <a:t>Задание. Определите лицо и число глагола.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иду, читаем, работают, спит,  делайте, читаешь, давай пойдём, </a:t>
            </a:r>
            <a:r>
              <a:rPr lang="ru-RU" altLang="en-US">
                <a:latin typeface="Times New Roman" panose="02020603050405020304" charset="0"/>
                <a:sym typeface="+mn-ea"/>
              </a:rPr>
              <a:t>пришёл, пусть говорит.</a:t>
            </a:r>
            <a:endParaRPr lang="ru-RU" alt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426075"/>
          </a:xfrm>
        </p:spPr>
        <p:txBody>
          <a:bodyPr>
            <a:normAutofit/>
          </a:bodyPr>
          <a:lstStyle/>
          <a:p>
            <a:r>
              <a:rPr lang="ru-RU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КАТЕГОРИЯ ВРЕМЕНИ</a:t>
            </a:r>
            <a:r>
              <a:rPr lang="ru-RU" b="1" dirty="0" smtClean="0">
                <a:latin typeface="Times New Roman" panose="02020603050405020304" charset="0"/>
              </a:rPr>
              <a:t/>
            </a:r>
            <a:br>
              <a:rPr lang="ru-RU" b="1" dirty="0" smtClean="0">
                <a:latin typeface="Times New Roman" panose="02020603050405020304" charset="0"/>
              </a:rPr>
            </a:br>
            <a:r>
              <a:rPr lang="ru-RU" b="1" dirty="0" smtClean="0">
                <a:latin typeface="Times New Roman" panose="02020603050405020304" charset="0"/>
              </a:rPr>
              <a:t/>
            </a:r>
            <a:br>
              <a:rPr lang="ru-RU" b="1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Категория времени включает три члена: настоящее время, прошедшее время, будущее время.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97300"/>
          </a:xfrm>
        </p:spPr>
        <p:txBody>
          <a:bodyPr/>
          <a:lstStyle/>
          <a:p>
            <a:r>
              <a:rPr lang="ru-RU" b="1" dirty="0" smtClean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charset="0"/>
              </a:rPr>
              <a:t>Система времён глагола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52183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Система времен русского глагола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в изъявительном наклонении состоит из 5 временных форм: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42214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charset="0"/>
              </a:rPr>
              <a:t>1)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charset="0"/>
              </a:rPr>
              <a:t>настоящее время</a:t>
            </a:r>
            <a:r>
              <a:rPr lang="ru-RU" sz="3200" dirty="0" smtClean="0">
                <a:latin typeface="Times New Roman" panose="02020603050405020304" charset="0"/>
              </a:rPr>
              <a:t> (только 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charset="0"/>
              </a:rPr>
              <a:t>несовершенного вида</a:t>
            </a:r>
            <a:r>
              <a:rPr lang="ru-RU" sz="3200" dirty="0" smtClean="0">
                <a:latin typeface="Times New Roman" panose="02020603050405020304" charset="0"/>
              </a:rPr>
              <a:t>, например: </a:t>
            </a:r>
            <a:r>
              <a:rPr lang="ru-RU" sz="3200" i="1" dirty="0" smtClean="0">
                <a:latin typeface="Times New Roman" panose="02020603050405020304" charset="0"/>
              </a:rPr>
              <a:t>делаю);</a:t>
            </a:r>
            <a:br>
              <a:rPr lang="ru-RU" sz="3200" i="1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2)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charset="0"/>
              </a:rPr>
              <a:t>прошедшее 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charset="0"/>
              </a:rPr>
              <a:t>несовершенного вида</a:t>
            </a:r>
            <a:r>
              <a:rPr lang="ru-RU" sz="3200" dirty="0" smtClean="0">
                <a:latin typeface="Times New Roman" panose="02020603050405020304" charset="0"/>
              </a:rPr>
              <a:t> </a:t>
            </a:r>
            <a:r>
              <a:rPr lang="ru-RU" sz="3200" i="1" dirty="0" smtClean="0">
                <a:latin typeface="Times New Roman" panose="02020603050405020304" charset="0"/>
              </a:rPr>
              <a:t>(делал); </a:t>
            </a:r>
            <a:br>
              <a:rPr lang="ru-RU" sz="3200" i="1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3)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charset="0"/>
              </a:rPr>
              <a:t>прошедшее 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charset="0"/>
              </a:rPr>
              <a:t>совершенного вида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sz="3200" i="1" dirty="0" smtClean="0">
                <a:latin typeface="Times New Roman" panose="02020603050405020304" charset="0"/>
              </a:rPr>
              <a:t>(сделал);</a:t>
            </a:r>
            <a:br>
              <a:rPr lang="ru-RU" sz="3200" i="1" dirty="0" smtClean="0">
                <a:latin typeface="Times New Roman" panose="02020603050405020304" charset="0"/>
              </a:rPr>
            </a:br>
            <a:r>
              <a:rPr lang="ru-RU" sz="3200" i="1" dirty="0" smtClean="0">
                <a:latin typeface="Times New Roman" panose="02020603050405020304" charset="0"/>
              </a:rPr>
              <a:t> </a:t>
            </a:r>
            <a:r>
              <a:rPr lang="ru-RU" sz="3200" dirty="0" smtClean="0">
                <a:latin typeface="Times New Roman" panose="02020603050405020304" charset="0"/>
              </a:rPr>
              <a:t>4)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charset="0"/>
              </a:rPr>
              <a:t>будущее сложное</a:t>
            </a:r>
            <a:r>
              <a:rPr lang="ru-RU" sz="3200" i="1" dirty="0" smtClean="0">
                <a:solidFill>
                  <a:srgbClr val="C00000"/>
                </a:solidFill>
                <a:latin typeface="Times New Roman" panose="02020603050405020304" charset="0"/>
              </a:rPr>
              <a:t> </a:t>
            </a:r>
            <a:r>
              <a:rPr lang="ru-RU" sz="3200" i="1" dirty="0" smtClean="0">
                <a:latin typeface="Times New Roman" panose="02020603050405020304" charset="0"/>
              </a:rPr>
              <a:t/>
            </a:r>
            <a:br>
              <a:rPr lang="ru-RU" sz="3200" i="1" dirty="0" smtClean="0">
                <a:latin typeface="Times New Roman" panose="02020603050405020304" charset="0"/>
              </a:rPr>
            </a:br>
            <a:r>
              <a:rPr lang="ru-RU" sz="3200" i="1" dirty="0" smtClean="0">
                <a:latin typeface="Times New Roman" panose="02020603050405020304" charset="0"/>
              </a:rPr>
              <a:t>(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charset="0"/>
              </a:rPr>
              <a:t>несовершенного вида</a:t>
            </a:r>
            <a:r>
              <a:rPr lang="ru-RU" sz="3200" i="1" dirty="0" smtClean="0">
                <a:latin typeface="Times New Roman" panose="02020603050405020304" charset="0"/>
              </a:rPr>
              <a:t>: буду делать) </a:t>
            </a:r>
            <a:br>
              <a:rPr lang="ru-RU" sz="3200" i="1" dirty="0" smtClean="0">
                <a:latin typeface="Times New Roman" panose="02020603050405020304" charset="0"/>
              </a:rPr>
            </a:br>
            <a:r>
              <a:rPr lang="ru-RU" sz="3200" i="1" dirty="0" smtClean="0">
                <a:latin typeface="Times New Roman" panose="02020603050405020304" charset="0"/>
              </a:rPr>
              <a:t> 5)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charset="0"/>
              </a:rPr>
              <a:t>будущее простое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ru-RU" sz="3200" i="1" dirty="0" smtClean="0">
                <a:latin typeface="Times New Roman" panose="02020603050405020304" charset="0"/>
              </a:rPr>
              <a:t>(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charset="0"/>
              </a:rPr>
              <a:t>совершенного вида</a:t>
            </a:r>
            <a:r>
              <a:rPr lang="ru-RU" sz="3200" i="1" dirty="0" smtClean="0">
                <a:latin typeface="Times New Roman" panose="02020603050405020304" charset="0"/>
              </a:rPr>
              <a:t>: сделаю).</a:t>
            </a:r>
            <a:endParaRPr lang="ru-RU" sz="3200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849495"/>
          </a:xfrm>
        </p:spPr>
        <p:txBody>
          <a:bodyPr>
            <a:normAutofit/>
          </a:bodyPr>
          <a:lstStyle/>
          <a:p>
            <a:r>
              <a:rPr lang="ru-RU" altLang="en-US" sz="2665" b="1" dirty="0">
                <a:latin typeface="Times New Roman" panose="02020603050405020304" charset="0"/>
                <a:cs typeface="Times New Roman" panose="02020603050405020304" charset="0"/>
              </a:rPr>
              <a:t>Задания из учебника</a:t>
            </a: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>Глазунова, О. И. Грамматика русского языка в упражнениях и комментариях. Морфология / О. И. Глазунова. — Санкт-Петербург : Златоуст, 2017. — 423 </a:t>
            </a:r>
            <a:r>
              <a:rPr lang="ru-RU" altLang="en-US" sz="2665" dirty="0" err="1">
                <a:latin typeface="Times New Roman" panose="02020603050405020304" charset="0"/>
                <a:cs typeface="Times New Roman" panose="02020603050405020304" charset="0"/>
              </a:rPr>
              <a:t>c</a:t>
            </a: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>. — ISBN 978-5-86547-523-1. — Текст : электронный // Электронно-библиотечная система «Русский как иностранный» : [сайт]. — </a:t>
            </a:r>
            <a:r>
              <a:rPr lang="ru-RU" altLang="en-US" sz="2665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URL: https://ros-edu.ru/book?id=68526 </a:t>
            </a: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>Упражнения 562, </a:t>
            </a:r>
            <a:r>
              <a:rPr lang="ru-RU" altLang="en-US" sz="2665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563 и 564 </a:t>
            </a:r>
            <a:r>
              <a:rPr lang="ru-RU" altLang="en-US" sz="2665" dirty="0">
                <a:latin typeface="Times New Roman" panose="02020603050405020304" charset="0"/>
                <a:cs typeface="Times New Roman" panose="02020603050405020304" charset="0"/>
              </a:rPr>
              <a:t>(стр. 289 -290)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90</Words>
  <Application>WPS Presentation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КАТЕГОРИЯ ЛИЦА</vt:lpstr>
      <vt:lpstr>Категория лица состоит из  трёх членов. 1 лицо - я, мы. 2 лицо - ты, вы. 3 лицо - он, она, оно, они.</vt:lpstr>
      <vt:lpstr>Безличные глаголы Безличные глаголы обозначают процессы, которые протекают без участия субъекта: </vt:lpstr>
      <vt:lpstr>1) явления природы: светает, вечереет, похолодало и др.;</vt:lpstr>
      <vt:lpstr>2) физические состояния человека:  Его, меня  тошнит, её знобит и др.</vt:lpstr>
      <vt:lpstr>3) непроизвольные действия: Ему. Ей везёт, повезло и т. п. Удача</vt:lpstr>
      <vt:lpstr>Задание. Определите лицо и число глагола.  иду, читаем, работают, спит,  делайте, читаешь, давай пойдём, пришёл, пусть говорит.</vt:lpstr>
      <vt:lpstr>КАТЕГОРИЯ ВРЕМЕНИ  Категория времени включает три члена: настоящее время, прошедшее время, будущее время.</vt:lpstr>
      <vt:lpstr>Система времён глагола</vt:lpstr>
      <vt:lpstr>Система времен русского глагола в изъявительном наклонении состоит из 5 временных форм:</vt:lpstr>
      <vt:lpstr>1) настоящее время (только несовершенного вида, например: делаю); 2) прошедшее несовершенного вида (делал);  3) прошедшее совершенного вида (сделал);  4) будущее сложное  (несовершенного вида: буду делать)   5) будущее простое  (совершенного вида: сделаю).</vt:lpstr>
      <vt:lpstr>Задания из учебника Глазунова, О. И. Грамматика русского языка в упражнениях и комментариях. Морфология / О. И. Глазунова. — Санкт-Петербург : Златоуст, 2017. — 423 c. — ISBN 978-5-86547-523-1. — Текст : электронный // Электронно-библиотечная система «Русский как иностранный» : [сайт]. — URL: https://ros-edu.ru/book?id=68526   Упражнения 562, 563 и 564 (стр. 289 -290)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Спряжение глагола.</dc:title>
  <dc:creator>анна</dc:creator>
  <cp:lastModifiedBy>Test</cp:lastModifiedBy>
  <cp:revision>70</cp:revision>
  <dcterms:created xsi:type="dcterms:W3CDTF">2015-06-03T13:35:00Z</dcterms:created>
  <dcterms:modified xsi:type="dcterms:W3CDTF">2020-11-23T08:59:42Z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1033-11.2.0.9747</vt:lpwstr>
  </property>
</Properties>
</file>