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64" r:id="rId2"/>
    <p:sldId id="365" r:id="rId3"/>
    <p:sldId id="366" r:id="rId4"/>
    <p:sldId id="367" r:id="rId5"/>
    <p:sldId id="368" r:id="rId6"/>
    <p:sldId id="369" r:id="rId7"/>
    <p:sldId id="370" r:id="rId8"/>
    <p:sldId id="371" r:id="rId9"/>
    <p:sldId id="372" r:id="rId10"/>
    <p:sldId id="420" r:id="rId11"/>
    <p:sldId id="374" r:id="rId12"/>
    <p:sldId id="373" r:id="rId13"/>
    <p:sldId id="375" r:id="rId14"/>
    <p:sldId id="421" r:id="rId15"/>
    <p:sldId id="422" r:id="rId16"/>
    <p:sldId id="423" r:id="rId17"/>
    <p:sldId id="424" r:id="rId18"/>
    <p:sldId id="378" r:id="rId19"/>
    <p:sldId id="379" r:id="rId20"/>
    <p:sldId id="376" r:id="rId21"/>
    <p:sldId id="3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717290"/>
          </a:xfrm>
        </p:spPr>
        <p:txBody>
          <a:bodyPr/>
          <a:lstStyle/>
          <a:p>
            <a:r>
              <a:rPr lang="ru-RU" b="1" dirty="0" smtClean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charset="0"/>
              </a:rPr>
              <a:t>КАТЕГОРИЯ НАКЛОНЕНИЯ</a:t>
            </a:r>
            <a:br>
              <a:rPr lang="ru-RU" b="1" dirty="0" smtClean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charset="0"/>
              </a:rPr>
            </a:br>
            <a:r>
              <a:rPr lang="ru-RU" b="1" dirty="0" smtClean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charset="0"/>
              </a:rPr>
              <a:t>ГЛАГОЛА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563110"/>
          </a:xfrm>
        </p:spPr>
        <p:txBody>
          <a:bodyPr>
            <a:normAutofit/>
          </a:bodyPr>
          <a:lstStyle/>
          <a:p>
            <a:r>
              <a:rPr lang="ru-RU" dirty="0" smtClean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charset="0"/>
              </a:rPr>
              <a:t>Категория наклонения</a:t>
            </a:r>
            <a:r>
              <a:rPr lang="ru-RU" dirty="0" smtClean="0">
                <a:latin typeface="Times New Roman" panose="02020603050405020304" charset="0"/>
              </a:rPr>
              <a:t> включает три члена: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изъявительное наклонение,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сослагательное наклонение и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повелительное наклонение.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39852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Наклонение глагола выражает отношения </a:t>
            </a:r>
            <a:r>
              <a:rPr lang="ru-RU" b="1" dirty="0" smtClean="0">
                <a:latin typeface="Times New Roman" panose="02020603050405020304" charset="0"/>
              </a:rPr>
              <a:t>действия</a:t>
            </a:r>
            <a:r>
              <a:rPr lang="ru-RU" dirty="0" smtClean="0">
                <a:latin typeface="Times New Roman" panose="02020603050405020304" charset="0"/>
              </a:rPr>
              <a:t> к </a:t>
            </a:r>
            <a:r>
              <a:rPr lang="ru-RU" b="1" dirty="0" smtClean="0">
                <a:latin typeface="Times New Roman" panose="02020603050405020304" charset="0"/>
              </a:rPr>
              <a:t>действительности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32359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Действие может быть реальным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фактом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действительности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(</a:t>
            </a:r>
            <a:r>
              <a:rPr lang="ru-RU" i="1" dirty="0" smtClean="0">
                <a:latin typeface="Times New Roman" panose="02020603050405020304" charset="0"/>
              </a:rPr>
              <a:t>читаю, читал, буду читать</a:t>
            </a:r>
            <a:r>
              <a:rPr lang="ru-RU" dirty="0" smtClean="0">
                <a:latin typeface="Times New Roman" panose="02020603050405020304" charset="0"/>
              </a:rPr>
              <a:t>).</a:t>
            </a: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iUX266GEU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25165" y="4455160"/>
            <a:ext cx="2870200" cy="20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31406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Действие может быть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нереальное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(</a:t>
            </a:r>
            <a:r>
              <a:rPr lang="ru-RU" i="1" dirty="0" smtClean="0">
                <a:latin typeface="Times New Roman" panose="02020603050405020304" charset="0"/>
              </a:rPr>
              <a:t>читал бы</a:t>
            </a:r>
            <a:r>
              <a:rPr lang="ru-RU" dirty="0" smtClean="0">
                <a:latin typeface="Times New Roman" panose="02020603050405020304" charset="0"/>
              </a:rPr>
              <a:t>) или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желательное</a:t>
            </a:r>
            <a:r>
              <a:rPr lang="ru-RU" dirty="0" smtClean="0">
                <a:latin typeface="Times New Roman" panose="02020603050405020304" charset="0"/>
              </a:rPr>
              <a:t> (</a:t>
            </a:r>
            <a:r>
              <a:rPr lang="ru-RU" i="1" dirty="0" smtClean="0">
                <a:latin typeface="Times New Roman" panose="02020603050405020304" charset="0"/>
              </a:rPr>
              <a:t>читай</a:t>
            </a:r>
            <a:r>
              <a:rPr lang="ru-RU" dirty="0" smtClean="0">
                <a:latin typeface="Times New Roman" panose="02020603050405020304" charset="0"/>
              </a:rPr>
              <a:t>).</a:t>
            </a: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iETQI8QO1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508750" y="3778885"/>
            <a:ext cx="2001520" cy="2839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23354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Действие, которое реально существует (существовало или будет существовать), выражается глаголами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изъявительного</a:t>
            </a:r>
            <a:r>
              <a:rPr lang="ru-RU" dirty="0" smtClean="0">
                <a:latin typeface="Times New Roman" panose="02020603050405020304" charset="0"/>
              </a:rPr>
              <a:t> наклонения.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15404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Сослагательное</a:t>
            </a:r>
            <a:r>
              <a:rPr lang="ru-RU" b="1" dirty="0" smtClean="0"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наклонение выражает действие, которое </a:t>
            </a:r>
            <a:r>
              <a:rPr lang="ru-RU" b="1" dirty="0" smtClean="0">
                <a:latin typeface="Times New Roman" panose="02020603050405020304" charset="0"/>
              </a:rPr>
              <a:t>реально не существует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02133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Например: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/>
            </a:r>
            <a:br>
              <a:rPr lang="ru-RU" sz="3600" i="1" dirty="0" smtClean="0">
                <a:latin typeface="Times New Roman" panose="02020603050405020304" charset="0"/>
              </a:rPr>
            </a:br>
            <a:r>
              <a:rPr lang="ru-RU" sz="4000" i="1" dirty="0" smtClean="0">
                <a:latin typeface="Times New Roman" panose="02020603050405020304" charset="0"/>
              </a:rPr>
              <a:t>Если </a:t>
            </a:r>
            <a:r>
              <a:rPr lang="ru-RU" sz="4000" b="1" i="1" dirty="0" smtClean="0">
                <a:latin typeface="Times New Roman" panose="02020603050405020304" charset="0"/>
              </a:rPr>
              <a:t>бы</a:t>
            </a:r>
            <a:r>
              <a:rPr lang="ru-RU" sz="4000" i="1" dirty="0" smtClean="0">
                <a:latin typeface="Times New Roman" panose="02020603050405020304" charset="0"/>
              </a:rPr>
              <a:t> сейчас </a:t>
            </a:r>
            <a:r>
              <a:rPr lang="ru-RU" sz="4000" b="1" i="1" dirty="0" smtClean="0">
                <a:latin typeface="Times New Roman" panose="02020603050405020304" charset="0"/>
              </a:rPr>
              <a:t>было</a:t>
            </a:r>
            <a:r>
              <a:rPr lang="ru-RU" sz="4000" i="1" dirty="0" smtClean="0">
                <a:latin typeface="Times New Roman" panose="02020603050405020304" charset="0"/>
              </a:rPr>
              <a:t> лето, я </a:t>
            </a:r>
            <a:r>
              <a:rPr lang="ru-RU" sz="4000" b="1" i="1" dirty="0" smtClean="0">
                <a:latin typeface="Times New Roman" panose="02020603050405020304" charset="0"/>
              </a:rPr>
              <a:t>бы</a:t>
            </a:r>
            <a:r>
              <a:rPr lang="ru-RU" sz="4000" i="1" dirty="0" smtClean="0">
                <a:latin typeface="Times New Roman" panose="02020603050405020304" charset="0"/>
              </a:rPr>
              <a:t> </a:t>
            </a:r>
            <a:r>
              <a:rPr lang="ru-RU" sz="4000" b="1" i="1" dirty="0" smtClean="0">
                <a:latin typeface="Times New Roman" panose="02020603050405020304" charset="0"/>
              </a:rPr>
              <a:t>поехала</a:t>
            </a:r>
            <a:r>
              <a:rPr lang="ru-RU" sz="4000" i="1" dirty="0" smtClean="0">
                <a:latin typeface="Times New Roman" panose="02020603050405020304" charset="0"/>
              </a:rPr>
              <a:t> на море.</a:t>
            </a:r>
            <a:endParaRPr lang="ru-RU" sz="4000" i="1" dirty="0">
              <a:latin typeface="Times New Roman" panose="02020603050405020304" charset="0"/>
            </a:endParaRPr>
          </a:p>
        </p:txBody>
      </p:sp>
      <p:pic>
        <p:nvPicPr>
          <p:cNvPr id="4" name="Content Placeholder 3" descr="iCO7HB9P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06390" y="3876675"/>
            <a:ext cx="3184525" cy="21615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24802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Формы сослагательного наклонения образуются присоединением частицы </a:t>
            </a:r>
            <a:r>
              <a:rPr lang="ru-RU" b="1" i="1" dirty="0" smtClean="0">
                <a:latin typeface="Times New Roman" panose="02020603050405020304" charset="0"/>
              </a:rPr>
              <a:t>бы</a:t>
            </a:r>
            <a:r>
              <a:rPr lang="ru-RU" i="1" dirty="0" smtClean="0"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к глагольной форме на</a:t>
            </a:r>
            <a:r>
              <a:rPr lang="ru-RU" i="1" dirty="0" smtClean="0">
                <a:latin typeface="Times New Roman" panose="02020603050405020304" charset="0"/>
              </a:rPr>
              <a:t> </a:t>
            </a:r>
            <a:r>
              <a:rPr lang="ru-RU" b="1" i="1" dirty="0" smtClean="0">
                <a:latin typeface="Times New Roman" panose="02020603050405020304" charset="0"/>
              </a:rPr>
              <a:t>-л.</a:t>
            </a:r>
            <a:endParaRPr lang="ru-RU" b="1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>
            <a:normAutofit/>
          </a:bodyPr>
          <a:lstStyle/>
          <a:p>
            <a:r>
              <a:rPr lang="ru-RU" i="1" dirty="0" smtClean="0">
                <a:latin typeface="Times New Roman" panose="02020603050405020304" charset="0"/>
              </a:rPr>
              <a:t>Ох, лето красное! </a:t>
            </a:r>
            <a:br>
              <a:rPr lang="ru-RU" i="1" dirty="0" smtClean="0">
                <a:latin typeface="Times New Roman" panose="02020603050405020304" charset="0"/>
              </a:rPr>
            </a:br>
            <a:r>
              <a:rPr lang="ru-RU" b="1" i="1" dirty="0" smtClean="0">
                <a:latin typeface="Times New Roman" panose="02020603050405020304" charset="0"/>
              </a:rPr>
              <a:t>Любил бы </a:t>
            </a:r>
            <a:r>
              <a:rPr lang="ru-RU" i="1" dirty="0" smtClean="0">
                <a:latin typeface="Times New Roman" panose="02020603050405020304" charset="0"/>
              </a:rPr>
              <a:t>я тебя, </a:t>
            </a:r>
            <a:r>
              <a:rPr lang="ru-RU" i="1" dirty="0" smtClean="0">
                <a:latin typeface="Times New Roman" panose="02020603050405020304" charset="0"/>
              </a:rPr>
              <a:t/>
            </a:r>
            <a:br>
              <a:rPr lang="ru-RU" i="1" dirty="0" smtClean="0">
                <a:latin typeface="Times New Roman" panose="02020603050405020304" charset="0"/>
              </a:rPr>
            </a:br>
            <a:r>
              <a:rPr lang="ru-RU" i="1" smtClean="0">
                <a:latin typeface="Times New Roman" panose="02020603050405020304" charset="0"/>
              </a:rPr>
              <a:t>Когда б не </a:t>
            </a:r>
            <a:r>
              <a:rPr lang="ru-RU" i="1" dirty="0" smtClean="0">
                <a:latin typeface="Times New Roman" panose="02020603050405020304" charset="0"/>
              </a:rPr>
              <a:t>зной, да </a:t>
            </a:r>
            <a:r>
              <a:rPr lang="ru-RU" i="1" dirty="0" smtClean="0">
                <a:latin typeface="Times New Roman" panose="02020603050405020304" charset="0"/>
              </a:rPr>
              <a:t>пыль</a:t>
            </a:r>
            <a:r>
              <a:rPr lang="ru-RU" i="1" dirty="0" smtClean="0">
                <a:latin typeface="Times New Roman" panose="02020603050405020304" charset="0"/>
              </a:rPr>
              <a:t>, да комары, да мухи (</a:t>
            </a:r>
            <a:r>
              <a:rPr lang="ru-RU" dirty="0" smtClean="0">
                <a:latin typeface="Times New Roman" panose="02020603050405020304" charset="0"/>
              </a:rPr>
              <a:t>Пушкин</a:t>
            </a:r>
            <a:r>
              <a:rPr lang="ru-RU" i="1" dirty="0" smtClean="0">
                <a:latin typeface="Times New Roman" panose="02020603050405020304" charset="0"/>
              </a:rPr>
              <a:t>).</a:t>
            </a: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4" name="Picture 3" descr="iXQ1PP1DQ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8655" y="3940175"/>
            <a:ext cx="3227070" cy="21697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74307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Сослагательное наклонение часто выражает желание. Например: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latin typeface="Times New Roman" panose="02020603050405020304" charset="0"/>
              </a:rPr>
              <a:t>Я </a:t>
            </a:r>
            <a:r>
              <a:rPr lang="ru-RU" b="1" i="1" dirty="0" smtClean="0">
                <a:latin typeface="Times New Roman" panose="02020603050405020304" charset="0"/>
              </a:rPr>
              <a:t>бы хотел</a:t>
            </a:r>
            <a:r>
              <a:rPr lang="ru-RU" i="1" dirty="0" smtClean="0">
                <a:latin typeface="Times New Roman" panose="02020603050405020304" charset="0"/>
              </a:rPr>
              <a:t>, чтобы все </a:t>
            </a:r>
            <a:r>
              <a:rPr lang="ru-RU" b="1" i="1" dirty="0" smtClean="0">
                <a:latin typeface="Times New Roman" panose="02020603050405020304" charset="0"/>
              </a:rPr>
              <a:t>были </a:t>
            </a:r>
            <a:r>
              <a:rPr lang="ru-RU" i="1" dirty="0" smtClean="0">
                <a:latin typeface="Times New Roman" panose="02020603050405020304" charset="0"/>
              </a:rPr>
              <a:t>здоровы и счастливы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4" name="Content Placeholder 3" descr="iL4J8GO01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44855" y="2326640"/>
            <a:ext cx="8229600" cy="37160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2861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Повелительное наклонение</a:t>
            </a:r>
            <a:r>
              <a:rPr lang="ru-RU" b="1" dirty="0" smtClean="0">
                <a:latin typeface="Times New Roman" panose="02020603050405020304" charset="0"/>
              </a:rPr>
              <a:t> (императив) </a:t>
            </a:r>
            <a:r>
              <a:rPr lang="ru-RU" dirty="0" smtClean="0">
                <a:latin typeface="Times New Roman" panose="02020603050405020304" charset="0"/>
              </a:rPr>
              <a:t>выражает  </a:t>
            </a:r>
            <a:r>
              <a:rPr lang="ru-RU" b="1" dirty="0" smtClean="0">
                <a:latin typeface="Times New Roman" panose="02020603050405020304" charset="0"/>
              </a:rPr>
              <a:t>побуждение</a:t>
            </a:r>
            <a:r>
              <a:rPr lang="ru-RU" dirty="0" smtClean="0">
                <a:latin typeface="Times New Roman" panose="02020603050405020304" charset="0"/>
              </a:rPr>
              <a:t> к действию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(приказ, просьбу, совет).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5625465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Основными формами повелительного наклонения являются формы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2-го лица ед. и мн. ч.: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latin typeface="Times New Roman" panose="02020603050405020304" charset="0"/>
              </a:rPr>
              <a:t>Делай! Делайте!</a:t>
            </a:r>
            <a:endParaRPr lang="ru-RU" i="1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8236123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564904"/>
            <a:ext cx="7411756" cy="352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8564257" cy="1802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564904"/>
            <a:ext cx="7010052" cy="2712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8608675" cy="1848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6605" y="2566298"/>
            <a:ext cx="5691608" cy="323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024" y="1268761"/>
            <a:ext cx="8486456" cy="4400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590290"/>
          </a:xfrm>
        </p:spPr>
        <p:txBody>
          <a:bodyPr>
            <a:normAutofit fontScale="90000"/>
          </a:bodyPr>
          <a:lstStyle/>
          <a:p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 b="1">
                <a:latin typeface="Times New Roman" panose="02020603050405020304" charset="0"/>
              </a:rPr>
              <a:t>В каких ситуациях вы скажете?</a:t>
            </a: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Будь здоров! Будьте здоровы!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Не болей! Не болейте!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Выздоравливай! Выздоравливайте!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Садитесь, пожалуйста!</a:t>
            </a:r>
            <a:r>
              <a:rPr lang="ru-RU" altLang="en-US"/>
              <a:t/>
            </a:r>
            <a:br>
              <a:rPr lang="ru-RU" altLang="en-US"/>
            </a:br>
            <a:r>
              <a:rPr lang="ru-RU" altLang="en-US"/>
              <a:t/>
            </a:r>
            <a:br>
              <a:rPr lang="ru-RU" altLang="en-US"/>
            </a:br>
            <a:endParaRPr lang="ru-RU" altLang="en-US"/>
          </a:p>
        </p:txBody>
      </p:sp>
      <p:pic>
        <p:nvPicPr>
          <p:cNvPr id="5" name="Content Placeholder 4" descr="i[8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66870" y="3949065"/>
            <a:ext cx="3828415" cy="2552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420745"/>
          </a:xfrm>
        </p:spPr>
        <p:txBody>
          <a:bodyPr>
            <a:normAutofit fontScale="90000"/>
          </a:bodyPr>
          <a:lstStyle/>
          <a:p>
            <a:r>
              <a:rPr lang="ru-RU" altLang="en-US">
                <a:latin typeface="Times New Roman" panose="02020603050405020304" charset="0"/>
                <a:sym typeface="+mn-ea"/>
              </a:rPr>
              <a:t>Будьте осторожны! Не спешите.</a:t>
            </a:r>
            <a:br>
              <a:rPr lang="ru-RU" altLang="en-US">
                <a:latin typeface="Times New Roman" panose="02020603050405020304" charset="0"/>
                <a:sym typeface="+mn-ea"/>
              </a:rPr>
            </a:br>
            <a:r>
              <a:rPr lang="ru-RU" altLang="en-US">
                <a:latin typeface="Times New Roman" panose="02020603050405020304" charset="0"/>
                <a:sym typeface="+mn-ea"/>
              </a:rPr>
              <a:t>Не волнуйтесь!</a:t>
            </a:r>
            <a:br>
              <a:rPr lang="ru-RU" altLang="en-US">
                <a:latin typeface="Times New Roman" panose="02020603050405020304" charset="0"/>
                <a:sym typeface="+mn-ea"/>
              </a:rPr>
            </a:br>
            <a:r>
              <a:rPr lang="ru-RU" altLang="en-US">
                <a:latin typeface="Times New Roman" panose="02020603050405020304" charset="0"/>
                <a:sym typeface="+mn-ea"/>
              </a:rPr>
              <a:t>Не бойтесь!</a:t>
            </a:r>
            <a:br>
              <a:rPr lang="ru-RU" altLang="en-US">
                <a:latin typeface="Times New Roman" panose="02020603050405020304" charset="0"/>
                <a:sym typeface="+mn-ea"/>
              </a:rPr>
            </a:br>
            <a:r>
              <a:rPr lang="ru-RU" altLang="en-US">
                <a:latin typeface="Times New Roman" panose="02020603050405020304" charset="0"/>
                <a:sym typeface="+mn-ea"/>
              </a:rPr>
              <a:t>Помогите мне, пожалуйста.</a:t>
            </a:r>
            <a:br>
              <a:rPr lang="ru-RU" altLang="en-US">
                <a:latin typeface="Times New Roman" panose="02020603050405020304" charset="0"/>
                <a:sym typeface="+mn-ea"/>
              </a:rPr>
            </a:br>
            <a:r>
              <a:rPr lang="ru-RU" altLang="en-US">
                <a:latin typeface="Times New Roman" panose="02020603050405020304" charset="0"/>
                <a:sym typeface="+mn-ea"/>
              </a:rPr>
              <a:t>Повторите, пожалуйста, ещё раз.</a:t>
            </a:r>
            <a:br>
              <a:rPr lang="ru-RU" altLang="en-US">
                <a:latin typeface="Times New Roman" panose="02020603050405020304" charset="0"/>
                <a:sym typeface="+mn-ea"/>
              </a:rPr>
            </a:br>
            <a:endParaRPr lang="en-US"/>
          </a:p>
        </p:txBody>
      </p:sp>
      <p:pic>
        <p:nvPicPr>
          <p:cNvPr id="5" name="Content Placeholder 4" descr="i[4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06065" y="4366260"/>
            <a:ext cx="4142105" cy="20713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548505"/>
          </a:xfrm>
        </p:spPr>
        <p:txBody>
          <a:bodyPr>
            <a:normAutofit fontScale="90000"/>
          </a:bodyPr>
          <a:lstStyle/>
          <a:p>
            <a:r>
              <a:rPr lang="ru-RU" altLang="en-US">
                <a:latin typeface="Times New Roman" panose="02020603050405020304" charset="0"/>
              </a:rPr>
              <a:t>Есть также формы 1 лица: 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 b="1" i="1">
                <a:latin typeface="Times New Roman" panose="02020603050405020304" charset="0"/>
              </a:rPr>
              <a:t>Давай</a:t>
            </a:r>
            <a:r>
              <a:rPr lang="ru-RU" altLang="en-US" i="1">
                <a:latin typeface="Times New Roman" panose="02020603050405020304" charset="0"/>
              </a:rPr>
              <a:t> пойдём в кино!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en-US" b="1" i="1">
                <a:latin typeface="Times New Roman" panose="02020603050405020304" charset="0"/>
              </a:rPr>
              <a:t>Давайте</a:t>
            </a:r>
            <a:r>
              <a:rPr lang="ru-RU" altLang="en-US" i="1">
                <a:latin typeface="Times New Roman" panose="02020603050405020304" charset="0"/>
              </a:rPr>
              <a:t> работать вместе!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и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формы 3 лица: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 b="1" i="1">
                <a:latin typeface="Times New Roman" panose="02020603050405020304" charset="0"/>
              </a:rPr>
              <a:t>Пусть</a:t>
            </a:r>
            <a:r>
              <a:rPr lang="ru-RU" altLang="en-US" i="1">
                <a:latin typeface="Times New Roman" panose="02020603050405020304" charset="0"/>
              </a:rPr>
              <a:t> он придёт завтра.</a:t>
            </a:r>
            <a:br>
              <a:rPr lang="ru-RU" altLang="en-US" i="1">
                <a:latin typeface="Times New Roman" panose="02020603050405020304" charset="0"/>
              </a:rPr>
            </a:br>
            <a:r>
              <a:rPr lang="ru-RU" altLang="en-US" b="1" i="1">
                <a:latin typeface="Times New Roman" panose="02020603050405020304" charset="0"/>
              </a:rPr>
              <a:t>Да</a:t>
            </a:r>
            <a:r>
              <a:rPr lang="ru-RU" altLang="en-US" i="1">
                <a:latin typeface="Times New Roman" panose="02020603050405020304" charset="0"/>
              </a:rPr>
              <a:t> здравствует наша родина!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1655"/>
            <a:ext cx="8229600" cy="6006465"/>
          </a:xfrm>
        </p:spPr>
        <p:txBody>
          <a:bodyPr>
            <a:normAutofit fontScale="90000"/>
          </a:bodyPr>
          <a:lstStyle/>
          <a:p>
            <a:r>
              <a:rPr lang="ru-RU" altLang="en-US" sz="3600" b="1" dirty="0">
                <a:latin typeface="Times New Roman" panose="02020603050405020304" charset="0"/>
              </a:rPr>
              <a:t>Задание. </a:t>
            </a:r>
            <a:r>
              <a:rPr lang="ru-RU" altLang="en-US" sz="3600" b="1" dirty="0">
                <a:solidFill>
                  <a:srgbClr val="FF0000"/>
                </a:solidFill>
                <a:latin typeface="Times New Roman" panose="02020603050405020304" charset="0"/>
              </a:rPr>
              <a:t>Определите наклонение глагола</a:t>
            </a:r>
            <a:r>
              <a:rPr lang="ru-RU" altLang="en-US" sz="3600" b="1" dirty="0">
                <a:latin typeface="Times New Roman" panose="02020603050405020304" charset="0"/>
              </a:rPr>
              <a:t>:</a:t>
            </a:r>
            <a:br>
              <a:rPr lang="ru-RU" altLang="en-US" sz="3600" b="1" dirty="0">
                <a:latin typeface="Times New Roman" panose="02020603050405020304" charset="0"/>
              </a:rPr>
            </a:br>
            <a:r>
              <a:rPr lang="ru-RU" altLang="en-US" sz="3600" b="1" dirty="0">
                <a:latin typeface="Times New Roman" panose="02020603050405020304" charset="0"/>
              </a:rPr>
              <a:t/>
            </a:r>
            <a:br>
              <a:rPr lang="ru-RU" altLang="en-US" sz="3600" b="1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1. Вчера мы ходили в парк.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2. Давайте пойдем в парк.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3. Мы всегда ходим в парк в воскресенье.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4. Если бы погода была хорошая, мы пошли бы в парк. Но шёл дождь.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5. Завтра мы пойдём в парк.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6. Работайте!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7. Он хочет, чтобы вы сделали эту работу.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8. Я сделаю эту работу быстро.</a:t>
            </a:r>
            <a:br>
              <a:rPr lang="ru-RU" alt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9. Я уже сделал эту работу.</a:t>
            </a:r>
            <a:br>
              <a:rPr lang="ru-RU" altLang="en-US" sz="3600" dirty="0">
                <a:latin typeface="Times New Roman" panose="02020603050405020304" charset="0"/>
              </a:rPr>
            </a:br>
            <a:endParaRPr lang="ru-RU" altLang="en-US" sz="3600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122</Words>
  <Application>Microsoft Office PowerPoint</Application>
  <PresentationFormat>Экран (4:3)</PresentationFormat>
  <Paragraphs>17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КАТЕГОРИЯ НАКЛОНЕНИЯ ГЛАГОЛА</vt:lpstr>
      <vt:lpstr>Категория наклонения включает три члена: изъявительное наклонение, сослагательное наклонение и  повелительное наклонение.</vt:lpstr>
      <vt:lpstr>Наклонение глагола выражает отношения действия к действительности.</vt:lpstr>
      <vt:lpstr>Действие может быть реальным фактом действительности  (читаю, читал, буду читать).</vt:lpstr>
      <vt:lpstr>Действие может быть нереальное (читал бы) или желательное (читай).</vt:lpstr>
      <vt:lpstr>Действие, которое реально существует (существовало или будет существовать), выражается глаголами изъявительного наклонения.</vt:lpstr>
      <vt:lpstr> Сослагательное наклонение выражает действие, которое реально не существует.</vt:lpstr>
      <vt:lpstr> Например:  Если бы сейчас было лето, я бы поехала на море.</vt:lpstr>
      <vt:lpstr>Формы сослагательного наклонения образуются присоединением частицы бы к глагольной форме на -л.</vt:lpstr>
      <vt:lpstr>Ох, лето красное!  Любил бы я тебя,  Когда б не зной, да пыль, да комары, да мухи (Пушкин).</vt:lpstr>
      <vt:lpstr>Сослагательное наклонение часто выражает желание. Например: Я бы хотел, чтобы все были здоровы и счастливы.</vt:lpstr>
      <vt:lpstr>Повелительное наклонение (императив) выражает  побуждение к действию  (приказ, просьбу, совет).</vt:lpstr>
      <vt:lpstr>Основными формами повелительного наклонения являются формы 2-го лица ед. и мн. ч.:  Делай! Делайте!</vt:lpstr>
      <vt:lpstr>Слайд 14</vt:lpstr>
      <vt:lpstr>Слайд 15</vt:lpstr>
      <vt:lpstr>Слайд 16</vt:lpstr>
      <vt:lpstr>Слайд 17</vt:lpstr>
      <vt:lpstr> В каких ситуациях вы скажете? Будь здоров! Будьте здоровы! Не болей! Не болейте! Выздоравливай! Выздоравливайте! Садитесь, пожалуйста!  </vt:lpstr>
      <vt:lpstr>Будьте осторожны! Не спешите. Не волнуйтесь! Не бойтесь! Помогите мне, пожалуйста. Повторите, пожалуйста, ещё раз. </vt:lpstr>
      <vt:lpstr>Есть также формы 1 лица:  Давай пойдём в кино! Давайте работать вместе! и формы 3 лица: Пусть он придёт завтра. Да здравствует наша родина!</vt:lpstr>
      <vt:lpstr>Задание. Определите наклонение глагола:  1. Вчера мы ходили в парк. 2. Давайте пойдем в парк. 3. Мы всегда ходим в парк в воскресенье. 4. Если бы погода была хорошая, мы пошли бы в парк. Но шёл дождь. 5. Завтра мы пойдём в парк. 6. Работайте! 7. Он хочет, чтобы вы сделали эту работу. 8. Я сделаю эту работу быстро. 9. Я уже сделал эту работу.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Спряжение глагола.</dc:title>
  <dc:creator>анна</dc:creator>
  <cp:lastModifiedBy>user</cp:lastModifiedBy>
  <cp:revision>70</cp:revision>
  <dcterms:created xsi:type="dcterms:W3CDTF">2015-06-03T13:35:00Z</dcterms:created>
  <dcterms:modified xsi:type="dcterms:W3CDTF">2021-12-21T06:27:26Z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1033-11.2.0.9747</vt:lpwstr>
  </property>
</Properties>
</file>