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411" r:id="rId2"/>
    <p:sldId id="412" r:id="rId3"/>
    <p:sldId id="413" r:id="rId4"/>
    <p:sldId id="414" r:id="rId5"/>
    <p:sldId id="415" r:id="rId6"/>
    <p:sldId id="416" r:id="rId7"/>
    <p:sldId id="417" r:id="rId8"/>
    <p:sldId id="410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5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3385820"/>
          </a:xfrm>
        </p:spPr>
        <p:txBody>
          <a:bodyPr/>
          <a:lstStyle/>
          <a:p>
            <a:r>
              <a:rPr lang="ru-RU" altLang="en-US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Times New Roman" panose="02020603050405020304" charset="0"/>
              </a:rPr>
              <a:t>Морфологический разбор глагола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746650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/>
              <a:t>I</a:t>
            </a:r>
            <a:r>
              <a:rPr lang="ru-RU" sz="3600" b="1" dirty="0" smtClean="0"/>
              <a:t>. Часть </a:t>
            </a:r>
            <a:r>
              <a:rPr lang="ru-RU" sz="3600" b="1" dirty="0" smtClean="0"/>
              <a:t>речи,  вопрос.</a:t>
            </a:r>
            <a:br>
              <a:rPr lang="ru-RU" sz="3600" b="1" dirty="0" smtClean="0"/>
            </a:br>
            <a:r>
              <a:rPr lang="ru-RU" sz="3600" b="1" dirty="0" smtClean="0"/>
              <a:t>II</a:t>
            </a:r>
            <a:r>
              <a:rPr lang="ru-RU" sz="3600" b="1" dirty="0" smtClean="0"/>
              <a:t>. Начальная </a:t>
            </a:r>
            <a:r>
              <a:rPr lang="ru-RU" sz="3600" b="1" dirty="0" smtClean="0"/>
              <a:t>форма (инфинитив). Морфологические признаки:</a:t>
            </a:r>
            <a:r>
              <a:rPr lang="ru-RU" sz="3600" dirty="0" smtClean="0"/>
              <a:t> </a:t>
            </a:r>
            <a:br>
              <a:rPr lang="ru-RU" sz="3600" dirty="0" smtClean="0"/>
            </a:br>
            <a:r>
              <a:rPr lang="ru-RU" sz="3600" b="1" dirty="0" smtClean="0"/>
              <a:t>A. </a:t>
            </a:r>
            <a:r>
              <a:rPr lang="ru-RU" sz="3600" i="1" dirty="0" smtClean="0"/>
              <a:t>Постоянные </a:t>
            </a:r>
            <a:r>
              <a:rPr lang="ru-RU" sz="3600" i="1" dirty="0" smtClean="0"/>
              <a:t>морфологические признаки:</a:t>
            </a:r>
            <a:r>
              <a:rPr lang="ru-RU" sz="3600" dirty="0" smtClean="0"/>
              <a:t> </a:t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b="1" dirty="0" smtClean="0"/>
              <a:t>1.вид</a:t>
            </a:r>
            <a:r>
              <a:rPr lang="ru-RU" sz="3600" dirty="0" smtClean="0"/>
              <a:t> (совершенный, несовершенный);</a:t>
            </a:r>
            <a:br>
              <a:rPr lang="ru-RU" sz="3600" dirty="0" smtClean="0"/>
            </a:br>
            <a:r>
              <a:rPr lang="ru-RU" sz="3600" b="1" dirty="0" smtClean="0"/>
              <a:t>2. возвратность</a:t>
            </a:r>
            <a:r>
              <a:rPr lang="ru-RU" sz="3600" dirty="0" smtClean="0"/>
              <a:t> (невозвратный, возвратный);</a:t>
            </a:r>
            <a:br>
              <a:rPr lang="ru-RU" sz="3600" dirty="0" smtClean="0"/>
            </a:br>
            <a:r>
              <a:rPr lang="ru-RU" sz="3600" b="1" dirty="0" smtClean="0"/>
              <a:t>3. переходность</a:t>
            </a:r>
            <a:r>
              <a:rPr lang="ru-RU" sz="3600" dirty="0" smtClean="0"/>
              <a:t> (переходный, непереходный);</a:t>
            </a:r>
            <a:br>
              <a:rPr lang="ru-RU" sz="3600" dirty="0" smtClean="0"/>
            </a:br>
            <a:r>
              <a:rPr lang="ru-RU" sz="3600" b="1" dirty="0" smtClean="0"/>
              <a:t>4. спряжение </a:t>
            </a:r>
            <a:r>
              <a:rPr lang="ru-RU" sz="3600" dirty="0" smtClean="0"/>
              <a:t>(</a:t>
            </a:r>
            <a:r>
              <a:rPr lang="en-US" sz="3600" dirty="0" smtClean="0"/>
              <a:t>I</a:t>
            </a:r>
            <a:r>
              <a:rPr lang="ru-RU" sz="3600" dirty="0" smtClean="0"/>
              <a:t> или </a:t>
            </a:r>
            <a:r>
              <a:rPr lang="en-US" altLang="ru-RU" sz="3600" dirty="0" smtClean="0"/>
              <a:t>II</a:t>
            </a:r>
            <a:r>
              <a:rPr lang="ru-RU" sz="3600" dirty="0" smtClean="0"/>
              <a:t>);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18658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Б. </a:t>
            </a:r>
            <a:r>
              <a:rPr lang="ru-RU" sz="3600" i="1" dirty="0" smtClean="0"/>
              <a:t>Непостоянные морфологические признаки:</a:t>
            </a:r>
            <a:r>
              <a:rPr lang="ru-RU" sz="3600" dirty="0" smtClean="0"/>
              <a:t> </a:t>
            </a:r>
            <a:r>
              <a:rPr lang="ru-RU" sz="3600" b="1" dirty="0" smtClean="0"/>
              <a:t>1. наклонение</a:t>
            </a:r>
            <a:r>
              <a:rPr lang="ru-RU" sz="3600" dirty="0" smtClean="0"/>
              <a:t>;</a:t>
            </a:r>
            <a:br>
              <a:rPr lang="ru-RU" sz="3600" dirty="0" smtClean="0"/>
            </a:br>
            <a:r>
              <a:rPr lang="ru-RU" sz="3600" b="1" dirty="0" smtClean="0"/>
              <a:t>2. время</a:t>
            </a:r>
            <a:r>
              <a:rPr lang="ru-RU" sz="3600" dirty="0" smtClean="0"/>
              <a:t> (в изъявительном наклонении);</a:t>
            </a:r>
            <a:br>
              <a:rPr lang="ru-RU" sz="3600" dirty="0" smtClean="0"/>
            </a:br>
            <a:r>
              <a:rPr lang="ru-RU" sz="3600" b="1" dirty="0" smtClean="0"/>
              <a:t>3. число</a:t>
            </a:r>
            <a:r>
              <a:rPr lang="ru-RU" sz="3600" dirty="0" smtClean="0"/>
              <a:t>;</a:t>
            </a:r>
            <a:br>
              <a:rPr lang="ru-RU" sz="3600" dirty="0" smtClean="0"/>
            </a:br>
            <a:r>
              <a:rPr lang="ru-RU" sz="3600" b="1" dirty="0" smtClean="0"/>
              <a:t>4. лицо</a:t>
            </a:r>
            <a:r>
              <a:rPr lang="ru-RU" sz="3600" dirty="0" smtClean="0"/>
              <a:t> (в настоящем, будущем времени; в повелительном наклонении);</a:t>
            </a:r>
            <a:br>
              <a:rPr lang="ru-RU" sz="3600" dirty="0" smtClean="0"/>
            </a:br>
            <a:r>
              <a:rPr lang="ru-RU" sz="3600" b="1" dirty="0" smtClean="0"/>
              <a:t>5. род</a:t>
            </a:r>
            <a:r>
              <a:rPr lang="ru-RU" sz="3600" dirty="0" smtClean="0"/>
              <a:t> (в единственном числе прошедшего времени и сослагательного наклонения).</a:t>
            </a:r>
            <a:endParaRPr lang="ru-RU" sz="3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2214245"/>
          </a:xfrm>
        </p:spPr>
        <p:txBody>
          <a:bodyPr>
            <a:normAutofit fontScale="90000"/>
          </a:bodyPr>
          <a:lstStyle/>
          <a:p>
            <a:r>
              <a:rPr lang="ru-RU">
                <a:latin typeface="Times New Roman" panose="02020603050405020304" charset="0"/>
              </a:rPr>
              <a:t>Пример морфологического разбора глагола:</a:t>
            </a:r>
            <a:br>
              <a:rPr lang="ru-RU">
                <a:latin typeface="Times New Roman" panose="02020603050405020304" charset="0"/>
              </a:rPr>
            </a:br>
            <a:r>
              <a:rPr lang="ru-RU" i="1">
                <a:latin typeface="Times New Roman" panose="02020603050405020304" charset="0"/>
              </a:rPr>
              <a:t>Любишь кататься, люби и саночки возить.</a:t>
            </a:r>
          </a:p>
        </p:txBody>
      </p:sp>
      <p:pic>
        <p:nvPicPr>
          <p:cNvPr id="5" name="Content Placeholder 4" descr="ff41e6638a94980f558a846894b148cd197a9c12395b1886d038cdd9b280a9f3[1]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495800" y="4224020"/>
            <a:ext cx="4458335" cy="2310130"/>
          </a:xfrm>
          <a:prstGeom prst="rect">
            <a:avLst/>
          </a:prstGeom>
        </p:spPr>
      </p:pic>
      <p:pic>
        <p:nvPicPr>
          <p:cNvPr id="6" name="Content Placeholder 5" descr="i[10]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203835" y="2667000"/>
            <a:ext cx="4038600" cy="241935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374140"/>
            <a:ext cx="8229600" cy="4747260"/>
          </a:xfrm>
        </p:spPr>
        <p:txBody>
          <a:bodyPr>
            <a:noAutofit/>
          </a:bodyPr>
          <a:lstStyle/>
          <a:p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b="1" dirty="0" smtClean="0">
                <a:latin typeface="Times New Roman" panose="02020603050405020304" charset="0"/>
              </a:rPr>
              <a:t>любишь</a:t>
            </a:r>
            <a:r>
              <a:rPr lang="ru-RU" sz="2800" dirty="0" smtClean="0">
                <a:latin typeface="Times New Roman" panose="02020603050405020304" charset="0"/>
              </a:rPr>
              <a:t> Глагол; отвечает на вопрос </a:t>
            </a:r>
            <a:r>
              <a:rPr lang="ru-RU" sz="2800" i="1" dirty="0" smtClean="0">
                <a:latin typeface="Times New Roman" panose="02020603050405020304" charset="0"/>
              </a:rPr>
              <a:t>что делаешь?</a:t>
            </a:r>
            <a:r>
              <a:rPr lang="ru-RU" sz="2800" dirty="0" smtClean="0">
                <a:latin typeface="Times New Roman" panose="02020603050405020304" charset="0"/>
              </a:rPr>
              <a:t/>
            </a:r>
            <a:br>
              <a:rPr lang="ru-RU" sz="2800" dirty="0" smtClean="0">
                <a:latin typeface="Times New Roman" panose="02020603050405020304" charset="0"/>
              </a:rPr>
            </a:br>
            <a:r>
              <a:rPr lang="ru-RU" sz="2800" dirty="0" smtClean="0">
                <a:latin typeface="Times New Roman" panose="02020603050405020304" charset="0"/>
              </a:rPr>
              <a:t>Н. ф. – </a:t>
            </a:r>
            <a:r>
              <a:rPr lang="ru-RU" sz="2800" i="1" dirty="0" smtClean="0">
                <a:latin typeface="Times New Roman" panose="02020603050405020304" charset="0"/>
              </a:rPr>
              <a:t>любить</a:t>
            </a:r>
            <a:r>
              <a:rPr lang="ru-RU" sz="2800" dirty="0" smtClean="0">
                <a:latin typeface="Times New Roman" panose="02020603050405020304" charset="0"/>
              </a:rPr>
              <a:t>. Морфологические признаки:</a:t>
            </a:r>
            <a:br>
              <a:rPr lang="ru-RU" sz="2800" dirty="0" smtClean="0">
                <a:latin typeface="Times New Roman" panose="02020603050405020304" charset="0"/>
              </a:rPr>
            </a:br>
            <a:r>
              <a:rPr lang="ru-RU" sz="2800" dirty="0" smtClean="0">
                <a:latin typeface="Times New Roman" panose="02020603050405020304" charset="0"/>
              </a:rPr>
              <a:t>А) Постоянные морфологические признаки:</a:t>
            </a:r>
            <a:br>
              <a:rPr lang="ru-RU" sz="2800" dirty="0" smtClean="0">
                <a:latin typeface="Times New Roman" panose="02020603050405020304" charset="0"/>
              </a:rPr>
            </a:br>
            <a:r>
              <a:rPr lang="ru-RU" sz="2800" dirty="0" smtClean="0">
                <a:latin typeface="Times New Roman" panose="02020603050405020304" charset="0"/>
              </a:rPr>
              <a:t>    1) несовершенный вид;</a:t>
            </a:r>
            <a:br>
              <a:rPr lang="ru-RU" sz="2800" dirty="0" smtClean="0">
                <a:latin typeface="Times New Roman" panose="02020603050405020304" charset="0"/>
              </a:rPr>
            </a:br>
            <a:r>
              <a:rPr lang="ru-RU" sz="2800" dirty="0" smtClean="0">
                <a:latin typeface="Times New Roman" panose="02020603050405020304" charset="0"/>
              </a:rPr>
              <a:t>    2) невозвратный;</a:t>
            </a:r>
            <a:br>
              <a:rPr lang="ru-RU" sz="2800" dirty="0" smtClean="0">
                <a:latin typeface="Times New Roman" panose="02020603050405020304" charset="0"/>
              </a:rPr>
            </a:br>
            <a:r>
              <a:rPr lang="ru-RU" sz="2800" dirty="0" smtClean="0">
                <a:latin typeface="Times New Roman" panose="02020603050405020304" charset="0"/>
              </a:rPr>
              <a:t>    3) переходный;</a:t>
            </a:r>
            <a:br>
              <a:rPr lang="ru-RU" sz="2800" dirty="0" smtClean="0">
                <a:latin typeface="Times New Roman" panose="02020603050405020304" charset="0"/>
              </a:rPr>
            </a:br>
            <a:r>
              <a:rPr lang="ru-RU" sz="2800" dirty="0" smtClean="0">
                <a:latin typeface="Times New Roman" panose="02020603050405020304" charset="0"/>
              </a:rPr>
              <a:t>    4) II спряжение.</a:t>
            </a:r>
            <a:br>
              <a:rPr lang="ru-RU" sz="2800" dirty="0" smtClean="0">
                <a:latin typeface="Times New Roman" panose="02020603050405020304" charset="0"/>
              </a:rPr>
            </a:br>
            <a:r>
              <a:rPr lang="ru-RU" sz="2800" dirty="0" smtClean="0">
                <a:latin typeface="Times New Roman" panose="02020603050405020304" charset="0"/>
              </a:rPr>
              <a:t>Б) Непостоянные морфологические признаки. Употреблён в форме:</a:t>
            </a:r>
            <a:br>
              <a:rPr lang="ru-RU" sz="2800" dirty="0" smtClean="0">
                <a:latin typeface="Times New Roman" panose="02020603050405020304" charset="0"/>
              </a:rPr>
            </a:br>
            <a:r>
              <a:rPr lang="ru-RU" sz="2800" dirty="0" smtClean="0">
                <a:latin typeface="Times New Roman" panose="02020603050405020304" charset="0"/>
              </a:rPr>
              <a:t>    1) изъявительного наклонения;</a:t>
            </a:r>
            <a:br>
              <a:rPr lang="ru-RU" sz="2800" dirty="0" smtClean="0">
                <a:latin typeface="Times New Roman" panose="02020603050405020304" charset="0"/>
              </a:rPr>
            </a:br>
            <a:r>
              <a:rPr lang="ru-RU" sz="2800" dirty="0" smtClean="0">
                <a:latin typeface="Times New Roman" panose="02020603050405020304" charset="0"/>
              </a:rPr>
              <a:t>    2) настоящего времени; </a:t>
            </a:r>
            <a:br>
              <a:rPr lang="ru-RU" sz="2800" dirty="0" smtClean="0">
                <a:latin typeface="Times New Roman" panose="02020603050405020304" charset="0"/>
              </a:rPr>
            </a:br>
            <a:r>
              <a:rPr lang="ru-RU" sz="2800" dirty="0" smtClean="0">
                <a:latin typeface="Times New Roman" panose="02020603050405020304" charset="0"/>
              </a:rPr>
              <a:t>    3) единственного числа; </a:t>
            </a:r>
            <a:br>
              <a:rPr lang="ru-RU" sz="2800" dirty="0" smtClean="0">
                <a:latin typeface="Times New Roman" panose="02020603050405020304" charset="0"/>
              </a:rPr>
            </a:br>
            <a:r>
              <a:rPr lang="ru-RU" sz="2800" dirty="0" smtClean="0">
                <a:latin typeface="Times New Roman" panose="02020603050405020304" charset="0"/>
              </a:rPr>
              <a:t>    4) 2-го лица.</a:t>
            </a:r>
            <a:br>
              <a:rPr lang="ru-RU" sz="2800" dirty="0" smtClean="0">
                <a:latin typeface="Times New Roman" panose="02020603050405020304" charset="0"/>
              </a:rPr>
            </a:br>
            <a:endParaRPr lang="ru-RU" sz="2800" dirty="0">
              <a:latin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anose="02020603050405020304" charset="0"/>
              </a:rPr>
              <a:t>Кататься</a:t>
            </a:r>
            <a:r>
              <a:rPr lang="ru-RU" sz="2800" dirty="0" smtClean="0">
                <a:latin typeface="Times New Roman" panose="02020603050405020304" charset="0"/>
              </a:rPr>
              <a:t/>
            </a:r>
            <a:br>
              <a:rPr lang="ru-RU" sz="2800" dirty="0" smtClean="0">
                <a:latin typeface="Times New Roman" panose="02020603050405020304" charset="0"/>
              </a:rPr>
            </a:br>
            <a:r>
              <a:rPr lang="ru-RU" sz="2800" dirty="0" smtClean="0">
                <a:latin typeface="Times New Roman" panose="02020603050405020304" charset="0"/>
              </a:rPr>
              <a:t>Глагол; обозначает действие; отвечает на вопрос </a:t>
            </a:r>
            <a:r>
              <a:rPr lang="ru-RU" sz="2800" i="1" dirty="0" smtClean="0">
                <a:latin typeface="Times New Roman" panose="02020603050405020304" charset="0"/>
              </a:rPr>
              <a:t>что делать?</a:t>
            </a:r>
            <a:r>
              <a:rPr lang="ru-RU" sz="2800" dirty="0" smtClean="0">
                <a:latin typeface="Times New Roman" panose="02020603050405020304" charset="0"/>
              </a:rPr>
              <a:t/>
            </a:r>
            <a:br>
              <a:rPr lang="ru-RU" sz="2800" dirty="0" smtClean="0">
                <a:latin typeface="Times New Roman" panose="02020603050405020304" charset="0"/>
              </a:rPr>
            </a:br>
            <a:r>
              <a:rPr lang="ru-RU" sz="2800" dirty="0" smtClean="0">
                <a:latin typeface="Times New Roman" panose="02020603050405020304" charset="0"/>
              </a:rPr>
              <a:t>Н. ф. – </a:t>
            </a:r>
            <a:r>
              <a:rPr lang="ru-RU" sz="2800" i="1" dirty="0" smtClean="0">
                <a:latin typeface="Times New Roman" panose="02020603050405020304" charset="0"/>
              </a:rPr>
              <a:t>кататься</a:t>
            </a:r>
            <a:r>
              <a:rPr lang="ru-RU" sz="2800" dirty="0" smtClean="0">
                <a:latin typeface="Times New Roman" panose="02020603050405020304" charset="0"/>
              </a:rPr>
              <a:t>. Морфологические признаки:</a:t>
            </a:r>
            <a:br>
              <a:rPr lang="ru-RU" sz="2800" dirty="0" smtClean="0">
                <a:latin typeface="Times New Roman" panose="02020603050405020304" charset="0"/>
              </a:rPr>
            </a:br>
            <a:r>
              <a:rPr lang="ru-RU" sz="2800" dirty="0" smtClean="0">
                <a:latin typeface="Times New Roman" panose="02020603050405020304" charset="0"/>
              </a:rPr>
              <a:t>А) Постоянные морфологические признаки:</a:t>
            </a:r>
            <a:br>
              <a:rPr lang="ru-RU" sz="2800" dirty="0" smtClean="0">
                <a:latin typeface="Times New Roman" panose="02020603050405020304" charset="0"/>
              </a:rPr>
            </a:br>
            <a:r>
              <a:rPr lang="ru-RU" sz="2800" dirty="0" smtClean="0">
                <a:latin typeface="Times New Roman" panose="02020603050405020304" charset="0"/>
              </a:rPr>
              <a:t>    1) несовершенный вид;</a:t>
            </a:r>
            <a:br>
              <a:rPr lang="ru-RU" sz="2800" dirty="0" smtClean="0">
                <a:latin typeface="Times New Roman" panose="02020603050405020304" charset="0"/>
              </a:rPr>
            </a:br>
            <a:r>
              <a:rPr lang="ru-RU" sz="2800" dirty="0" smtClean="0">
                <a:latin typeface="Times New Roman" panose="02020603050405020304" charset="0"/>
              </a:rPr>
              <a:t>    2) возвратный;</a:t>
            </a:r>
            <a:br>
              <a:rPr lang="ru-RU" sz="2800" dirty="0" smtClean="0">
                <a:latin typeface="Times New Roman" panose="02020603050405020304" charset="0"/>
              </a:rPr>
            </a:br>
            <a:r>
              <a:rPr lang="ru-RU" sz="2800" dirty="0" smtClean="0">
                <a:latin typeface="Times New Roman" panose="02020603050405020304" charset="0"/>
              </a:rPr>
              <a:t>    3) непереходный;</a:t>
            </a:r>
            <a:br>
              <a:rPr lang="ru-RU" sz="2800" dirty="0" smtClean="0">
                <a:latin typeface="Times New Roman" panose="02020603050405020304" charset="0"/>
              </a:rPr>
            </a:br>
            <a:r>
              <a:rPr lang="ru-RU" sz="2800" dirty="0" smtClean="0">
                <a:latin typeface="Times New Roman" panose="02020603050405020304" charset="0"/>
              </a:rPr>
              <a:t>    4) I спряжение.</a:t>
            </a:r>
            <a:br>
              <a:rPr lang="ru-RU" sz="2800" dirty="0" smtClean="0">
                <a:latin typeface="Times New Roman" panose="02020603050405020304" charset="0"/>
              </a:rPr>
            </a:br>
            <a:r>
              <a:rPr lang="ru-RU" sz="2800" dirty="0" smtClean="0">
                <a:latin typeface="Times New Roman" panose="02020603050405020304" charset="0"/>
              </a:rPr>
              <a:t>Б) Непостоянные морфологические признаки. Употреблён в форме инфинитива (неизменяемая форма).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83362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latin typeface="Times New Roman" panose="02020603050405020304" charset="0"/>
              </a:rPr>
              <a:t>Люби</a:t>
            </a:r>
            <a:r>
              <a:rPr lang="ru-RU" sz="2800" dirty="0" smtClean="0">
                <a:latin typeface="Times New Roman" panose="02020603050405020304" charset="0"/>
              </a:rPr>
              <a:t/>
            </a:r>
            <a:br>
              <a:rPr lang="ru-RU" sz="2800" dirty="0" smtClean="0">
                <a:latin typeface="Times New Roman" panose="02020603050405020304" charset="0"/>
              </a:rPr>
            </a:br>
            <a:r>
              <a:rPr lang="ru-RU" sz="2800" dirty="0" smtClean="0">
                <a:latin typeface="Times New Roman" panose="02020603050405020304" charset="0"/>
              </a:rPr>
              <a:t>Глагол; обозначает действие; отвечает на вопрос </a:t>
            </a:r>
            <a:r>
              <a:rPr lang="ru-RU" sz="2800" i="1" dirty="0" smtClean="0">
                <a:latin typeface="Times New Roman" panose="02020603050405020304" charset="0"/>
              </a:rPr>
              <a:t>что делай?</a:t>
            </a:r>
            <a:r>
              <a:rPr lang="ru-RU" sz="2800" dirty="0" smtClean="0">
                <a:latin typeface="Times New Roman" panose="02020603050405020304" charset="0"/>
              </a:rPr>
              <a:t/>
            </a:r>
            <a:br>
              <a:rPr lang="ru-RU" sz="2800" dirty="0" smtClean="0">
                <a:latin typeface="Times New Roman" panose="02020603050405020304" charset="0"/>
              </a:rPr>
            </a:br>
            <a:r>
              <a:rPr lang="ru-RU" sz="2800" dirty="0" smtClean="0">
                <a:latin typeface="Times New Roman" panose="02020603050405020304" charset="0"/>
              </a:rPr>
              <a:t>Н. ф. – </a:t>
            </a:r>
            <a:r>
              <a:rPr lang="ru-RU" sz="2800" i="1" dirty="0" smtClean="0">
                <a:latin typeface="Times New Roman" panose="02020603050405020304" charset="0"/>
              </a:rPr>
              <a:t>любить</a:t>
            </a:r>
            <a:r>
              <a:rPr lang="ru-RU" sz="2800" dirty="0" smtClean="0">
                <a:latin typeface="Times New Roman" panose="02020603050405020304" charset="0"/>
              </a:rPr>
              <a:t>. Морфологические признаки:</a:t>
            </a:r>
            <a:br>
              <a:rPr lang="ru-RU" sz="2800" dirty="0" smtClean="0">
                <a:latin typeface="Times New Roman" panose="02020603050405020304" charset="0"/>
              </a:rPr>
            </a:br>
            <a:r>
              <a:rPr lang="ru-RU" sz="2800" dirty="0" smtClean="0">
                <a:latin typeface="Times New Roman" panose="02020603050405020304" charset="0"/>
              </a:rPr>
              <a:t>А) Постоянные морфологические признаки:</a:t>
            </a:r>
            <a:br>
              <a:rPr lang="ru-RU" sz="2800" dirty="0" smtClean="0">
                <a:latin typeface="Times New Roman" panose="02020603050405020304" charset="0"/>
              </a:rPr>
            </a:br>
            <a:r>
              <a:rPr lang="ru-RU" sz="2800" dirty="0" smtClean="0">
                <a:latin typeface="Times New Roman" panose="02020603050405020304" charset="0"/>
              </a:rPr>
              <a:t>    1) несовершенный вид;</a:t>
            </a:r>
            <a:br>
              <a:rPr lang="ru-RU" sz="2800" dirty="0" smtClean="0">
                <a:latin typeface="Times New Roman" panose="02020603050405020304" charset="0"/>
              </a:rPr>
            </a:br>
            <a:r>
              <a:rPr lang="ru-RU" sz="2800" dirty="0" smtClean="0">
                <a:latin typeface="Times New Roman" panose="02020603050405020304" charset="0"/>
              </a:rPr>
              <a:t>    2) невозвратный;</a:t>
            </a:r>
            <a:br>
              <a:rPr lang="ru-RU" sz="2800" dirty="0" smtClean="0">
                <a:latin typeface="Times New Roman" panose="02020603050405020304" charset="0"/>
              </a:rPr>
            </a:br>
            <a:r>
              <a:rPr lang="ru-RU" sz="2800" dirty="0" smtClean="0">
                <a:latin typeface="Times New Roman" panose="02020603050405020304" charset="0"/>
              </a:rPr>
              <a:t>    3) переходный;</a:t>
            </a:r>
            <a:br>
              <a:rPr lang="ru-RU" sz="2800" dirty="0" smtClean="0">
                <a:latin typeface="Times New Roman" panose="02020603050405020304" charset="0"/>
              </a:rPr>
            </a:br>
            <a:r>
              <a:rPr lang="ru-RU" sz="2800" dirty="0" smtClean="0">
                <a:latin typeface="Times New Roman" panose="02020603050405020304" charset="0"/>
              </a:rPr>
              <a:t>    4) II спряжение.</a:t>
            </a:r>
            <a:br>
              <a:rPr lang="ru-RU" sz="2800" dirty="0" smtClean="0">
                <a:latin typeface="Times New Roman" panose="02020603050405020304" charset="0"/>
              </a:rPr>
            </a:br>
            <a:r>
              <a:rPr lang="ru-RU" sz="2800" dirty="0" smtClean="0">
                <a:latin typeface="Times New Roman" panose="02020603050405020304" charset="0"/>
              </a:rPr>
              <a:t>Б) Непостоянные морфологические признаки. Употреблён в форме:</a:t>
            </a:r>
            <a:br>
              <a:rPr lang="ru-RU" sz="2800" dirty="0" smtClean="0">
                <a:latin typeface="Times New Roman" panose="02020603050405020304" charset="0"/>
              </a:rPr>
            </a:br>
            <a:r>
              <a:rPr lang="ru-RU" sz="2800" dirty="0" smtClean="0">
                <a:latin typeface="Times New Roman" panose="02020603050405020304" charset="0"/>
              </a:rPr>
              <a:t>    1) повелительного наклонения;</a:t>
            </a:r>
            <a:br>
              <a:rPr lang="ru-RU" sz="2800" dirty="0" smtClean="0">
                <a:latin typeface="Times New Roman" panose="02020603050405020304" charset="0"/>
              </a:rPr>
            </a:br>
            <a:r>
              <a:rPr lang="ru-RU" sz="2800" dirty="0" smtClean="0">
                <a:latin typeface="Times New Roman" panose="02020603050405020304" charset="0"/>
              </a:rPr>
              <a:t>    2) единственного числа; </a:t>
            </a:r>
            <a:br>
              <a:rPr lang="ru-RU" sz="2800" dirty="0" smtClean="0">
                <a:latin typeface="Times New Roman" panose="02020603050405020304" charset="0"/>
              </a:rPr>
            </a:br>
            <a:r>
              <a:rPr lang="ru-RU" sz="2800" dirty="0" smtClean="0">
                <a:latin typeface="Times New Roman" panose="02020603050405020304" charset="0"/>
              </a:rPr>
              <a:t>    3) 2-го лица.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5773420"/>
          </a:xfrm>
        </p:spPr>
        <p:txBody>
          <a:bodyPr>
            <a:normAutofit/>
          </a:bodyPr>
          <a:lstStyle/>
          <a:p>
            <a:r>
              <a:rPr lang="ru-RU" altLang="en-US" sz="3200" b="1">
                <a:latin typeface="Times New Roman" panose="02020603050405020304" charset="0"/>
                <a:sym typeface="+mn-ea"/>
              </a:rPr>
              <a:t>Выполните морфологический разбор глаголов:</a:t>
            </a:r>
            <a:r>
              <a:rPr lang="ru-RU" altLang="en-US" sz="3200">
                <a:latin typeface="Times New Roman" panose="02020603050405020304" charset="0"/>
                <a:sym typeface="+mn-ea"/>
              </a:rPr>
              <a:t/>
            </a:r>
            <a:br>
              <a:rPr lang="ru-RU" altLang="en-US" sz="3200">
                <a:latin typeface="Times New Roman" panose="02020603050405020304" charset="0"/>
                <a:sym typeface="+mn-ea"/>
              </a:rPr>
            </a:br>
            <a:r>
              <a:rPr lang="ru-RU" sz="3200" dirty="0" smtClean="0">
                <a:latin typeface="Times New Roman" panose="02020603050405020304" charset="0"/>
              </a:rPr>
              <a:t>В саду пели птицы. Солнце село за горизонт.</a:t>
            </a:r>
            <a:br>
              <a:rPr lang="ru-RU" sz="3200" dirty="0" smtClean="0">
                <a:latin typeface="Times New Roman" panose="02020603050405020304" charset="0"/>
              </a:rPr>
            </a:br>
            <a:r>
              <a:rPr lang="ru-RU" sz="3200" dirty="0" smtClean="0">
                <a:latin typeface="Times New Roman" panose="02020603050405020304" charset="0"/>
              </a:rPr>
              <a:t>Он говорит, что если бы вы сказали правду, всё было бы хорошо.</a:t>
            </a:r>
            <a:br>
              <a:rPr lang="ru-RU" sz="3200" dirty="0" smtClean="0">
                <a:latin typeface="Times New Roman" panose="02020603050405020304" charset="0"/>
              </a:rPr>
            </a:br>
            <a:r>
              <a:rPr lang="ru-RU" sz="3200" dirty="0" smtClean="0">
                <a:latin typeface="Times New Roman" panose="02020603050405020304" charset="0"/>
              </a:rPr>
              <a:t>Приготовьте обед, пожалуйста.</a:t>
            </a:r>
            <a:br>
              <a:rPr lang="ru-RU" sz="3200" dirty="0" smtClean="0">
                <a:latin typeface="Times New Roman" panose="02020603050405020304" charset="0"/>
              </a:rPr>
            </a:br>
            <a:r>
              <a:rPr lang="ru-RU" sz="3200" dirty="0" smtClean="0">
                <a:latin typeface="Times New Roman" panose="02020603050405020304" charset="0"/>
              </a:rPr>
              <a:t>Я обычно обедаю в </a:t>
            </a:r>
            <a:r>
              <a:rPr lang="ru-RU" sz="3200" smtClean="0">
                <a:latin typeface="Times New Roman" panose="02020603050405020304" charset="0"/>
              </a:rPr>
              <a:t>столовой.</a:t>
            </a:r>
            <a:r>
              <a:rPr lang="ru-RU" sz="3200" smtClean="0"/>
              <a:t/>
            </a:r>
            <a:br>
              <a:rPr lang="ru-RU" sz="320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28</Words>
  <Application>Microsoft Office PowerPoint</Application>
  <PresentationFormat>Экран (4:3)</PresentationFormat>
  <Paragraphs>8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Морфологический разбор глагола</vt:lpstr>
      <vt:lpstr>I. Часть речи,  вопрос. II. Начальная форма (инфинитив). Морфологические признаки:  A. Постоянные морфологические признаки:   1.вид (совершенный, несовершенный); 2. возвратность (невозвратный, возвратный); 3. переходность (переходный, непереходный); 4. спряжение (I или II);</vt:lpstr>
      <vt:lpstr>Б. Непостоянные морфологические признаки: 1. наклонение; 2. время (в изъявительном наклонении); 3. число; 4. лицо (в настоящем, будущем времени; в повелительном наклонении); 5. род (в единственном числе прошедшего времени и сослагательного наклонения).</vt:lpstr>
      <vt:lpstr>Пример морфологического разбора глагола: Любишь кататься, люби и саночки возить.</vt:lpstr>
      <vt:lpstr> любишь Глагол; отвечает на вопрос что делаешь? Н. ф. – любить. Морфологические признаки: А) Постоянные морфологические признаки:     1) несовершенный вид;     2) невозвратный;     3) переходный;     4) II спряжение. Б) Непостоянные морфологические признаки. Употреблён в форме:     1) изъявительного наклонения;     2) настоящего времени;      3) единственного числа;      4) 2-го лица. </vt:lpstr>
      <vt:lpstr>Кататься Глагол; обозначает действие; отвечает на вопрос что делать? Н. ф. – кататься. Морфологические признаки: А) Постоянные морфологические признаки:     1) несовершенный вид;     2) возвратный;     3) непереходный;     4) I спряжение. Б) Непостоянные морфологические признаки. Употреблён в форме инфинитива (неизменяемая форма). </vt:lpstr>
      <vt:lpstr>Люби Глагол; обозначает действие; отвечает на вопрос что делай? Н. ф. – любить. Морфологические признаки: А) Постоянные морфологические признаки:     1) несовершенный вид;     2) невозвратный;     3) переходный;     4) II спряжение. Б) Непостоянные морфологические признаки. Употреблён в форме:     1) повелительного наклонения;     2) единственного числа;      3) 2-го лица. </vt:lpstr>
      <vt:lpstr>Выполните морфологический разбор глаголов: В саду пели птицы. Солнце село за горизонт. Он говорит, что если бы вы сказали правду, всё было бы хорошо. Приготовьте обед, пожалуйста. Я обычно обедаю в столовой.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Спряжение глагола.</dc:title>
  <dc:creator>анна</dc:creator>
  <cp:lastModifiedBy>user</cp:lastModifiedBy>
  <cp:revision>71</cp:revision>
  <dcterms:created xsi:type="dcterms:W3CDTF">2015-06-03T13:35:00Z</dcterms:created>
  <dcterms:modified xsi:type="dcterms:W3CDTF">2021-12-21T06:29:26Z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1033-11.2.0.9747</vt:lpwstr>
  </property>
</Properties>
</file>