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325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2" r:id="rId57"/>
    <p:sldId id="311" r:id="rId58"/>
    <p:sldId id="313" r:id="rId5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Спряжение глагола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Спряжение — это изменение глагола по лицам и числам </a:t>
            </a:r>
            <a:br>
              <a:rPr lang="ru-RU" dirty="0" smtClean="0"/>
            </a:br>
            <a:r>
              <a:rPr lang="ru-RU" dirty="0" smtClean="0"/>
              <a:t>(в настоящем и простом будущем времени).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Принято различать два спряжения — I и II, которые отличаются друг от друга гласными окончаний форм 2-го и 3-го лица ед. ч.</a:t>
            </a:r>
            <a:br>
              <a:rPr lang="ru-RU" dirty="0" smtClean="0"/>
            </a:br>
            <a:r>
              <a:rPr lang="ru-RU" dirty="0" smtClean="0"/>
              <a:t> и 1,2, 3-го лица мн. ч.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238472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1-м лице ед. ч. окончания глаголов I и II спряжения совпадают.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 </a:t>
            </a:r>
            <a:r>
              <a:rPr lang="ru-RU" b="1" dirty="0" smtClean="0"/>
              <a:t>первому спряжению </a:t>
            </a:r>
            <a:r>
              <a:rPr lang="ru-RU" dirty="0" smtClean="0"/>
              <a:t>относятся глаголы с окончаниями </a:t>
            </a:r>
            <a:r>
              <a:rPr lang="ru-RU" i="1" dirty="0" smtClean="0"/>
              <a:t>-у(-</a:t>
            </a:r>
            <a:r>
              <a:rPr lang="ru-RU" i="1" dirty="0" err="1" smtClean="0"/>
              <a:t>ю</a:t>
            </a:r>
            <a:r>
              <a:rPr lang="ru-RU" i="1" dirty="0" smtClean="0"/>
              <a:t>), -ешь, -</a:t>
            </a:r>
            <a:r>
              <a:rPr lang="ru-RU" i="1" dirty="0" err="1" smtClean="0"/>
              <a:t>ет</a:t>
            </a:r>
            <a:r>
              <a:rPr lang="ru-RU" i="1" dirty="0" smtClean="0"/>
              <a:t>,</a:t>
            </a:r>
            <a:br>
              <a:rPr lang="ru-RU" i="1" dirty="0" smtClean="0"/>
            </a:br>
            <a:r>
              <a:rPr lang="ru-RU" i="1" dirty="0" smtClean="0"/>
              <a:t>-ем, -</a:t>
            </a:r>
            <a:r>
              <a:rPr lang="ru-RU" i="1" dirty="0" err="1" smtClean="0"/>
              <a:t>ете</a:t>
            </a:r>
            <a:r>
              <a:rPr lang="ru-RU" i="1" dirty="0" smtClean="0"/>
              <a:t>, -</a:t>
            </a:r>
            <a:r>
              <a:rPr lang="ru-RU" i="1" dirty="0" err="1" smtClean="0"/>
              <a:t>ут</a:t>
            </a:r>
            <a:r>
              <a:rPr lang="ru-RU" i="1" dirty="0" smtClean="0"/>
              <a:t>(-ют), </a:t>
            </a:r>
            <a:br>
              <a:rPr lang="ru-RU" i="1" dirty="0" smtClean="0"/>
            </a:br>
            <a:r>
              <a:rPr lang="ru-RU" dirty="0" smtClean="0"/>
              <a:t>ко</a:t>
            </a:r>
            <a:r>
              <a:rPr lang="ru-RU" i="1" dirty="0" smtClean="0"/>
              <a:t> </a:t>
            </a:r>
            <a:r>
              <a:rPr lang="ru-RU" b="1" dirty="0" smtClean="0"/>
              <a:t>второму спряжению </a:t>
            </a:r>
            <a:r>
              <a:rPr lang="ru-RU" i="1" dirty="0" smtClean="0"/>
              <a:t>— </a:t>
            </a:r>
            <a:br>
              <a:rPr lang="ru-RU" i="1" dirty="0" smtClean="0"/>
            </a:br>
            <a:r>
              <a:rPr lang="ru-RU" i="1" dirty="0" smtClean="0"/>
              <a:t>с окончаниями -у(-</a:t>
            </a:r>
            <a:r>
              <a:rPr lang="ru-RU" i="1" dirty="0" err="1" smtClean="0"/>
              <a:t>ю</a:t>
            </a:r>
            <a:r>
              <a:rPr lang="ru-RU" i="1" dirty="0" smtClean="0"/>
              <a:t>),</a:t>
            </a:r>
            <a:br>
              <a:rPr lang="ru-RU" i="1" dirty="0" smtClean="0"/>
            </a:br>
            <a:r>
              <a:rPr lang="ru-RU" i="1" dirty="0" smtClean="0"/>
              <a:t>-ишь, -</a:t>
            </a:r>
            <a:r>
              <a:rPr lang="ru-RU" i="1" dirty="0" err="1" smtClean="0"/>
              <a:t>um</a:t>
            </a:r>
            <a:r>
              <a:rPr lang="ru-RU" i="1" dirty="0" smtClean="0"/>
              <a:t>, -им, -</a:t>
            </a:r>
            <a:r>
              <a:rPr lang="ru-RU" i="1" dirty="0" err="1" smtClean="0"/>
              <a:t>ите</a:t>
            </a:r>
            <a:r>
              <a:rPr lang="ru-RU" i="1" dirty="0" smtClean="0"/>
              <a:t>, -</a:t>
            </a:r>
            <a:r>
              <a:rPr lang="ru-RU" i="1" dirty="0" err="1" smtClean="0"/>
              <a:t>ат</a:t>
            </a:r>
            <a:r>
              <a:rPr lang="ru-RU" i="1" dirty="0" smtClean="0"/>
              <a:t>(-</a:t>
            </a:r>
            <a:r>
              <a:rPr lang="ru-RU" i="1" dirty="0" err="1" smtClean="0"/>
              <a:t>ят</a:t>
            </a:r>
            <a:r>
              <a:rPr lang="ru-RU" i="1" dirty="0" smtClean="0"/>
              <a:t>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944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711065"/>
          </a:xfrm>
        </p:spPr>
        <p:txBody>
          <a:bodyPr>
            <a:normAutofit/>
          </a:bodyPr>
          <a:lstStyle/>
          <a:p>
            <a:r>
              <a:rPr lang="en-US" sz="2800" b="1"/>
              <a:t>Разноспрягаемые глаголы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Глаголами исключениями 1 и 2 спряжения являются разноспрягаемые глаголы (</a:t>
            </a:r>
            <a:r>
              <a:rPr lang="en-US" sz="2800" i="1"/>
              <a:t>хотеть, чтить бежать и производные</a:t>
            </a:r>
            <a:r>
              <a:rPr lang="en-US" sz="2800"/>
              <a:t>), которые частично спрягаются как по 1-му, так и по 2-му спряжениям. Кроме того, существуют глаголы с особой системой окончаний (</a:t>
            </a:r>
            <a:r>
              <a:rPr lang="en-US" sz="2800" i="1"/>
              <a:t>есть, дать</a:t>
            </a:r>
            <a:r>
              <a:rPr lang="en-US" sz="2800"/>
              <a:t> и производные). Они не относятся ни к одному из спряжений в русском языке и также являются исключением спряжений глаголов.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170783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Задание.</a:t>
            </a:r>
            <a:r>
              <a:rPr lang="ru-RU" dirty="0" smtClean="0"/>
              <a:t> Определите спряжение глаголов: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писать, светить, ходить, строить, ломать, платить, покупать, спать, искать, любить, ненавидеть.</a:t>
            </a:r>
            <a:br>
              <a:rPr lang="ru-RU" i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КАТЕГОРИЯ ВИДА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10480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русском языке два вида – совершенный и несовершенный.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Глаголы совершенного вида описывают действие как целое, ограниченное пределом (границей), после которого оно прекращается.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17232"/>
            <a:ext cx="6400800" cy="12156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5910"/>
            <a:ext cx="7772400" cy="33045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Например: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i="1" dirty="0" smtClean="0"/>
              <a:t>Я написал письмо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Действие достигло своего результата и прекратилось.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149758-4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0520" y="3923030"/>
            <a:ext cx="3810000" cy="2540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1495"/>
            <a:ext cx="7772400" cy="306895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Глаголы несовершенного вида не указывают на предел действия, оно представлено в развитии, в процессе. 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i="1" dirty="0" smtClean="0"/>
              <a:t>Я пишу, писал, буду писать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6309320"/>
            <a:ext cx="6400800" cy="548680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4490" y="4012565"/>
            <a:ext cx="3613785" cy="23964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Видовые пары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Основу вида как грамматической категории составляют парные глаголы, т. е. глаголы, образующие видовую пару.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598512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30668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Члены видовых пар называют две стороны одного и того же процесса — отношение действия к внутреннему пределу (совершенный вид) или длительность, продолжительность (несовершенный вид).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877272"/>
            <a:ext cx="6400800" cy="432048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выражении видовых различий глаголов участвуют разнообразные средства: </a:t>
            </a:r>
            <a:br>
              <a:rPr lang="ru-RU" dirty="0" smtClean="0"/>
            </a:br>
            <a:r>
              <a:rPr lang="ru-RU" dirty="0" smtClean="0"/>
              <a:t>суффиксы, префиксы (приставки), ударение, чередование согласных и гласных в основе, супплетивные основы.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Суффиксальные</a:t>
            </a:r>
            <a:r>
              <a:rPr lang="ru-RU" dirty="0" smtClean="0"/>
              <a:t> видовые пары.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В современном русском языке это самый распространенный тип видовых пар.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48310"/>
            <a:ext cx="7772400" cy="31521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Их члены отличаются друг от друга суффиксами: </a:t>
            </a:r>
            <a:br>
              <a:rPr lang="ru-RU" dirty="0" smtClean="0"/>
            </a:br>
            <a:r>
              <a:rPr lang="ru-RU" i="1" dirty="0" smtClean="0"/>
              <a:t>получить — получать, заработать — зарабатывать, дать — давать.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17232"/>
            <a:ext cx="6400800" cy="12156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1441697425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3345" y="4154170"/>
            <a:ext cx="4254500" cy="22669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Префиксальные </a:t>
            </a:r>
            <a:r>
              <a:rPr lang="ru-RU" dirty="0" smtClean="0"/>
              <a:t>видовые пары.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Приставки (префиксы) в системе глагола</a:t>
            </a:r>
            <a:br>
              <a:rPr lang="ru-RU" dirty="0" smtClean="0"/>
            </a:br>
            <a:r>
              <a:rPr lang="ru-RU" dirty="0" smtClean="0"/>
              <a:t>выполняют различные функции. Они могут служить для образования новых слов, отличающиеся от исходных своим значением.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805264"/>
            <a:ext cx="6400800" cy="288032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54990"/>
            <a:ext cx="7772400" cy="3045460"/>
          </a:xfrm>
        </p:spPr>
        <p:txBody>
          <a:bodyPr>
            <a:normAutofit/>
          </a:bodyPr>
          <a:lstStyle/>
          <a:p>
            <a:r>
              <a:rPr lang="ru-RU" dirty="0" smtClean="0"/>
              <a:t>Сравните: </a:t>
            </a:r>
            <a:r>
              <a:rPr lang="ru-RU" i="1" dirty="0" smtClean="0"/>
              <a:t>дать — отдать,</a:t>
            </a:r>
            <a:br>
              <a:rPr lang="ru-RU" i="1" dirty="0" smtClean="0"/>
            </a:br>
            <a:r>
              <a:rPr lang="ru-RU" i="1" dirty="0" smtClean="0"/>
              <a:t>сдать, передать; </a:t>
            </a:r>
            <a:br>
              <a:rPr lang="ru-RU" i="1" dirty="0" smtClean="0"/>
            </a:br>
            <a:r>
              <a:rPr lang="ru-RU" i="1" dirty="0" smtClean="0"/>
              <a:t>двинуть — придвинуть, сдвинуть,  отодвинуть,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content_130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4525" y="4316730"/>
            <a:ext cx="2540000" cy="177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Это приставки </a:t>
            </a:r>
            <a:r>
              <a:rPr lang="ru-RU" i="1" dirty="0" smtClean="0"/>
              <a:t>лексические</a:t>
            </a:r>
            <a:r>
              <a:rPr lang="ru-RU" dirty="0" smtClean="0"/>
              <a:t> или </a:t>
            </a:r>
            <a:r>
              <a:rPr lang="ru-RU" i="1" dirty="0" smtClean="0"/>
              <a:t>словообразовательные.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Однако в большинстве случаев приставка изменяет не только лексическое, но и грамматическое значение исходной основы, переводит ее из несовершенного вида в совершенный.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Ср.: </a:t>
            </a:r>
            <a:r>
              <a:rPr lang="ru-RU" i="1" dirty="0" smtClean="0"/>
              <a:t>строить и перестроить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238472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Чистовидовые приставки не</a:t>
            </a:r>
            <a:br>
              <a:rPr lang="ru-RU" dirty="0" smtClean="0"/>
            </a:br>
            <a:r>
              <a:rPr lang="ru-RU" dirty="0" smtClean="0"/>
              <a:t>меняют лексического значения  основы глагола, они лишь изменяют ее грамматическое значение — переводят</a:t>
            </a:r>
            <a:br>
              <a:rPr lang="ru-RU" dirty="0" smtClean="0"/>
            </a:br>
            <a:r>
              <a:rPr lang="ru-RU" dirty="0" smtClean="0"/>
              <a:t>из несовершенного вида в совершенный.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944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0860"/>
            <a:ext cx="7772400" cy="2046605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строить дом — построить</a:t>
            </a:r>
            <a:br>
              <a:rPr lang="ru-RU" i="1" dirty="0" smtClean="0"/>
            </a:br>
            <a:r>
              <a:rPr lang="ru-RU" i="1" dirty="0" smtClean="0"/>
              <a:t>дом </a:t>
            </a:r>
            <a:br>
              <a:rPr lang="ru-RU" i="1" dirty="0" smtClean="0"/>
            </a:br>
            <a:r>
              <a:rPr lang="ru-RU" i="1" dirty="0" smtClean="0"/>
              <a:t>готовить обед — приготовить</a:t>
            </a:r>
            <a:br>
              <a:rPr lang="ru-RU" i="1" dirty="0" smtClean="0"/>
            </a:br>
            <a:r>
              <a:rPr lang="ru-RU" i="1" dirty="0" smtClean="0"/>
              <a:t>обед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17232"/>
            <a:ext cx="6400800" cy="12156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upload-07-pic700-700x467-24912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3175635"/>
            <a:ext cx="3908425" cy="2607945"/>
          </a:xfrm>
          <a:prstGeom prst="rect">
            <a:avLst/>
          </a:prstGeom>
        </p:spPr>
      </p:pic>
      <p:pic>
        <p:nvPicPr>
          <p:cNvPr id="6" name="Picture 5" descr="7mAEejaI8gM[1]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99685" y="3769995"/>
            <a:ext cx="3358515" cy="251841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7365"/>
            <a:ext cx="7772400" cy="30930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Роль </a:t>
            </a:r>
            <a:r>
              <a:rPr lang="ru-RU" b="1" dirty="0" smtClean="0"/>
              <a:t>ударения</a:t>
            </a:r>
            <a:r>
              <a:rPr lang="ru-RU" dirty="0" smtClean="0"/>
              <a:t> в образовании видовых пар.</a:t>
            </a:r>
            <a:br>
              <a:rPr lang="ru-RU" dirty="0" smtClean="0"/>
            </a:br>
            <a:r>
              <a:rPr lang="ru-RU" i="1" dirty="0" smtClean="0"/>
              <a:t> нар</a:t>
            </a:r>
            <a:r>
              <a:rPr lang="ru-RU" b="1" i="1" dirty="0" smtClean="0"/>
              <a:t>е</a:t>
            </a:r>
            <a:r>
              <a:rPr lang="ru-RU" i="1" dirty="0" smtClean="0"/>
              <a:t>зать (сов. вид) — нарез</a:t>
            </a:r>
            <a:r>
              <a:rPr lang="ru-RU" b="1" i="1" dirty="0" smtClean="0"/>
              <a:t>а</a:t>
            </a:r>
            <a:r>
              <a:rPr lang="ru-RU" i="1" dirty="0" smtClean="0"/>
              <a:t>ть</a:t>
            </a:r>
            <a:br>
              <a:rPr lang="ru-RU" i="1" dirty="0" smtClean="0"/>
            </a:br>
            <a:r>
              <a:rPr lang="ru-RU" dirty="0" smtClean="0"/>
              <a:t>(несов. вид)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1291630435_489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0340" y="3600450"/>
            <a:ext cx="3197860" cy="300609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Чередование</a:t>
            </a:r>
            <a:r>
              <a:rPr lang="ru-RU" dirty="0" smtClean="0"/>
              <a:t> гласных и согласных при образовании видовых пар в большинстве случаев  сопровождает суффиксацию.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17232"/>
            <a:ext cx="6400800" cy="12156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1295"/>
            <a:ext cx="7772400" cy="3399155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приба</a:t>
            </a:r>
            <a:r>
              <a:rPr lang="ru-RU" i="1" dirty="0" smtClean="0">
                <a:solidFill>
                  <a:srgbClr val="FF0000"/>
                </a:solidFill>
              </a:rPr>
              <a:t>в</a:t>
            </a:r>
            <a:r>
              <a:rPr lang="ru-RU" i="1" dirty="0" smtClean="0"/>
              <a:t>ить — приба</a:t>
            </a:r>
            <a:r>
              <a:rPr lang="ru-RU" i="1" dirty="0" smtClean="0">
                <a:solidFill>
                  <a:srgbClr val="FF0000"/>
                </a:solidFill>
              </a:rPr>
              <a:t>вл</a:t>
            </a:r>
            <a:r>
              <a:rPr lang="ru-RU" i="1" dirty="0" smtClean="0"/>
              <a:t>ять,</a:t>
            </a:r>
            <a:br>
              <a:rPr lang="ru-RU" i="1" dirty="0" smtClean="0"/>
            </a:br>
            <a:r>
              <a:rPr lang="ru-RU" i="1" dirty="0" smtClean="0"/>
              <a:t> укре</a:t>
            </a:r>
            <a:r>
              <a:rPr lang="ru-RU" i="1" dirty="0" smtClean="0">
                <a:solidFill>
                  <a:srgbClr val="FF0000"/>
                </a:solidFill>
              </a:rPr>
              <a:t>п</a:t>
            </a:r>
            <a:r>
              <a:rPr lang="ru-RU" i="1" dirty="0" smtClean="0"/>
              <a:t>ить — укре</a:t>
            </a:r>
            <a:r>
              <a:rPr lang="ru-RU" i="1" dirty="0" smtClean="0">
                <a:solidFill>
                  <a:srgbClr val="FF0000"/>
                </a:solidFill>
              </a:rPr>
              <a:t>пл</a:t>
            </a:r>
            <a:r>
              <a:rPr lang="ru-RU" i="1" dirty="0" smtClean="0"/>
              <a:t>ять.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1-1-11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31540" y="3282950"/>
            <a:ext cx="3810000" cy="29591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1805"/>
            <a:ext cx="7772400" cy="3128645"/>
          </a:xfrm>
        </p:spPr>
        <p:txBody>
          <a:bodyPr>
            <a:normAutofit/>
          </a:bodyPr>
          <a:lstStyle/>
          <a:p>
            <a:r>
              <a:rPr lang="ru-RU" i="1" dirty="0" smtClean="0"/>
              <a:t>зап</a:t>
            </a:r>
            <a:r>
              <a:rPr lang="ru-RU" b="1" i="1" dirty="0" smtClean="0">
                <a:solidFill>
                  <a:srgbClr val="FF0000"/>
                </a:solidFill>
              </a:rPr>
              <a:t>е</a:t>
            </a:r>
            <a:r>
              <a:rPr lang="ru-RU" i="1" dirty="0" smtClean="0"/>
              <a:t>реть — зап</a:t>
            </a:r>
            <a:r>
              <a:rPr lang="ru-RU" b="1" i="1" dirty="0" smtClean="0">
                <a:solidFill>
                  <a:srgbClr val="FF0000"/>
                </a:solidFill>
              </a:rPr>
              <a:t>и</a:t>
            </a:r>
            <a:r>
              <a:rPr lang="ru-RU" i="1" dirty="0" smtClean="0"/>
              <a:t>рать,</a:t>
            </a:r>
            <a:br>
              <a:rPr lang="ru-RU" i="1" dirty="0" smtClean="0"/>
            </a:br>
            <a:r>
              <a:rPr lang="ru-RU" i="1" dirty="0" smtClean="0"/>
              <a:t> удв</a:t>
            </a:r>
            <a:r>
              <a:rPr lang="ru-RU" b="1" i="1" dirty="0" smtClean="0">
                <a:solidFill>
                  <a:srgbClr val="FF0000"/>
                </a:solidFill>
              </a:rPr>
              <a:t>о</a:t>
            </a:r>
            <a:r>
              <a:rPr lang="ru-RU" i="1" dirty="0" smtClean="0"/>
              <a:t>ить — удв</a:t>
            </a:r>
            <a:r>
              <a:rPr lang="ru-RU" b="1" i="1" dirty="0" smtClean="0">
                <a:solidFill>
                  <a:srgbClr val="FF0000"/>
                </a:solidFill>
              </a:rPr>
              <a:t>а</a:t>
            </a:r>
            <a:r>
              <a:rPr lang="ru-RU" i="1" dirty="0" smtClean="0"/>
              <a:t>ивать,</a:t>
            </a:r>
            <a:br>
              <a:rPr lang="ru-RU" i="1" dirty="0" smtClean="0"/>
            </a:br>
            <a:r>
              <a:rPr lang="ru-RU" i="1" dirty="0" smtClean="0"/>
              <a:t> собрать — соб</a:t>
            </a:r>
            <a:r>
              <a:rPr lang="ru-RU" b="1" i="1" dirty="0" smtClean="0">
                <a:solidFill>
                  <a:srgbClr val="FF0000"/>
                </a:solidFill>
              </a:rPr>
              <a:t>и</a:t>
            </a:r>
            <a:r>
              <a:rPr lang="ru-RU" i="1" dirty="0" smtClean="0"/>
              <a:t>рать </a:t>
            </a:r>
            <a:br>
              <a:rPr lang="ru-RU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Vybiraem-zamok-v-metallicheskuyu-dver.-Ustanovka-zamkov-na-zheleznuyu-dver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3640" y="3327400"/>
            <a:ext cx="3964940" cy="306959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Супплетивные видовые пары.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78460"/>
            <a:ext cx="7772400" cy="32219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 разным словам восходят члены видовых пар: </a:t>
            </a:r>
            <a:br>
              <a:rPr lang="ru-RU" dirty="0" smtClean="0"/>
            </a:br>
            <a:r>
              <a:rPr lang="ru-RU" i="1" dirty="0" smtClean="0"/>
              <a:t>ловить — поймать, </a:t>
            </a:r>
            <a:br>
              <a:rPr lang="ru-RU" i="1" dirty="0" smtClean="0"/>
            </a:br>
            <a:r>
              <a:rPr lang="ru-RU" i="1" dirty="0" smtClean="0"/>
              <a:t>говорить — сказать,</a:t>
            </a:r>
            <a:br>
              <a:rPr lang="ru-RU" i="1" dirty="0" smtClean="0"/>
            </a:br>
            <a:r>
              <a:rPr lang="ru-RU" i="1" dirty="0" smtClean="0"/>
              <a:t>класть — положить, </a:t>
            </a:r>
            <a:br>
              <a:rPr lang="ru-RU" i="1" dirty="0" smtClean="0"/>
            </a:br>
            <a:r>
              <a:rPr lang="ru-RU" i="1" dirty="0" smtClean="0"/>
              <a:t>брать — взять.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944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fin_ryb_3_600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39085" y="4034155"/>
            <a:ext cx="3466465" cy="231076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Одновидовые глаголы.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русском языке у всех глаголов есть видовое значение. </a:t>
            </a:r>
            <a:br>
              <a:rPr lang="ru-RU" dirty="0" smtClean="0"/>
            </a:br>
            <a:r>
              <a:rPr lang="ru-RU" dirty="0" smtClean="0"/>
              <a:t>Однако не каждый глагол образует видовую пару.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238472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18770"/>
            <a:ext cx="7772400" cy="32816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Так, глаголы совершенного</a:t>
            </a:r>
            <a:br>
              <a:rPr lang="ru-RU" dirty="0" smtClean="0"/>
            </a:br>
            <a:r>
              <a:rPr lang="ru-RU" dirty="0" smtClean="0"/>
              <a:t>вида </a:t>
            </a:r>
            <a:r>
              <a:rPr lang="ru-RU" i="1" dirty="0" smtClean="0"/>
              <a:t>опомниться, очутиться, хлынуть и т. п. </a:t>
            </a:r>
            <a:r>
              <a:rPr lang="ru-RU" dirty="0" smtClean="0"/>
              <a:t>не имеют соотносительных форм несовершенного вида,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a0daa5ea88316ea28eebee67e63b2d82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9965" y="3600450"/>
            <a:ext cx="4624070" cy="308038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1495"/>
            <a:ext cx="7772400" cy="306895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 глаголы несовершенного вида</a:t>
            </a:r>
            <a:br>
              <a:rPr lang="ru-RU" dirty="0" smtClean="0"/>
            </a:br>
            <a:r>
              <a:rPr lang="ru-RU" i="1" dirty="0" smtClean="0"/>
              <a:t>отсутствовать,  сидеть, лежать, жить и т. п.</a:t>
            </a:r>
            <a:br>
              <a:rPr lang="ru-RU" i="1" dirty="0" smtClean="0"/>
            </a:br>
            <a:r>
              <a:rPr lang="ru-RU" dirty="0" smtClean="0"/>
              <a:t>не имеют соотносительных форм совершенного вида.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1491557339_cat-1818927_640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47670" y="3919855"/>
            <a:ext cx="3787775" cy="252158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Такие глаголы</a:t>
            </a:r>
            <a:br>
              <a:rPr lang="ru-RU" dirty="0" smtClean="0"/>
            </a:br>
            <a:r>
              <a:rPr lang="ru-RU" dirty="0" smtClean="0"/>
              <a:t>называются </a:t>
            </a:r>
            <a:br>
              <a:rPr lang="ru-RU" dirty="0" smtClean="0"/>
            </a:br>
            <a:r>
              <a:rPr lang="ru-RU" dirty="0" smtClean="0"/>
              <a:t>одновидовыми , </a:t>
            </a:r>
            <a:br>
              <a:rPr lang="ru-RU" dirty="0" smtClean="0"/>
            </a:br>
            <a:r>
              <a:rPr lang="ru-RU" dirty="0" smtClean="0"/>
              <a:t>непарными 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301208"/>
            <a:ext cx="6400800" cy="337592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Одновидовые глаголы несовершенного вида не имеют форм будущего простого;</a:t>
            </a:r>
            <a:br>
              <a:rPr lang="ru-RU" dirty="0" smtClean="0"/>
            </a:br>
            <a:r>
              <a:rPr lang="ru-RU" dirty="0" smtClean="0"/>
              <a:t>одновидовые глаголы совершенного вида не имеют форм настоящего</a:t>
            </a:r>
            <a:br>
              <a:rPr lang="ru-RU" dirty="0" smtClean="0"/>
            </a:br>
            <a:r>
              <a:rPr lang="ru-RU" dirty="0" smtClean="0"/>
              <a:t>времени, будущего сложного.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664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Двувидовые глаголы </a:t>
            </a:r>
            <a:r>
              <a:rPr lang="ru-RU" dirty="0" smtClean="0"/>
              <a:t>в одних случаях выступают со значением совершенного вида, в других имеют значение несовершенного</a:t>
            </a:r>
            <a:br>
              <a:rPr lang="ru-RU" dirty="0" smtClean="0"/>
            </a:br>
            <a:r>
              <a:rPr lang="ru-RU" dirty="0" smtClean="0"/>
              <a:t>вида. Их видовые значения различаются в словосочетании или в предложении.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7700"/>
            <a:ext cx="7772400" cy="256476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Примеры двувидовых глаголов: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Женить, ранить, образовать, использовать, исследовать и т.д.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309320"/>
            <a:ext cx="6400800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071812_1348_2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6925" y="3614420"/>
            <a:ext cx="5010150" cy="29464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ПЕРЕХОДНЫЕ И НЕПЕРЕХОДНЫЕ ГЛАГОЛЫ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6385"/>
            <a:ext cx="7772400" cy="331406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Переходные</a:t>
            </a:r>
            <a:r>
              <a:rPr lang="ru-RU" dirty="0" smtClean="0"/>
              <a:t> глаголы обозначают действие, которое направлено на предмет, </a:t>
            </a:r>
            <a:r>
              <a:rPr lang="ru-RU" i="1" dirty="0" smtClean="0"/>
              <a:t>переходи</a:t>
            </a:r>
            <a:r>
              <a:rPr lang="ru-RU" dirty="0" smtClean="0"/>
              <a:t>т на предмет (объект): </a:t>
            </a:r>
            <a:r>
              <a:rPr lang="ru-RU" i="1" dirty="0" smtClean="0"/>
              <a:t>читать книгу, шить платье, смотреть фильм.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10480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4" name="Picture 3" descr="i[9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8735" y="3793490"/>
            <a:ext cx="4876165" cy="255206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460" y="369570"/>
            <a:ext cx="8568690" cy="32308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Название объекта при переходных глаголах стоит в форме винительного падежа без предлога </a:t>
            </a:r>
            <a:r>
              <a:rPr lang="ru-RU" i="1" dirty="0" smtClean="0"/>
              <a:t>(написать письмо, прочитать рассказ, любить</a:t>
            </a:r>
            <a:br>
              <a:rPr lang="ru-RU" i="1" dirty="0" smtClean="0"/>
            </a:br>
            <a:r>
              <a:rPr lang="ru-RU" i="1" dirty="0" smtClean="0"/>
              <a:t>маму).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944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mat_s_rebenkom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6910" y="3469005"/>
            <a:ext cx="5715635" cy="322008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2405"/>
            <a:ext cx="7772400" cy="37433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Непереходные</a:t>
            </a:r>
            <a:r>
              <a:rPr lang="ru-RU" dirty="0" smtClean="0"/>
              <a:t> глаголы обозначают действие, которое не</a:t>
            </a:r>
            <a:br>
              <a:rPr lang="ru-RU" dirty="0" smtClean="0"/>
            </a:br>
            <a:r>
              <a:rPr lang="ru-RU" dirty="0" smtClean="0"/>
              <a:t>переходит на объект. Они не могут иметь при себе прямого дополнения: </a:t>
            </a:r>
            <a:r>
              <a:rPr lang="ru-RU" i="1" dirty="0" smtClean="0"/>
              <a:t>страдать, идти, бежать, сидеть, расти, ходить, обедать, радоваться и т. п.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238472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  <p:pic>
        <p:nvPicPr>
          <p:cNvPr id="4" name="Picture 3" descr="iCRHBI3H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02610" y="4535170"/>
            <a:ext cx="2939415" cy="186055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КАТЕГОРИЯ ЗАЛОГА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 переходностью/</a:t>
            </a:r>
            <a:br>
              <a:rPr lang="ru-RU" dirty="0" smtClean="0"/>
            </a:br>
            <a:r>
              <a:rPr lang="ru-RU" dirty="0" smtClean="0"/>
              <a:t>непереходностью глаголов тесно связана категория залога. Залоговые формы глагола выражают отношение действия к субъекту и объекту.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67052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Субъект          Действие        Объект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dirty="0" smtClean="0"/>
              <a:t>Рабочие строят метро.</a:t>
            </a:r>
            <a:br>
              <a:rPr lang="ru-RU" dirty="0" smtClean="0"/>
            </a:br>
            <a:r>
              <a:rPr lang="ru-RU" dirty="0" smtClean="0"/>
              <a:t>Самолет доставляет почту.</a:t>
            </a:r>
            <a:br>
              <a:rPr lang="ru-RU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iV3UVKI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1345" y="3450590"/>
            <a:ext cx="3048000" cy="2025650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этих примерах  глаголы переходные. Субъект выражен подлежащим, а объект, на который направлено действие,—</a:t>
            </a:r>
            <a:br>
              <a:rPr lang="ru-RU" dirty="0" smtClean="0"/>
            </a:br>
            <a:r>
              <a:rPr lang="ru-RU" dirty="0" smtClean="0"/>
              <a:t>прямым дополнением.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62600"/>
            <a:ext cx="6400800" cy="76200"/>
          </a:xfrm>
        </p:spPr>
        <p:txBody>
          <a:bodyPr>
            <a:normAutofit fontScale="25000" lnSpcReduction="20000"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Такие конструкции называются </a:t>
            </a:r>
            <a:r>
              <a:rPr lang="ru-RU" b="1" dirty="0" smtClean="0"/>
              <a:t>действительными.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Действительный залог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обозначает, что действие субъекта переходит на объект.</a:t>
            </a:r>
            <a:br>
              <a:rPr lang="ru-RU" dirty="0" smtClean="0"/>
            </a:br>
            <a:r>
              <a:rPr lang="ru-RU" dirty="0" smtClean="0"/>
              <a:t>Глаголы действительного залога всегда переходные.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Конструкции с формой действительного залога легко преобразуются в конструкции, где прямое дополнение становится подлежащим,</a:t>
            </a:r>
            <a:br>
              <a:rPr lang="ru-RU" dirty="0" smtClean="0"/>
            </a:br>
            <a:r>
              <a:rPr lang="ru-RU" dirty="0" smtClean="0"/>
              <a:t>а подлежащее — косвенным дополнением, выраженным творительным падежом.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454496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2880"/>
            <a:ext cx="7772400" cy="3417570"/>
          </a:xfrm>
        </p:spPr>
        <p:txBody>
          <a:bodyPr>
            <a:normAutofit/>
          </a:bodyPr>
          <a:lstStyle/>
          <a:p>
            <a:r>
              <a:rPr lang="ru-RU" b="1" dirty="0" smtClean="0"/>
              <a:t> Объект   Действие     Субъект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Метро строится рабочими.</a:t>
            </a:r>
            <a:br>
              <a:rPr lang="ru-RU" dirty="0" smtClean="0"/>
            </a:br>
            <a:r>
              <a:rPr lang="ru-RU" dirty="0" smtClean="0"/>
              <a:t>Почта доставляется самолетом.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6" descr="i36MFE0S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3600450"/>
            <a:ext cx="6097270" cy="3048635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Такие обороты называются </a:t>
            </a:r>
            <a:br>
              <a:rPr lang="ru-RU" dirty="0" smtClean="0"/>
            </a:br>
            <a:r>
              <a:rPr lang="ru-RU" b="1" i="1" dirty="0" smtClean="0"/>
              <a:t>страдательными.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русском языке значение страдательного залога выражается двумя способами: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1) Личные формы несовершенного  вида образуют форму страдательного залога при помощи постфикса </a:t>
            </a:r>
            <a:r>
              <a:rPr lang="ru-RU" i="1" dirty="0" smtClean="0"/>
              <a:t>-</a:t>
            </a:r>
            <a:r>
              <a:rPr lang="ru-RU" i="1" dirty="0" err="1" smtClean="0"/>
              <a:t>ся</a:t>
            </a:r>
            <a:r>
              <a:rPr lang="ru-RU" i="1" dirty="0" smtClean="0"/>
              <a:t>. </a:t>
            </a:r>
            <a:r>
              <a:rPr lang="ru-RU" dirty="0" smtClean="0"/>
              <a:t>Обычно они употребляются в 3-м лице ед. и мн. числа.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27685"/>
            <a:ext cx="7772400" cy="307276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Например: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Бумага делается из дерева.</a:t>
            </a:r>
            <a:br>
              <a:rPr lang="ru-RU" dirty="0" smtClean="0"/>
            </a:br>
            <a:r>
              <a:rPr lang="ru-RU" dirty="0" smtClean="0"/>
              <a:t>Мальчик воспитывался бабушкой и дедушкой.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461000"/>
            <a:ext cx="6400800" cy="177800"/>
          </a:xfrm>
        </p:spPr>
        <p:txBody>
          <a:bodyPr>
            <a:normAutofit fontScale="25000" lnSpcReduction="20000"/>
          </a:bodyPr>
          <a:lstStyle/>
          <a:p>
            <a:endParaRPr lang="ru-RU"/>
          </a:p>
        </p:txBody>
      </p:sp>
      <p:pic>
        <p:nvPicPr>
          <p:cNvPr id="4" name="Picture 3" descr="i2BX4AY0C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0395" y="3281045"/>
            <a:ext cx="4915535" cy="3277870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2) Для выражения страдательного значения широко используются</a:t>
            </a:r>
            <a:br>
              <a:rPr lang="ru-RU" dirty="0" smtClean="0"/>
            </a:br>
            <a:r>
              <a:rPr lang="ru-RU" dirty="0" smtClean="0"/>
              <a:t>страдательные причастия, которые образуются от переходных глаголов при помощи суффиксов </a:t>
            </a:r>
            <a:r>
              <a:rPr lang="ru-RU" i="1" dirty="0" smtClean="0"/>
              <a:t>-ем- (-им-), -</a:t>
            </a:r>
            <a:r>
              <a:rPr lang="ru-RU" i="1" dirty="0" err="1" smtClean="0"/>
              <a:t>нн</a:t>
            </a:r>
            <a:r>
              <a:rPr lang="ru-RU" i="1" dirty="0" smtClean="0"/>
              <a:t>-, -</a:t>
            </a:r>
            <a:r>
              <a:rPr lang="ru-RU" i="1" dirty="0" err="1" smtClean="0"/>
              <a:t>енн</a:t>
            </a:r>
            <a:r>
              <a:rPr lang="ru-RU" i="1" dirty="0" smtClean="0"/>
              <a:t>-, -т-.</a:t>
            </a:r>
            <a:br>
              <a:rPr lang="ru-RU" i="1" dirty="0" smtClean="0"/>
            </a:br>
            <a:r>
              <a:rPr lang="ru-RU" i="1" dirty="0" smtClean="0"/>
              <a:t>(читаемый, видимый, сделанный, построенный, побитый)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130425"/>
            <a:ext cx="8208912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Например: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Метро будет построено в следующем году. </a:t>
            </a:r>
            <a:br>
              <a:rPr lang="ru-RU" dirty="0" smtClean="0"/>
            </a:br>
            <a:r>
              <a:rPr lang="ru-RU" dirty="0" smtClean="0"/>
              <a:t>Почта будет доставлена самолетом.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iBJLF6KRT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7700" y="4472305"/>
            <a:ext cx="2044700" cy="2032000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Особую группу составляют </a:t>
            </a:r>
            <a:r>
              <a:rPr lang="ru-RU" b="1" dirty="0" smtClean="0"/>
              <a:t>возвратные глаголы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69570"/>
            <a:ext cx="7772400" cy="32308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Например: </a:t>
            </a:r>
            <a:r>
              <a:rPr lang="ru-RU" i="1" dirty="0" smtClean="0"/>
              <a:t>одеть малыша </a:t>
            </a:r>
            <a:r>
              <a:rPr lang="ru-RU" i="1" smtClean="0"/>
              <a:t>— одеться самому, </a:t>
            </a:r>
            <a:br>
              <a:rPr lang="ru-RU" i="1" smtClean="0"/>
            </a:br>
            <a:r>
              <a:rPr lang="ru-RU" i="1" smtClean="0"/>
              <a:t>остановить </a:t>
            </a:r>
            <a:r>
              <a:rPr lang="ru-RU" i="1" dirty="0" smtClean="0"/>
              <a:t>машину — остановиться самому, радовать мать —радоваться самому. </a:t>
            </a:r>
            <a:br>
              <a:rPr lang="ru-RU" i="1" dirty="0" smtClean="0"/>
            </a:br>
            <a:r>
              <a:rPr lang="ru-RU" dirty="0" smtClean="0"/>
              <a:t>Это глаголы возвратного залога 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219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3" descr="2421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6495" y="4157980"/>
            <a:ext cx="3184525" cy="2366010"/>
          </a:xfrm>
          <a:prstGeom prst="rect">
            <a:avLst/>
          </a:prstGeom>
        </p:spPr>
      </p:pic>
      <p:pic>
        <p:nvPicPr>
          <p:cNvPr id="5" name="Picture 4" descr="iAP83JND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4260" y="4157980"/>
            <a:ext cx="3644265" cy="24301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516</Words>
  <Application>Microsoft Office PowerPoint</Application>
  <PresentationFormat>Экран (4:3)</PresentationFormat>
  <Paragraphs>58</Paragraphs>
  <Slides>58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59" baseType="lpstr">
      <vt:lpstr>Тема Office</vt:lpstr>
      <vt:lpstr>Спряжение глагола</vt:lpstr>
      <vt:lpstr>Спряжение — это изменение глагола по лицам и числам  (в настоящем и простом будущем времени).</vt:lpstr>
      <vt:lpstr>Принято различать два спряжения — I и II, которые отличаются друг от друга гласными окончаний форм 2-го и 3-го лица ед. ч.  и 1,2, 3-го лица мн. ч.</vt:lpstr>
      <vt:lpstr>В 1-м лице ед. ч. окончания глаголов I и II спряжения совпадают.</vt:lpstr>
      <vt:lpstr>К первому спряжению относятся глаголы с окончаниями -у(-ю), -ешь, -ет, -ем, -ете, -ут(-ют),  ко второму спряжению —  с окончаниями -у(-ю), -ишь, -um, -им, -ите, -ат(-ят).</vt:lpstr>
      <vt:lpstr>Разноспрягаемые глаголы Глаголами исключениями 1 и 2 спряжения являются разноспрягаемые глаголы (хотеть, чтить бежать и производные), которые частично спрягаются как по 1-му, так и по 2-му спряжениям. Кроме того, существуют глаголы с особой системой окончаний (есть, дать и производные). Они не относятся ни к одному из спряжений в русском языке и также являются исключением спряжений глаголов.</vt:lpstr>
      <vt:lpstr>Задание. Определите спряжение глаголов:  писать, светить, ходить, строить, ломать, платить, покупать, спать, искать, любить, ненавидеть.   </vt:lpstr>
      <vt:lpstr>КАТЕГОРИЯ ВИДА</vt:lpstr>
      <vt:lpstr>В русском языке два вида – совершенный и несовершенный.</vt:lpstr>
      <vt:lpstr>Глаголы совершенного вида описывают действие как целое, ограниченное пределом (границей), после которого оно прекращается. </vt:lpstr>
      <vt:lpstr>Например:  Я написал письмо.  Действие достигло своего результата и прекратилось.</vt:lpstr>
      <vt:lpstr>Глаголы несовершенного вида не указывают на предел действия, оно представлено в развитии, в процессе.  (Я пишу, писал, буду писать).</vt:lpstr>
      <vt:lpstr>Видовые пары</vt:lpstr>
      <vt:lpstr>Основу вида как грамматической категории составляют парные глаголы, т. е. глаголы, образующие видовую пару.</vt:lpstr>
      <vt:lpstr>Члены видовых пар называют две стороны одного и того же процесса — отношение действия к внутреннему пределу (совершенный вид) или длительность, продолжительность (несовершенный вид).</vt:lpstr>
      <vt:lpstr>В выражении видовых различий глаголов участвуют разнообразные средства:  суффиксы, префиксы (приставки), ударение, чередование согласных и гласных в основе, супплетивные основы.</vt:lpstr>
      <vt:lpstr>Суффиксальные видовые пары.   В современном русском языке это самый распространенный тип видовых пар. </vt:lpstr>
      <vt:lpstr>Их члены отличаются друг от друга суффиксами:  получить — получать, заработать — зарабатывать, дать — давать.</vt:lpstr>
      <vt:lpstr>Префиксальные видовые пары.   Приставки (префиксы) в системе глагола выполняют различные функции. Они могут служить для образования новых слов, отличающиеся от исходных своим значением.</vt:lpstr>
      <vt:lpstr>Сравните: дать — отдать, сдать, передать;  двинуть — придвинуть, сдвинуть,  отодвинуть,</vt:lpstr>
      <vt:lpstr>Это приставки лексические или словообразовательные.</vt:lpstr>
      <vt:lpstr>Однако в большинстве случаев приставка изменяет не только лексическое, но и грамматическое значение исходной основы, переводит ее из несовершенного вида в совершенный.   Ср.: строить и перестроить</vt:lpstr>
      <vt:lpstr>Чистовидовые приставки не меняют лексического значения  основы глагола, они лишь изменяют ее грамматическое значение — переводят из несовершенного вида в совершенный.</vt:lpstr>
      <vt:lpstr>строить дом — построить дом  готовить обед — приготовить обед </vt:lpstr>
      <vt:lpstr>Роль ударения в образовании видовых пар.  нарезать (сов. вид) — нарезать (несов. вид)</vt:lpstr>
      <vt:lpstr>Чередование гласных и согласных при образовании видовых пар в большинстве случаев  сопровождает суффиксацию.</vt:lpstr>
      <vt:lpstr>прибавить — прибавлять,  укрепить — укреплять.</vt:lpstr>
      <vt:lpstr>запереть — запирать,  удвоить — удваивать,  собрать — собирать  </vt:lpstr>
      <vt:lpstr>Супплетивные видовые пары.</vt:lpstr>
      <vt:lpstr>К разным словам восходят члены видовых пар:  ловить — поймать,  говорить — сказать, класть — положить,  брать — взять.</vt:lpstr>
      <vt:lpstr>Одновидовые глаголы.</vt:lpstr>
      <vt:lpstr>В русском языке у всех глаголов есть видовое значение.  Однако не каждый глагол образует видовую пару.</vt:lpstr>
      <vt:lpstr>Так, глаголы совершенного вида опомниться, очутиться, хлынуть и т. п. не имеют соотносительных форм несовершенного вида,</vt:lpstr>
      <vt:lpstr>а глаголы несовершенного вида отсутствовать,  сидеть, лежать, жить и т. п. не имеют соотносительных форм совершенного вида.</vt:lpstr>
      <vt:lpstr>Такие глаголы называются  одновидовыми ,  непарными . </vt:lpstr>
      <vt:lpstr>Одновидовые глаголы несовершенного вида не имеют форм будущего простого; одновидовые глаголы совершенного вида не имеют форм настоящего времени, будущего сложного.</vt:lpstr>
      <vt:lpstr>Двувидовые глаголы в одних случаях выступают со значением совершенного вида, в других имеют значение несовершенного вида. Их видовые значения различаются в словосочетании или в предложении.</vt:lpstr>
      <vt:lpstr>Примеры двувидовых глаголов:  Женить, ранить, образовать, использовать, исследовать и т.д. </vt:lpstr>
      <vt:lpstr>ПЕРЕХОДНЫЕ И НЕПЕРЕХОДНЫЕ ГЛАГОЛЫ</vt:lpstr>
      <vt:lpstr>Переходные глаголы обозначают действие, которое направлено на предмет, переходит на предмет (объект): читать книгу, шить платье, смотреть фильм.</vt:lpstr>
      <vt:lpstr>Название объекта при переходных глаголах стоит в форме винительного падежа без предлога (написать письмо, прочитать рассказ, любить маму).</vt:lpstr>
      <vt:lpstr>Непереходные глаголы обозначают действие, которое не переходит на объект. Они не могут иметь при себе прямого дополнения: страдать, идти, бежать, сидеть, расти, ходить, обедать, радоваться и т. п.</vt:lpstr>
      <vt:lpstr>КАТЕГОРИЯ ЗАЛОГА</vt:lpstr>
      <vt:lpstr>С переходностью/ непереходностью глаголов тесно связана категория залога. Залоговые формы глагола выражают отношение действия к субъекту и объекту.</vt:lpstr>
      <vt:lpstr>Субъект          Действие        Объект  Рабочие строят метро. Самолет доставляет почту.    </vt:lpstr>
      <vt:lpstr>В этих примерах  глаголы переходные. Субъект выражен подлежащим, а объект, на который направлено действие,— прямым дополнением.</vt:lpstr>
      <vt:lpstr>Такие конструкции называются действительными.</vt:lpstr>
      <vt:lpstr>Действительный залог  обозначает, что действие субъекта переходит на объект. Глаголы действительного залога всегда переходные.</vt:lpstr>
      <vt:lpstr>Конструкции с формой действительного залога легко преобразуются в конструкции, где прямое дополнение становится подлежащим, а подлежащее — косвенным дополнением, выраженным творительным падежом.</vt:lpstr>
      <vt:lpstr> Объект   Действие     Субъект  Метро строится рабочими. Почта доставляется самолетом. </vt:lpstr>
      <vt:lpstr>Такие обороты называются  страдательными.</vt:lpstr>
      <vt:lpstr>В русском языке значение страдательного залога выражается двумя способами:</vt:lpstr>
      <vt:lpstr>1) Личные формы несовершенного  вида образуют форму страдательного залога при помощи постфикса -ся. Обычно они употребляются в 3-м лице ед. и мн. числа.</vt:lpstr>
      <vt:lpstr>Например:  Бумага делается из дерева. Мальчик воспитывался бабушкой и дедушкой.  </vt:lpstr>
      <vt:lpstr>2) Для выражения страдательного значения широко используются страдательные причастия, которые образуются от переходных глаголов при помощи суффиксов -ем- (-им-), -нн-, -енн-, -т-. (читаемый, видимый, сделанный, построенный, побитый)</vt:lpstr>
      <vt:lpstr>Например:  Метро будет построено в следующем году.  Почта будет доставлена самолетом.</vt:lpstr>
      <vt:lpstr>Особую группу составляют возвратные глаголы.</vt:lpstr>
      <vt:lpstr>Например: одеть малыша — одеться самому,  остановить машину — остановиться самому, радовать мать —радоваться самому.  Это глаголы возвратного залога 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Спряжение глагола.</dc:title>
  <dc:creator>анна</dc:creator>
  <cp:lastModifiedBy>user</cp:lastModifiedBy>
  <cp:revision>49</cp:revision>
  <dcterms:created xsi:type="dcterms:W3CDTF">2015-06-03T13:35:00Z</dcterms:created>
  <dcterms:modified xsi:type="dcterms:W3CDTF">2021-12-16T08:43:17Z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1033-10.2.0.5978</vt:lpwstr>
  </property>
</Properties>
</file>