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8" r:id="rId3"/>
    <p:sldId id="299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7" r:id="rId12"/>
    <p:sldId id="263" r:id="rId13"/>
    <p:sldId id="264" r:id="rId14"/>
    <p:sldId id="265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338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33"/>
        <p:guide pos="29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 b="1">
                <a:latin typeface="Times New Roman" panose="02020603050405020304" charset="0"/>
              </a:rPr>
              <a:t>Сократ </a:t>
            </a:r>
            <a:endParaRPr lang="ru-RU" altLang="en-US" b="1">
              <a:latin typeface="Times New Roman" panose="02020603050405020304" charset="0"/>
            </a:endParaRPr>
          </a:p>
        </p:txBody>
      </p:sp>
      <p:pic>
        <p:nvPicPr>
          <p:cNvPr id="6" name="Content Placeholder 5" descr="2799938_aa5ca8e1f90f911459f5a5d00428cfaf_800[1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865755" y="1600200"/>
            <a:ext cx="3411220" cy="45262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695700"/>
          </a:xfrm>
        </p:spPr>
        <p:txBody>
          <a:bodyPr>
            <a:normAutofit/>
          </a:bodyPr>
          <a:p>
            <a:r>
              <a:rPr lang="ru-RU" altLang="en-US">
                <a:latin typeface="Times New Roman" panose="02020603050405020304" charset="0"/>
              </a:rPr>
              <a:t>Я знаю, что ничего не знаю.</a:t>
            </a:r>
            <a:br>
              <a:rPr lang="ru-RU" altLang="en-US">
                <a:latin typeface="Times New Roman" panose="02020603050405020304" charset="0"/>
              </a:rPr>
            </a:b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Познай самого себя.</a:t>
            </a:r>
            <a:br>
              <a:rPr lang="ru-RU" altLang="en-US">
                <a:latin typeface="Times New Roman" panose="02020603050405020304" charset="0"/>
              </a:rPr>
            </a:b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Заговори, чтобы я тебя увидел.</a:t>
            </a:r>
            <a:endParaRPr lang="ru-RU" alt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ru-RU" b="1" dirty="0" smtClean="0"/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0425" y="1351280"/>
            <a:ext cx="4987290" cy="40703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Глаголы обозначают </a:t>
            </a:r>
            <a:r>
              <a:rPr lang="ru-RU" b="1" dirty="0" smtClean="0"/>
              <a:t>процесс</a:t>
            </a:r>
            <a:r>
              <a:rPr lang="ru-RU" dirty="0" smtClean="0"/>
              <a:t> и выражают это значение в формах вида, залога, лица, числа, рода, времени, наклонения</a:t>
            </a:r>
            <a:r>
              <a:rPr lang="en-US" altLang="ru-RU" dirty="0" smtClean="0"/>
              <a:t>.</a:t>
            </a:r>
            <a:endParaRPr lang="en-US" alt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Понятие </a:t>
            </a:r>
            <a:r>
              <a:rPr lang="ru-RU" b="1" i="1" dirty="0" smtClean="0"/>
              <a:t>процесса</a:t>
            </a:r>
            <a:r>
              <a:rPr lang="ru-RU" dirty="0" smtClean="0"/>
              <a:t> предполагает изменения. Любые изменения происходят во времени. </a:t>
            </a:r>
            <a:br>
              <a:rPr lang="ru-RU" dirty="0" smtClean="0"/>
            </a:br>
            <a:r>
              <a:rPr lang="ru-RU" dirty="0" smtClean="0"/>
              <a:t>Значение времени, временной</a:t>
            </a:r>
            <a:br>
              <a:rPr lang="ru-RU" dirty="0" smtClean="0"/>
            </a:br>
            <a:r>
              <a:rPr lang="ru-RU" dirty="0" smtClean="0"/>
              <a:t>протяжённости является характерным признаком любого глагола.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 процессом подразумеваются разнообразные явления: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94335"/>
            <a:ext cx="7772400" cy="2545715"/>
          </a:xfrm>
        </p:spPr>
        <p:txBody>
          <a:bodyPr>
            <a:normAutofit/>
          </a:bodyPr>
          <a:lstStyle/>
          <a:p>
            <a:r>
              <a:rPr lang="ru-RU" dirty="0" smtClean="0"/>
              <a:t>действие</a:t>
            </a:r>
            <a:br>
              <a:rPr lang="ru-RU" dirty="0" smtClean="0"/>
            </a:br>
            <a:r>
              <a:rPr lang="ru-RU" i="1" dirty="0" smtClean="0"/>
              <a:t>(читать письмо, построить дом </a:t>
            </a:r>
            <a:r>
              <a:rPr lang="ru-RU" dirty="0" smtClean="0"/>
              <a:t>и т. п.),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как-построить-дом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2280" y="3082290"/>
            <a:ext cx="3337560" cy="33375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13080"/>
            <a:ext cx="7772400" cy="2248535"/>
          </a:xfrm>
        </p:spPr>
        <p:txBody>
          <a:bodyPr/>
          <a:lstStyle/>
          <a:p>
            <a:r>
              <a:rPr lang="ru-RU" dirty="0" smtClean="0"/>
              <a:t>состояние </a:t>
            </a:r>
            <a:r>
              <a:rPr lang="ru-RU" i="1" dirty="0" smtClean="0"/>
              <a:t>(спать, радоваться, грустить </a:t>
            </a:r>
            <a:r>
              <a:rPr lang="ru-RU" dirty="0" smtClean="0"/>
              <a:t>и т. п.</a:t>
            </a:r>
            <a:r>
              <a:rPr lang="ru-RU" i="1" dirty="0" smtClean="0"/>
              <a:t>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10480"/>
          </a:xfrm>
        </p:spPr>
        <p:txBody>
          <a:bodyPr>
            <a:normAutofit fontScale="37500" lnSpcReduction="20000"/>
          </a:bodyPr>
          <a:lstStyle/>
          <a:p>
            <a:endParaRPr lang="ru-RU" dirty="0"/>
          </a:p>
        </p:txBody>
      </p:sp>
      <p:pic>
        <p:nvPicPr>
          <p:cNvPr id="4" name="Content Placeholder 2" descr="iQO4X7LB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81985" y="3080385"/>
            <a:ext cx="2999105" cy="299910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75590"/>
            <a:ext cx="7772400" cy="279273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мысль </a:t>
            </a:r>
            <a:r>
              <a:rPr lang="ru-RU" i="1" dirty="0" smtClean="0"/>
              <a:t>(думать,</a:t>
            </a:r>
            <a:br>
              <a:rPr lang="ru-RU" i="1" dirty="0" smtClean="0"/>
            </a:br>
            <a:r>
              <a:rPr lang="ru-RU" i="1" dirty="0" smtClean="0"/>
              <a:t>понимать, размышлять </a:t>
            </a:r>
            <a:br>
              <a:rPr lang="ru-RU" i="1" dirty="0" smtClean="0"/>
            </a:br>
            <a:r>
              <a:rPr lang="ru-RU" dirty="0" smtClean="0"/>
              <a:t>и т. п.</a:t>
            </a:r>
            <a:r>
              <a:rPr lang="ru-RU" i="1" dirty="0" smtClean="0"/>
              <a:t>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vredno-li-mnogo-dumat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82570" y="3600450"/>
            <a:ext cx="3336290" cy="25552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44805"/>
            <a:ext cx="7772400" cy="2456815"/>
          </a:xfrm>
        </p:spPr>
        <p:txBody>
          <a:bodyPr>
            <a:normAutofit/>
          </a:bodyPr>
          <a:lstStyle/>
          <a:p>
            <a:r>
              <a:rPr lang="ru-RU" dirty="0" smtClean="0"/>
              <a:t>восприятие </a:t>
            </a:r>
            <a:r>
              <a:rPr lang="ru-RU" i="1" dirty="0" smtClean="0"/>
              <a:t>(видеть, слушать, слышать </a:t>
            </a:r>
            <a:r>
              <a:rPr lang="ru-RU" dirty="0" smtClean="0"/>
              <a:t>и т. п.</a:t>
            </a:r>
            <a:r>
              <a:rPr lang="ru-RU" i="1" dirty="0" smtClean="0"/>
              <a:t>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dc723cc5ec87285882843116e8fd1e8e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6190" y="2954655"/>
            <a:ext cx="3824605" cy="288353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22605"/>
            <a:ext cx="7772400" cy="3077845"/>
          </a:xfrm>
        </p:spPr>
        <p:txBody>
          <a:bodyPr>
            <a:normAutofit/>
          </a:bodyPr>
          <a:lstStyle/>
          <a:p>
            <a:r>
              <a:rPr lang="ru-RU" dirty="0" smtClean="0"/>
              <a:t>перемещение</a:t>
            </a:r>
            <a:br>
              <a:rPr lang="ru-RU" dirty="0" smtClean="0"/>
            </a:br>
            <a:r>
              <a:rPr lang="ru-RU" dirty="0" smtClean="0"/>
              <a:t>в пространстве </a:t>
            </a:r>
            <a:r>
              <a:rPr lang="ru-RU" i="1" dirty="0" smtClean="0"/>
              <a:t>(бежать, прилететь, добраться </a:t>
            </a:r>
            <a:r>
              <a:rPr lang="ru-RU" dirty="0" smtClean="0"/>
              <a:t>и т. п.</a:t>
            </a:r>
            <a:r>
              <a:rPr lang="ru-RU" i="1" dirty="0" smtClean="0"/>
              <a:t>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7425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Beg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6075" y="3285490"/>
            <a:ext cx="3512185" cy="23533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42595"/>
            <a:ext cx="7772400" cy="3157855"/>
          </a:xfrm>
        </p:spPr>
        <p:txBody>
          <a:bodyPr>
            <a:normAutofit/>
          </a:bodyPr>
          <a:lstStyle/>
          <a:p>
            <a:r>
              <a:rPr lang="ru-RU" dirty="0" smtClean="0"/>
              <a:t>речь, а также</a:t>
            </a:r>
            <a:br>
              <a:rPr lang="ru-RU" dirty="0" smtClean="0"/>
            </a:br>
            <a:r>
              <a:rPr lang="ru-RU" dirty="0" smtClean="0"/>
              <a:t>различные звуковые явления </a:t>
            </a:r>
            <a:r>
              <a:rPr lang="ru-RU" i="1" dirty="0" smtClean="0"/>
              <a:t>(говорить, шептать, шуметь, свистеть, мычать и т. п.),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526504"/>
          </a:xfrm>
        </p:spPr>
        <p:txBody>
          <a:bodyPr>
            <a:normAutofit fontScale="82500"/>
          </a:bodyPr>
          <a:lstStyle/>
          <a:p>
            <a:endParaRPr lang="ru-RU" dirty="0"/>
          </a:p>
        </p:txBody>
      </p:sp>
      <p:pic>
        <p:nvPicPr>
          <p:cNvPr id="2051" name="Picture 3" descr="C:\Users\анна\Desktop\СРЯ\му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975610" y="3600450"/>
            <a:ext cx="3193415" cy="26714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65125"/>
            <a:ext cx="7772400" cy="3235325"/>
          </a:xfrm>
        </p:spPr>
        <p:txBody>
          <a:bodyPr>
            <a:normAutofit/>
          </a:bodyPr>
          <a:lstStyle/>
          <a:p>
            <a:r>
              <a:rPr lang="ru-RU" dirty="0" smtClean="0"/>
              <a:t>проявление и изменение признака </a:t>
            </a:r>
            <a:r>
              <a:rPr lang="ru-RU" i="1" dirty="0" smtClean="0"/>
              <a:t>(теплеть, умнеть,  стареть, светлеть </a:t>
            </a:r>
            <a:r>
              <a:rPr lang="ru-RU" dirty="0" smtClean="0"/>
              <a:t>и т. п.</a:t>
            </a:r>
            <a:r>
              <a:rPr lang="ru-RU" i="1" dirty="0" smtClean="0"/>
              <a:t>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495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oleg_shablovskiy_vse_knigi_skachat_15245_1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2240" y="3355975"/>
            <a:ext cx="3423920" cy="256476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94335"/>
            <a:ext cx="7772400" cy="320611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Значением процесса обладают также глаголы, обозначающие взаимоотношения людей </a:t>
            </a:r>
            <a:r>
              <a:rPr lang="ru-RU" i="1" dirty="0" smtClean="0"/>
              <a:t>(любить, уважать, презирать</a:t>
            </a:r>
            <a:br>
              <a:rPr lang="ru-RU" i="1" dirty="0" smtClean="0"/>
            </a:br>
            <a:r>
              <a:rPr lang="ru-RU" i="1" dirty="0" smtClean="0"/>
              <a:t> </a:t>
            </a:r>
            <a:r>
              <a:rPr lang="ru-RU" dirty="0" smtClean="0"/>
              <a:t>и т. п.</a:t>
            </a:r>
            <a:r>
              <a:rPr lang="ru-RU" i="1" dirty="0" smtClean="0"/>
              <a:t>).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уважение-отца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4920" y="3600450"/>
            <a:ext cx="4074795" cy="287147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6155"/>
            <a:ext cx="7772400" cy="261429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виде процесса представлены в языке и значения глаголов типа </a:t>
            </a:r>
            <a:r>
              <a:rPr lang="ru-RU" i="1" dirty="0" smtClean="0"/>
              <a:t>обладать, иметь, стоить, отсутствовать, состоять, знать и </a:t>
            </a:r>
            <a:r>
              <a:rPr lang="ru-RU" dirty="0" smtClean="0"/>
              <a:t>др.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5" name="Picture 4" descr="28736_56264421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33135" y="4152900"/>
            <a:ext cx="2053590" cy="205359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сравнении с остальными частями речи глагол имеет самый богатый набор грамматических категорий.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 глагола </a:t>
            </a:r>
            <a:r>
              <a:rPr lang="ru-RU" u="sng" dirty="0" smtClean="0"/>
              <a:t>семь</a:t>
            </a:r>
            <a:br>
              <a:rPr lang="ru-RU" dirty="0" smtClean="0"/>
            </a:br>
            <a:r>
              <a:rPr lang="ru-RU" dirty="0" smtClean="0"/>
              <a:t>грамматических категорий.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Грамматические формы глагола делятся на два разряда: </a:t>
            </a:r>
            <a:br>
              <a:rPr lang="ru-RU" dirty="0" smtClean="0"/>
            </a:br>
            <a:r>
              <a:rPr lang="ru-RU" dirty="0" smtClean="0"/>
              <a:t>1) неопределенная форма (инфинитив); </a:t>
            </a:r>
            <a:br>
              <a:rPr lang="ru-RU" dirty="0" smtClean="0"/>
            </a:br>
            <a:r>
              <a:rPr lang="ru-RU" dirty="0" smtClean="0"/>
              <a:t>2) личные (спрягаемые) формы.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82488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Личные формы выражают значения вида, залога, лица, числа, времени, наклонения.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74252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Формы прошедшего времени и сослагательного наклонения обладают также значением рода.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Инфинитив является неспрягаемой (неличной) формой глагола.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454496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Неопределенная форма глагола (инфинитив).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 форма</a:t>
            </a:r>
            <a:br>
              <a:rPr lang="ru-RU" dirty="0" smtClean="0"/>
            </a:br>
            <a:r>
              <a:rPr lang="ru-RU" dirty="0" smtClean="0"/>
              <a:t>глагола получила название неопределенной потому, что она, обозначает процесс, действие, но не указывает на лицо, которое осуществляет это действие.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Инфинитив содержит минимальную</a:t>
            </a:r>
            <a:br>
              <a:rPr lang="ru-RU" dirty="0" smtClean="0"/>
            </a:br>
            <a:r>
              <a:rPr lang="ru-RU" dirty="0" smtClean="0"/>
              <a:t>грамматическую информацию, имеет более простой состав, чем другие формы глагола.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238472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Неопределенная форма глагола оканчивается на </a:t>
            </a:r>
            <a:r>
              <a:rPr lang="ru-RU" i="1" dirty="0" smtClean="0"/>
              <a:t>-</a:t>
            </a:r>
            <a:r>
              <a:rPr lang="ru-RU" i="1" dirty="0" err="1" smtClean="0"/>
              <a:t>ть</a:t>
            </a:r>
            <a:r>
              <a:rPr lang="ru-RU" i="1" dirty="0" smtClean="0"/>
              <a:t>, -</a:t>
            </a:r>
            <a:r>
              <a:rPr lang="ru-RU" i="1" dirty="0" err="1" smtClean="0"/>
              <a:t>ти</a:t>
            </a:r>
            <a:r>
              <a:rPr lang="ru-RU" i="1" dirty="0" smtClean="0"/>
              <a:t>, -</a:t>
            </a:r>
            <a:r>
              <a:rPr lang="ru-RU" i="1" dirty="0" err="1" smtClean="0"/>
              <a:t>чь</a:t>
            </a:r>
            <a:r>
              <a:rPr lang="ru-RU" i="1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Среди них самым распространенным показателем инфинитива является </a:t>
            </a:r>
            <a:r>
              <a:rPr lang="ru-RU" i="1" dirty="0" smtClean="0"/>
              <a:t>-</a:t>
            </a:r>
            <a:r>
              <a:rPr lang="ru-RU" i="1" dirty="0" err="1" smtClean="0"/>
              <a:t>ть</a:t>
            </a:r>
            <a:r>
              <a:rPr lang="ru-RU" i="1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6400800" cy="409600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25120"/>
            <a:ext cx="7772400" cy="32753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небольшой группе глаголов инфинитив оформлен при помощи непродуктивного </a:t>
            </a:r>
            <a:r>
              <a:rPr lang="ru-RU" i="1" dirty="0" smtClean="0"/>
              <a:t>-</a:t>
            </a:r>
            <a:r>
              <a:rPr lang="ru-RU" i="1" dirty="0" err="1" smtClean="0"/>
              <a:t>ти</a:t>
            </a:r>
            <a:r>
              <a:rPr lang="ru-RU" i="1" dirty="0" smtClean="0"/>
              <a:t>: идти, везти, ползти, спасти, расти, вести, цвести, нести.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8145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Почему-не-цветет-яблоня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6110" y="4001135"/>
            <a:ext cx="2811145" cy="21082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94335"/>
            <a:ext cx="7772400" cy="320611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Неопределенная форма на </a:t>
            </a:r>
            <a:r>
              <a:rPr lang="ru-RU" i="1" dirty="0" smtClean="0"/>
              <a:t>-</a:t>
            </a:r>
            <a:r>
              <a:rPr lang="ru-RU" i="1" dirty="0" err="1" smtClean="0"/>
              <a:t>чь</a:t>
            </a:r>
            <a:r>
              <a:rPr lang="ru-RU" i="1" dirty="0" smtClean="0"/>
              <a:t> встречается в небольшой группе гла</a:t>
            </a:r>
            <a:r>
              <a:rPr lang="ru-RU" dirty="0" smtClean="0"/>
              <a:t>голов. В нее входят </a:t>
            </a:r>
            <a:r>
              <a:rPr lang="ru-RU" i="1" dirty="0" smtClean="0"/>
              <a:t>жечь, лечь, печь, беречь, течь,</a:t>
            </a:r>
            <a:br>
              <a:rPr lang="ru-RU" i="1" dirty="0" smtClean="0"/>
            </a:br>
            <a:r>
              <a:rPr lang="ru-RU" i="1" dirty="0" smtClean="0"/>
              <a:t>стричь, мочь, помочь, и т.д.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Picture 3" descr="120629712_w640_h2048_depos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1420" y="4038600"/>
            <a:ext cx="4064000" cy="22225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Основы глагола.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отличие от имен существительных и прилагательных глагол, как</a:t>
            </a:r>
            <a:br>
              <a:rPr lang="ru-RU" dirty="0" smtClean="0"/>
            </a:br>
            <a:r>
              <a:rPr lang="ru-RU" dirty="0" smtClean="0"/>
              <a:t>правило, обладает двумя формообразующими основами, которые у большинства глагольных слов  отличаются по своему составу.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309320"/>
            <a:ext cx="6400800" cy="216024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Основа неопределённой формы </a:t>
            </a:r>
            <a:r>
              <a:rPr lang="ru-RU" dirty="0" smtClean="0"/>
              <a:t>остается,</a:t>
            </a:r>
            <a:br>
              <a:rPr lang="ru-RU" dirty="0" smtClean="0"/>
            </a:br>
            <a:r>
              <a:rPr lang="ru-RU" dirty="0" smtClean="0"/>
              <a:t>если отбросить суффиксы инфинитива </a:t>
            </a:r>
            <a:r>
              <a:rPr lang="ru-RU" i="1" dirty="0" smtClean="0"/>
              <a:t>-</a:t>
            </a:r>
            <a:r>
              <a:rPr lang="ru-RU" i="1" dirty="0" err="1" smtClean="0"/>
              <a:t>ть</a:t>
            </a:r>
            <a:r>
              <a:rPr lang="ru-RU" i="1" dirty="0" smtClean="0"/>
              <a:t> и -/</a:t>
            </a:r>
            <a:r>
              <a:rPr lang="ru-RU" i="1" dirty="0" err="1" smtClean="0"/>
              <a:t>ти</a:t>
            </a:r>
            <a:r>
              <a:rPr lang="ru-RU" i="1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10480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Основа настоящего времени </a:t>
            </a:r>
            <a:r>
              <a:rPr lang="ru-RU" dirty="0" smtClean="0"/>
              <a:t>получается путем отделения окончаний 3-го л.</a:t>
            </a:r>
            <a:br>
              <a:rPr lang="ru-RU" dirty="0" smtClean="0"/>
            </a:br>
            <a:r>
              <a:rPr lang="ru-RU" dirty="0" smtClean="0"/>
              <a:t>мн. ч. в форме настоящего (или простого будущего) времени.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598795"/>
            <a:ext cx="6400800" cy="762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 каждой основы образуется строго определенный набор форм: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 основы инфинитива — формы прошедшего времени, сослагательного наклонения </a:t>
            </a:r>
            <a:br>
              <a:rPr lang="ru-RU" dirty="0" smtClean="0"/>
            </a:br>
            <a:r>
              <a:rPr lang="ru-RU" i="1" dirty="0" smtClean="0"/>
              <a:t>(</a:t>
            </a:r>
            <a:r>
              <a:rPr lang="ru-RU" i="1" dirty="0" err="1" smtClean="0"/>
              <a:t>сдела</a:t>
            </a:r>
            <a:r>
              <a:rPr lang="ru-RU" i="1" dirty="0" smtClean="0"/>
              <a:t>(</a:t>
            </a:r>
            <a:r>
              <a:rPr lang="ru-RU" i="1" dirty="0" err="1" smtClean="0"/>
              <a:t>ть</a:t>
            </a:r>
            <a:r>
              <a:rPr lang="ru-RU" i="1" dirty="0" smtClean="0"/>
              <a:t>) — </a:t>
            </a:r>
            <a:r>
              <a:rPr lang="ru-RU" i="1" dirty="0" err="1" smtClean="0"/>
              <a:t>сдела</a:t>
            </a:r>
            <a:r>
              <a:rPr lang="ru-RU" i="1" dirty="0" smtClean="0"/>
              <a:t> + л, </a:t>
            </a:r>
            <a:r>
              <a:rPr lang="ru-RU" i="1" dirty="0" err="1" smtClean="0"/>
              <a:t>сдела</a:t>
            </a:r>
            <a:r>
              <a:rPr lang="ru-RU" i="1" dirty="0" smtClean="0"/>
              <a:t> + л бы; </a:t>
            </a:r>
            <a:br>
              <a:rPr lang="ru-RU" i="1" dirty="0" smtClean="0"/>
            </a:br>
            <a:r>
              <a:rPr lang="ru-RU" i="1" dirty="0" smtClean="0"/>
              <a:t>мы(</a:t>
            </a:r>
            <a:r>
              <a:rPr lang="ru-RU" i="1" dirty="0" err="1" smtClean="0"/>
              <a:t>ть</a:t>
            </a:r>
            <a:r>
              <a:rPr lang="ru-RU" i="1" dirty="0" smtClean="0"/>
              <a:t>) — </a:t>
            </a:r>
            <a:r>
              <a:rPr lang="ru-RU" i="1" dirty="0" err="1" smtClean="0"/>
              <a:t>мы</a:t>
            </a:r>
            <a:r>
              <a:rPr lang="ru-RU" i="1" dirty="0" smtClean="0"/>
              <a:t> + л,</a:t>
            </a:r>
            <a:br>
              <a:rPr lang="ru-RU" i="1" dirty="0" smtClean="0"/>
            </a:br>
            <a:r>
              <a:rPr lang="ru-RU" i="1" dirty="0" smtClean="0"/>
              <a:t>мы + л бы),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82488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 основы настоящего (простого будущего) времени —</a:t>
            </a:r>
            <a:br>
              <a:rPr lang="ru-RU" dirty="0" smtClean="0"/>
            </a:br>
            <a:r>
              <a:rPr lang="ru-RU" dirty="0" smtClean="0"/>
              <a:t>формы настоящего и простого будущего времени, повелительного наклонения </a:t>
            </a:r>
            <a:r>
              <a:rPr lang="ru-RU" i="1" dirty="0" smtClean="0"/>
              <a:t>(дела/ </a:t>
            </a:r>
            <a:r>
              <a:rPr lang="ru-RU" i="1" dirty="0" err="1" smtClean="0"/>
              <a:t>дела</a:t>
            </a:r>
            <a:r>
              <a:rPr lang="en-US" i="1" dirty="0" smtClean="0"/>
              <a:t>j</a:t>
            </a:r>
            <a:r>
              <a:rPr lang="ru-RU" i="1" dirty="0" smtClean="0"/>
              <a:t> + у, дела</a:t>
            </a:r>
            <a:r>
              <a:rPr lang="en-US" i="1" dirty="0" smtClean="0"/>
              <a:t>j</a:t>
            </a:r>
            <a:r>
              <a:rPr lang="ru-RU" i="1" dirty="0" smtClean="0"/>
              <a:t> + </a:t>
            </a:r>
            <a:r>
              <a:rPr lang="ru-RU" i="1" dirty="0" err="1" smtClean="0"/>
              <a:t>эшь</a:t>
            </a:r>
            <a:r>
              <a:rPr lang="ru-RU" i="1" dirty="0" smtClean="0"/>
              <a:t>, делай)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16646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61161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Задание</a:t>
            </a:r>
            <a:r>
              <a:rPr lang="ru-RU" dirty="0" smtClean="0"/>
              <a:t>. Определите 2 вида основы у каждого глагола. Проспрягайте их.</a:t>
            </a:r>
            <a:br>
              <a:rPr lang="ru-RU" dirty="0" smtClean="0"/>
            </a:br>
            <a:br>
              <a:rPr lang="ru-RU" dirty="0" smtClean="0"/>
            </a:br>
            <a:r>
              <a:rPr lang="ru-RU" i="1" dirty="0" smtClean="0"/>
              <a:t> писать, спать, искать, петь, сесть, лечь, взять, брать.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445224"/>
            <a:ext cx="6400800" cy="19357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3180</Words>
  <Application>WPS Presentation</Application>
  <PresentationFormat>Экран (4:3)</PresentationFormat>
  <Paragraphs>72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6" baseType="lpstr">
      <vt:lpstr>Arial</vt:lpstr>
      <vt:lpstr>SimSun</vt:lpstr>
      <vt:lpstr>Wingdings</vt:lpstr>
      <vt:lpstr>Times New Roman</vt:lpstr>
      <vt:lpstr>Microsoft YaHei</vt:lpstr>
      <vt:lpstr/>
      <vt:lpstr>Arial Unicode MS</vt:lpstr>
      <vt:lpstr>Calibri</vt:lpstr>
      <vt:lpstr>Segoe Print</vt:lpstr>
      <vt:lpstr>Тема Office</vt:lpstr>
      <vt:lpstr>Сократ </vt:lpstr>
      <vt:lpstr>Я знаю, что ничего не знаю.  Познай самого себя.  Заговори, чтобы я тебя увидел.</vt:lpstr>
      <vt:lpstr> </vt:lpstr>
      <vt:lpstr>Глаголы обозначают процесс и выражают это значение в формах вида, залога, лица, числа, рода, времени, наклонения.</vt:lpstr>
      <vt:lpstr>Понятие процесса предполагает изменения. Любые изменения происходят во времени.  Значение времени, временной протяжённости является характерным признаком любого глагола.</vt:lpstr>
      <vt:lpstr>Под процессом подразумеваются разнообразные явления:</vt:lpstr>
      <vt:lpstr>действие (читать письмо, построить дом и т. п.),</vt:lpstr>
      <vt:lpstr>состояние (спать, радоваться, грустить и т. п.),</vt:lpstr>
      <vt:lpstr>мысль (думать, понимать, размышлять  и т. п.),</vt:lpstr>
      <vt:lpstr>восприятие (видеть, слушать, слышать и т. п.).</vt:lpstr>
      <vt:lpstr>перемещение в пространстве (бежать, прилететь, добраться и т. п.),</vt:lpstr>
      <vt:lpstr>речь, а также различные звуковые явления (говорить, шептать, шуметь, свистеть, мычать и т. п.),</vt:lpstr>
      <vt:lpstr>проявление и изменение признака (теплеть, умнеть,  стареть, светлеть и т. п.),</vt:lpstr>
      <vt:lpstr>Значением процесса обладают также глаголы, обозначающие взаимоотношения людей (любить, уважать, презирать  и т. п.).</vt:lpstr>
      <vt:lpstr>В виде процесса представлены в языке и значения глаголов типа обладать, иметь, стоить, отсутствовать, состоять, знать и др.</vt:lpstr>
      <vt:lpstr>В сравнении с остальными частями речи глагол имеет самый богатый набор грамматических категорий.</vt:lpstr>
      <vt:lpstr>У глагола семь грамматических категорий.</vt:lpstr>
      <vt:lpstr>Грамматические формы глагола делятся на два разряда:  1) неопределенная форма (инфинитив);  2) личные (спрягаемые) формы.</vt:lpstr>
      <vt:lpstr>Личные формы выражают значения вида, залога, лица, числа, времени, наклонения.</vt:lpstr>
      <vt:lpstr>Формы прошедшего времени и сослагательного наклонения обладают также значением рода.</vt:lpstr>
      <vt:lpstr>Инфинитив является неспрягаемой (неличной) формой глагола.</vt:lpstr>
      <vt:lpstr>Неопределенная форма глагола (инфинитив).</vt:lpstr>
      <vt:lpstr>Эта форма глагола получила название неопределенной потому, что она, обозначает процесс, действие, но не указывает на лицо, которое осуществляет это действие.</vt:lpstr>
      <vt:lpstr>Инфинитив содержит минимальную грамматическую информацию, имеет более простой состав, чем другие формы глагола.</vt:lpstr>
      <vt:lpstr>Неопределенная форма глагола оканчивается на -ть, -ти, -чь.</vt:lpstr>
      <vt:lpstr>Среди них самым распространенным показателем инфинитива является -ть.</vt:lpstr>
      <vt:lpstr>В небольшой группе глаголов инфинитив оформлен при помощи непродуктивного -ти: идти, везти, ползти, спасти, расти, вести, цвести, нести.</vt:lpstr>
      <vt:lpstr>Неопределенная форма на -чь встречается в небольшой группе глаголов. В нее входят жечь, лечь, печь, беречь, течь, стричь, мочь, помочь, и т.д.</vt:lpstr>
      <vt:lpstr>Основы глагола.</vt:lpstr>
      <vt:lpstr>В отличие от имен существительных и прилагательных глагол, как правило, обладает двумя формообразующими основами, которые у большинства глагольных слов  отличаются по своему составу.</vt:lpstr>
      <vt:lpstr>Основа неопределённой формы остается, если отбросить суффиксы инфинитива -ть и -/ти.</vt:lpstr>
      <vt:lpstr>Основа настоящего времени получается путем отделения окончаний 3-го л. мн. ч. в форме настоящего (или простого будущего) времени.</vt:lpstr>
      <vt:lpstr>От каждой основы образуется строго определенный набор форм:</vt:lpstr>
      <vt:lpstr>от основы инфинитива — формы прошедшего времени, сослагательного наклонения  (сдела(ть) — сдела + л, сдела + л бы;  мы(ть) — мы + л, мы + л бы),</vt:lpstr>
      <vt:lpstr>от основы настоящего (простого будущего) времени — формы настоящего и простого будущего времени, повелительного наклонения (дела/ делаj + у, делаj + эшь, делай)</vt:lpstr>
      <vt:lpstr>Задание. Определите 2 вида основы у каждого глагола. Проспрягайте их.   писать, спать, искать, петь, сесть, лечь, взять, брать.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Asus</cp:lastModifiedBy>
  <cp:revision>25</cp:revision>
  <dcterms:created xsi:type="dcterms:W3CDTF">2015-05-31T18:12:00Z</dcterms:created>
  <dcterms:modified xsi:type="dcterms:W3CDTF">2018-05-04T04:25:13Z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