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4"/>
  </p:notesMasterIdLst>
  <p:sldIdLst>
    <p:sldId id="257" r:id="rId2"/>
    <p:sldId id="258" r:id="rId3"/>
    <p:sldId id="272" r:id="rId4"/>
    <p:sldId id="273" r:id="rId5"/>
    <p:sldId id="27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5" r:id="rId17"/>
    <p:sldId id="276" r:id="rId18"/>
    <p:sldId id="277" r:id="rId19"/>
    <p:sldId id="269" r:id="rId20"/>
    <p:sldId id="270" r:id="rId21"/>
    <p:sldId id="271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5485-345B-4930-8AF1-67720CB56065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03EF45-8FDF-46D3-A90D-B4A30C13E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473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03EF45-8FDF-46D3-A90D-B4A30C13E4B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519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15B899A-9421-4FEC-80A8-EDAF503557DF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E79627-DF91-4D8D-913F-97E372D5DA6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hyperlink" Target="https://studizba.com/lectures/3-bezopasnost-zhiznedeyatelnosti-i-ohrana-truda/63-lekcii-po-bzhd/966-3-negativnye-faktory-v-tehnosfere-klassifikaciya-harakteristika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onl.org/prezentatsii/bzhd/348961/" TargetMode="External"/><Relationship Id="rId5" Type="http://schemas.openxmlformats.org/officeDocument/2006/relationships/hyperlink" Target="http://eos.ibi.spb.ru/umk/1_17/5/5_R1_T3.html" TargetMode="External"/><Relationship Id="rId4" Type="http://schemas.openxmlformats.org/officeDocument/2006/relationships/hyperlink" Target="https://studfile.net/preview/8071909/page:4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181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Классификация </a:t>
            </a:r>
            <a:r>
              <a:rPr lang="ru-RU" sz="6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характеристика </a:t>
            </a:r>
            <a:r>
              <a:rPr lang="ru-RU" sz="6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негативных факторов, обусловленные </a:t>
            </a:r>
            <a:r>
              <a:rPr lang="ru-RU" sz="64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техносферой</a:t>
            </a:r>
            <a:r>
              <a:rPr lang="ru-RU" sz="6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6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21211" y="5105287"/>
            <a:ext cx="58152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Выполнила студентка группы МИФ-МИБ-12</a:t>
            </a:r>
          </a:p>
          <a:p>
            <a:pPr algn="ctr"/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Пирмамедова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Тумзала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398012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2273" y="260648"/>
            <a:ext cx="56348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СОДЕРЖАНИЕ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52736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1. </a:t>
            </a:r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Введение.</a:t>
            </a:r>
            <a:endParaRPr lang="ru-RU" sz="28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r>
              <a:rPr lang="ru-RU" sz="28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2. </a:t>
            </a:r>
            <a:r>
              <a:rPr lang="ru-RU" sz="2800" dirty="0" err="1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Техносфера</a:t>
            </a:r>
            <a:r>
              <a:rPr lang="ru-RU" sz="28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: понятие и общая </a:t>
            </a:r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характеристика.</a:t>
            </a:r>
            <a:endParaRPr lang="ru-RU" sz="28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r>
              <a:rPr lang="ru-RU" sz="28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3. </a:t>
            </a:r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Негативный фактор </a:t>
            </a:r>
            <a:r>
              <a:rPr lang="ru-RU" sz="2800" dirty="0" err="1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.</a:t>
            </a:r>
          </a:p>
          <a:p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4. Классификация основных негативных факторов </a:t>
            </a:r>
            <a:r>
              <a:rPr lang="ru-RU" sz="2800" dirty="0" err="1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: по последствиям воздействия на человека, по происхождению.</a:t>
            </a:r>
          </a:p>
          <a:p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5. Заключение.</a:t>
            </a:r>
          </a:p>
          <a:p>
            <a:r>
              <a:rPr lang="ru-RU" sz="28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6. Список литературы.</a:t>
            </a:r>
          </a:p>
          <a:p>
            <a:endParaRPr lang="ru-RU" sz="28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84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6240"/>
            <a:ext cx="8496944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Введение</a:t>
            </a:r>
          </a:p>
          <a:p>
            <a:r>
              <a:rPr lang="ru-RU" sz="3200" dirty="0"/>
              <a:t>Современный мир опасностей, угрожающих человеку, весьма широк и непрерывно нарастает. В городских, бытовых, производственных условиях на человека одновременно воздействуют, как правило, множество негативных факторов. Комплекс негативных факторов, действующих в конкретный момент времени зависит от текущего состояния системы «человек – среда обитания».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98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78497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На всех этапах своего развития человечество непрерывно воздействовало на среду обитания, в результате чего она медлен­но изменяла свой облик. Начиная с середины XIX в. преобра­зующая роль человека в развитии среды обитания стала сущест­венно возрастать. </a:t>
            </a:r>
            <a:endParaRPr lang="ru-RU" sz="2800" dirty="0" smtClean="0"/>
          </a:p>
          <a:p>
            <a:r>
              <a:rPr lang="ru-RU" sz="2800" dirty="0" smtClean="0"/>
              <a:t>Этому </a:t>
            </a:r>
            <a:r>
              <a:rPr lang="ru-RU" sz="2800" dirty="0"/>
              <a:t>способствовали:</a:t>
            </a:r>
          </a:p>
          <a:p>
            <a:pPr fontAlgn="base"/>
            <a:r>
              <a:rPr lang="ru-RU" sz="2800" dirty="0" smtClean="0"/>
              <a:t>-высокие </a:t>
            </a:r>
            <a:r>
              <a:rPr lang="ru-RU" sz="2800" dirty="0"/>
              <a:t>темпы роста численности населения на Земле (демографический взрыв) и его урбанизация, </a:t>
            </a:r>
          </a:p>
          <a:p>
            <a:pPr fontAlgn="base"/>
            <a:r>
              <a:rPr lang="ru-RU" sz="2800" dirty="0" smtClean="0"/>
              <a:t>-рост </a:t>
            </a:r>
            <a:r>
              <a:rPr lang="ru-RU" sz="2800" dirty="0"/>
              <a:t>потребления энергетических ресурсов, </a:t>
            </a:r>
          </a:p>
          <a:p>
            <a:pPr fontAlgn="base"/>
            <a:r>
              <a:rPr lang="ru-RU" sz="2800" dirty="0" smtClean="0"/>
              <a:t>-интен­сивное </a:t>
            </a:r>
            <a:r>
              <a:rPr lang="ru-RU" sz="2800" dirty="0"/>
              <a:t>развитие промышленного и сельскохозяйственного про­изводства, 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116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113" y="1867456"/>
            <a:ext cx="89289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Указанные процессы привели к тому, что к середине XX в. на Земле возникли зоны частичной, а в ряде случаев и полной ре­гиональной деградации биосферы. </a:t>
            </a:r>
            <a:endParaRPr lang="ru-RU" sz="2800" dirty="0" smtClean="0"/>
          </a:p>
          <a:p>
            <a:r>
              <a:rPr lang="ru-RU" sz="2800" dirty="0"/>
              <a:t> </a:t>
            </a:r>
            <a:r>
              <a:rPr lang="ru-RU" sz="2800" dirty="0" smtClean="0"/>
              <a:t>   Таким </a:t>
            </a:r>
            <a:r>
              <a:rPr lang="ru-RU" sz="2800" dirty="0"/>
              <a:t>образом, в результате </a:t>
            </a:r>
            <a:r>
              <a:rPr lang="ru-RU" sz="2800" dirty="0" smtClean="0"/>
              <a:t>активной деятельности </a:t>
            </a:r>
            <a:r>
              <a:rPr lang="ru-RU" sz="2800" dirty="0"/>
              <a:t>человека во многих регионах нашей пла­неты была разрушена биосфера и создана новая, искусственная среда обитания - </a:t>
            </a:r>
            <a:r>
              <a:rPr lang="ru-RU" sz="2800" i="1" dirty="0" err="1"/>
              <a:t>техносфера</a:t>
            </a:r>
            <a:r>
              <a:rPr lang="ru-RU" sz="2800" i="1" dirty="0"/>
              <a:t>.</a:t>
            </a:r>
            <a:r>
              <a:rPr lang="ru-RU" sz="2800" dirty="0"/>
              <a:t> 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51574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-массовое </a:t>
            </a:r>
            <a:r>
              <a:rPr lang="ru-RU" sz="2800" dirty="0"/>
              <a:t>использование средств транспорта, </a:t>
            </a:r>
          </a:p>
          <a:p>
            <a:r>
              <a:rPr lang="ru-RU" sz="2800" dirty="0" smtClean="0"/>
              <a:t>-рост </a:t>
            </a:r>
            <a:r>
              <a:rPr lang="ru-RU" sz="2800" dirty="0"/>
              <a:t>за­трат на военные цели, </a:t>
            </a:r>
          </a:p>
          <a:p>
            <a:r>
              <a:rPr lang="ru-RU" sz="2800" dirty="0" smtClean="0"/>
              <a:t>-технический </a:t>
            </a:r>
            <a:r>
              <a:rPr lang="ru-RU" sz="2800" dirty="0"/>
              <a:t>прогресс и научно-техническая революция.</a:t>
            </a:r>
          </a:p>
        </p:txBody>
      </p:sp>
    </p:spTree>
    <p:extLst>
      <p:ext uri="{BB962C8B-B14F-4D97-AF65-F5344CB8AC3E}">
        <p14:creationId xmlns:p14="http://schemas.microsoft.com/office/powerpoint/2010/main" val="23337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88640"/>
            <a:ext cx="583264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 </a:t>
            </a:r>
            <a:r>
              <a:rPr lang="ru-RU" sz="5000" b="1" dirty="0" err="1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Техносфера</a:t>
            </a:r>
            <a:endParaRPr lang="ru-RU" sz="5000" b="1" dirty="0">
              <a:solidFill>
                <a:srgbClr val="0070C0"/>
              </a:solidFill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63654"/>
            <a:ext cx="878497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FF0000"/>
                </a:solidFill>
              </a:rPr>
              <a:t>Техносфера</a:t>
            </a:r>
            <a:r>
              <a:rPr lang="ru-RU" sz="2800" dirty="0"/>
              <a:t> - совокупность регио­нов биосферы, в которых природная среда полностью или час­тично перестроена человеком при помощи прямого или косвен­ного технического воздействия с целью наибольшего соответст­вия своим материальным и духовным потребностям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flipV="1">
            <a:off x="4183362" y="5598532"/>
            <a:ext cx="40610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</p:txBody>
      </p:sp>
      <p:pic>
        <p:nvPicPr>
          <p:cNvPr id="2050" name="Picture 2" descr="https://im0-tub-ru.yandex.net/i?id=5e77056c5c681e9d816235007495d371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762" y="4149080"/>
            <a:ext cx="4694819" cy="257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39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" y="3501008"/>
            <a:ext cx="9109511" cy="311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7672" y="30908"/>
            <a:ext cx="9151671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err="1"/>
              <a:t>Техносфера</a:t>
            </a:r>
            <a:r>
              <a:rPr lang="ru-RU" sz="2100" dirty="0"/>
              <a:t> является составной частью биосферы, которая со временем может превратиться в ноосферу, что по теории В.И. Вернадского должно стать основной целью современного общества. Однако, на сегодня, хозяйственная деятельность человека обусловила деградацию и истощение природных ресурсов, что привело к трансформации сложившихся в течение многих миллионов лет материальных и энергетических потоков на планете.</a:t>
            </a:r>
          </a:p>
          <a:p>
            <a:r>
              <a:rPr lang="ru-RU" sz="2100" dirty="0"/>
              <a:t>Активное преобразование биосферы в </a:t>
            </a:r>
            <a:r>
              <a:rPr lang="ru-RU" sz="2100" dirty="0" err="1"/>
              <a:t>техносферу</a:t>
            </a:r>
            <a:r>
              <a:rPr lang="ru-RU" sz="2100" dirty="0"/>
              <a:t> связано с активизацией деятельности человека и появлением факторов негативного воздействия на окружающую среду.</a:t>
            </a:r>
          </a:p>
        </p:txBody>
      </p:sp>
    </p:spTree>
    <p:extLst>
      <p:ext uri="{BB962C8B-B14F-4D97-AF65-F5344CB8AC3E}">
        <p14:creationId xmlns:p14="http://schemas.microsoft.com/office/powerpoint/2010/main" val="48354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778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Негативный фактор </a:t>
            </a:r>
            <a:r>
              <a:rPr lang="ru-RU" sz="4400" b="1" dirty="0" err="1" smtClean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endParaRPr lang="ru-RU" sz="36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r>
              <a:rPr lang="ru-RU" sz="3600" dirty="0"/>
              <a:t/>
            </a:r>
            <a:br>
              <a:rPr lang="ru-RU" sz="3600" dirty="0"/>
            </a:br>
            <a:endParaRPr lang="ru-RU" sz="36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335060"/>
            <a:ext cx="52565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i="1" dirty="0">
                <a:solidFill>
                  <a:srgbClr val="FF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Негативный фактор </a:t>
            </a:r>
            <a:r>
              <a:rPr lang="ru-RU" sz="3200" b="1" i="1" dirty="0" err="1">
                <a:solidFill>
                  <a:srgbClr val="FF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r>
              <a:rPr lang="ru-RU" sz="3200" b="1" i="1" dirty="0">
                <a:solidFill>
                  <a:srgbClr val="FF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- способность какого-либо элемента </a:t>
            </a:r>
            <a:r>
              <a:rPr lang="ru-RU" sz="3200" dirty="0" err="1">
                <a:solidFill>
                  <a:prstClr val="black"/>
                </a:solidFill>
              </a:rPr>
              <a:t>техносферы</a:t>
            </a:r>
            <a:r>
              <a:rPr lang="ru-RU" sz="3200" dirty="0">
                <a:solidFill>
                  <a:prstClr val="black"/>
                </a:solidFill>
              </a:rPr>
              <a:t> причинять ущерб здоровью человека, материальным и культурным ценностям или природной среде.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128" y="1556792"/>
            <a:ext cx="4181872" cy="274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https://avatars.mds.yandex.net/get-pdb/1949437/7e767310-31b5-4ab5-a765-4754bf850e32/s1200?webp=fal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90105"/>
            <a:ext cx="2493768" cy="166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20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271" y="-39827"/>
            <a:ext cx="91252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Классификация основных негативных факторов </a:t>
            </a:r>
            <a:r>
              <a:rPr lang="ru-RU" sz="3600" b="1" dirty="0" err="1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.</a:t>
            </a:r>
          </a:p>
        </p:txBody>
      </p:sp>
      <p:pic>
        <p:nvPicPr>
          <p:cNvPr id="5124" name="Picture 4" descr="https://thepresentation.ru/img/thumbs/ba62abde5202e9ed0cae78952bb53787-80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6" y="1729786"/>
            <a:ext cx="9116824" cy="512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1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30" y="116632"/>
            <a:ext cx="901116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Физические вредные факторы </a:t>
            </a:r>
            <a:r>
              <a:rPr lang="ru-RU" sz="2800" dirty="0"/>
              <a:t>- движущиеся машины и механизмы, повышенные уровни шума и вибраций, электромагнитных и ионизирующих излучений, недостаточная освещенность, повышенный уровень статического электричества, повышенное значение напряжения в электрической цепи, повышенная яркость, </a:t>
            </a:r>
            <a:r>
              <a:rPr lang="ru-RU" sz="2800" dirty="0" err="1"/>
              <a:t>блесткость</a:t>
            </a:r>
            <a:r>
              <a:rPr lang="ru-RU" sz="2800" dirty="0"/>
              <a:t>, пульсация светового потока.</a:t>
            </a:r>
          </a:p>
          <a:p>
            <a:r>
              <a:rPr lang="ru-RU" sz="2800" dirty="0"/>
              <a:t>и др.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45024"/>
            <a:ext cx="4496362" cy="308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03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Химические (ксенобиотики)</a:t>
            </a:r>
            <a:r>
              <a:rPr lang="ru-RU" sz="2400" dirty="0"/>
              <a:t> - вещества и соединения, различные по агрегатному состоянию и обладающие токсическим, раздражающим, канцерогенным и мутагенным воздействием на организм человека. </a:t>
            </a:r>
          </a:p>
          <a:p>
            <a:r>
              <a:rPr lang="ru-RU" sz="2400" dirty="0"/>
              <a:t>К ним относятся:</a:t>
            </a:r>
          </a:p>
          <a:p>
            <a:r>
              <a:rPr lang="ru-RU" sz="2400" dirty="0"/>
              <a:t>-промышленные яды, используемые в сельском хозяйстве и в быту;</a:t>
            </a:r>
          </a:p>
          <a:p>
            <a:r>
              <a:rPr lang="ru-RU" sz="2400" dirty="0"/>
              <a:t>- ядохимикаты;</a:t>
            </a:r>
          </a:p>
          <a:p>
            <a:r>
              <a:rPr lang="ru-RU" sz="2400" dirty="0"/>
              <a:t>-лекарственные средства, применяемые не по назначению;</a:t>
            </a:r>
          </a:p>
          <a:p>
            <a:r>
              <a:rPr lang="ru-RU" sz="2400" dirty="0"/>
              <a:t>- боевые отравляющие вещества.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373" y="4083433"/>
            <a:ext cx="374441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99429"/>
            <a:ext cx="26860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695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58386"/>
            <a:ext cx="4572000" cy="72943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Биологические</a:t>
            </a:r>
            <a:r>
              <a:rPr lang="ru-RU" sz="2400" dirty="0"/>
              <a:t> - патогенные микроорганизмы (бактерии, вирусы и др.) и продукты их жизнедеятельности, а также некоторые животные и растения.</a:t>
            </a:r>
          </a:p>
          <a:p>
            <a:r>
              <a:rPr lang="ru-RU" sz="2400" b="1" dirty="0"/>
              <a:t>Психофизиологические</a:t>
            </a:r>
            <a:r>
              <a:rPr lang="ru-RU" sz="2400" dirty="0"/>
              <a:t> - физические перегрузки (статические и динамические) и нервно-психические (умственное перенапряжение, перенапряжение анализаторов, монотонность труда, эмоциональные перегрузки).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 descr="https://i2.wp.com/cf.ppt-online.org/files/slide/d/Dg4C2mqEVL3NIaAH8sBWRGwd5vfS9zJXckY1eK/slide-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504" y="58386"/>
            <a:ext cx="4399996" cy="32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hsac.ru/images/u/shutterstock_7333794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109" y="4005064"/>
            <a:ext cx="4750213" cy="265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33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present5.com/presentbyword/20161215/4_1._opasnye_i_vrednye_faktory_images/4_1._opasnye_i_vrednye_faktory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41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1989" y="140439"/>
            <a:ext cx="85404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Естественные </a:t>
            </a:r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негативные факторы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304" y="1340768"/>
            <a:ext cx="89521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К </a:t>
            </a:r>
            <a:r>
              <a:rPr lang="ru-RU" sz="24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природным (естественным) </a:t>
            </a:r>
            <a:r>
              <a:rPr lang="ru-RU" sz="24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источникам относятся молнии, извержения, землетрясения, атмосферные явления (ураганы, смерчи и т.п.) и другие. </a:t>
            </a:r>
            <a:endParaRPr lang="ru-RU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47" y="2541097"/>
            <a:ext cx="4432012" cy="294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5" y="4013180"/>
            <a:ext cx="4891710" cy="270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03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Антропогенные негативные факторы </a:t>
            </a:r>
          </a:p>
          <a:p>
            <a:pPr algn="ctr"/>
            <a:r>
              <a:rPr lang="ru-RU" dirty="0"/>
              <a:t> </a:t>
            </a:r>
          </a:p>
        </p:txBody>
      </p:sp>
      <p:pic>
        <p:nvPicPr>
          <p:cNvPr id="11266" name="Picture 2" descr="https://cdn.gdz4you.com/files/slides/369/011a51cc1878129b9487a23279d8a06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176" y="1383184"/>
            <a:ext cx="6952224" cy="52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14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784976" cy="6370975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ru-RU" sz="2400" dirty="0"/>
              <a:t>В результате антропогенного воздействия на атмосферу возможны следующие негативные последствия: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превышение ПДК многих токсичных веществ в населенных пунктах;</a:t>
            </a:r>
            <a:br>
              <a:rPr lang="ru-RU" sz="2400" dirty="0"/>
            </a:br>
            <a:r>
              <a:rPr lang="ru-RU" sz="2400" dirty="0" smtClean="0"/>
              <a:t>-образование </a:t>
            </a:r>
            <a:r>
              <a:rPr lang="ru-RU" sz="2400" dirty="0"/>
              <a:t>смога;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выпадение кислотных дождей;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появление парникового эффекта, что способствует повышению средней температуры Земли;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разрушение озонового </a:t>
            </a:r>
            <a:r>
              <a:rPr lang="ru-RU" sz="2400" dirty="0" err="1" smtClean="0"/>
              <a:t>слоя,что</a:t>
            </a:r>
            <a:r>
              <a:rPr lang="ru-RU" sz="2400" dirty="0" smtClean="0"/>
              <a:t> </a:t>
            </a:r>
            <a:r>
              <a:rPr lang="ru-RU" sz="2400" dirty="0"/>
              <a:t>создает опасность УФ-облучения.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2290" name="Picture 2" descr="https://avatars.mds.yandex.net/get-zen_doc/1712117/pub_5cdab09e6a662500ae49e10f_5cdab162dc906400b2800d19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16755"/>
            <a:ext cx="4492929" cy="283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69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Антропогенное воздействие на гидросферу приводит к </a:t>
            </a:r>
            <a:r>
              <a:rPr lang="ru-RU" sz="2400" dirty="0" smtClean="0"/>
              <a:t>следующим негативным </a:t>
            </a:r>
            <a:r>
              <a:rPr lang="ru-RU" sz="2400" dirty="0"/>
              <a:t>последствиям: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снижаются запасы питьевой воды;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изменяется состояние и развитие фауны и флоры водоемов;</a:t>
            </a:r>
            <a:br>
              <a:rPr lang="ru-RU" sz="2400" dirty="0"/>
            </a:br>
            <a:r>
              <a:rPr lang="ru-RU" sz="2400" dirty="0" smtClean="0"/>
              <a:t>-нарушается </a:t>
            </a:r>
            <a:r>
              <a:rPr lang="ru-RU" sz="2400" dirty="0"/>
              <a:t>круговорот многих веществ в биосфере;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снижается биомасса планеты и воспроизводство кислорода.</a:t>
            </a:r>
          </a:p>
        </p:txBody>
      </p:sp>
      <p:pic>
        <p:nvPicPr>
          <p:cNvPr id="13314" name="Picture 2" descr="https://cs11.pikabu.ru/post_img/2018/11/07/4/og_og_1541567119217948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6048672" cy="316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1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964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Антропогенное воздействие на земную кору сопровождается: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отторжением пахотных земель или уменьшением их плодородия;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чрезмерным насыщением токсичными веществами растений, что неизбежно приводит к загрязнению продуктов питания;</a:t>
            </a:r>
            <a:br>
              <a:rPr lang="ru-RU" sz="2400" dirty="0"/>
            </a:br>
            <a:r>
              <a:rPr lang="ru-RU" sz="2400" dirty="0" smtClean="0"/>
              <a:t>– </a:t>
            </a:r>
            <a:r>
              <a:rPr lang="ru-RU" sz="2400" dirty="0"/>
              <a:t>загрязнением грунтовых вод, особенно в зоне свалок и сброса сточных вод.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492406"/>
            <a:ext cx="5040560" cy="310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750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9098" y="-8059"/>
            <a:ext cx="911646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 smtClean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Заключение</a:t>
            </a:r>
            <a:r>
              <a:rPr lang="ru-RU" sz="3600" b="1" dirty="0" smtClean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 </a:t>
            </a:r>
            <a:endParaRPr lang="ru-RU" sz="3600" b="1" dirty="0">
              <a:solidFill>
                <a:srgbClr val="0070C0"/>
              </a:solidFill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algn="ctr"/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/>
            </a:r>
            <a:b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</a:br>
            <a:endParaRPr lang="ru-RU" sz="3600" b="1" dirty="0">
              <a:solidFill>
                <a:srgbClr val="0070C0"/>
              </a:solidFill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9446" y="428669"/>
            <a:ext cx="8864949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Развитие </a:t>
            </a:r>
            <a:r>
              <a:rPr lang="ru-RU" sz="2600" dirty="0" err="1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техносферы</a:t>
            </a:r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 в ХХ в. имело исключительно высокие темпы по сравнению с предыдущими столетиями. Это привело к двум диаметрально противоположным последствиям:</a:t>
            </a:r>
          </a:p>
          <a:p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 </a:t>
            </a:r>
            <a:r>
              <a:rPr lang="ru-RU" sz="26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   - </a:t>
            </a:r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 одной стороны, были достигнуты выдающиеся </a:t>
            </a:r>
            <a:r>
              <a:rPr lang="ru-RU" sz="26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        результаты </a:t>
            </a:r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в науке и различных отраслях промышленности, что оказало позитивное влияние на все сферы жизнедеятельности. </a:t>
            </a:r>
          </a:p>
          <a:p>
            <a:r>
              <a:rPr lang="ru-RU" sz="26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    - </a:t>
            </a:r>
            <a:r>
              <a:rPr lang="ru-RU" sz="26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 другой — были созданы невиданные ранее потенциальные и реальные угрозы человеку, сформированным им объектам и среде обитания. </a:t>
            </a:r>
          </a:p>
          <a:p>
            <a:r>
              <a:rPr lang="ru-RU" sz="24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/>
            </a:r>
            <a:br>
              <a:rPr lang="ru-RU" sz="24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</a:br>
            <a:endParaRPr lang="ru-RU" sz="24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31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650"/>
            <a:ext cx="9144000" cy="589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9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Созданная </a:t>
            </a:r>
            <a:r>
              <a:rPr lang="ru-RU" sz="29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руками и разумом человека </a:t>
            </a:r>
            <a:r>
              <a:rPr lang="ru-RU" sz="2900" dirty="0" err="1"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техносфера</a:t>
            </a:r>
            <a:r>
              <a:rPr lang="ru-RU" sz="2900" dirty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, призванная максимально удовлетворять его потребности в комфорте и безопасности, привнесла новые опасности и негативные факторы, неведомые в естественной среде обитания</a:t>
            </a:r>
            <a:r>
              <a:rPr lang="ru-RU" sz="2900" dirty="0" smtClean="0">
                <a:latin typeface="DejaVu Serif" pitchFamily="18" charset="0"/>
                <a:ea typeface="DejaVu Serif" pitchFamily="18" charset="0"/>
                <a:cs typeface="DejaVu Serif" pitchFamily="18" charset="0"/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900" dirty="0" smtClean="0">
                <a:solidFill>
                  <a:srgbClr val="00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Анализ </a:t>
            </a:r>
            <a:r>
              <a:rPr lang="ru-RU" sz="2900" dirty="0">
                <a:solidFill>
                  <a:srgbClr val="00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совокупности негативных факторов, действующих в настоящее время в </a:t>
            </a:r>
            <a:r>
              <a:rPr lang="ru-RU" sz="2900" dirty="0" err="1">
                <a:solidFill>
                  <a:srgbClr val="00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техносфере</a:t>
            </a:r>
            <a:r>
              <a:rPr lang="ru-RU" sz="2900" dirty="0">
                <a:solidFill>
                  <a:srgbClr val="00000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, показывает, что приоритетное влияние имеет антропогенные, негативные воздействия, среди которых преобладают техногенные.</a:t>
            </a:r>
            <a:endParaRPr lang="ru-RU" sz="2900" dirty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03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5828" y="188640"/>
            <a:ext cx="7680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DejaVu Serif" pitchFamily="18" charset="0"/>
                <a:ea typeface="DejaVu Serif" pitchFamily="18" charset="0"/>
                <a:cs typeface="DejaVu Serif" pitchFamily="18" charset="0"/>
              </a:rPr>
              <a:t>Список литературы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69819"/>
            <a:ext cx="4680520" cy="250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834971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sz="2400" dirty="0">
                <a:latin typeface="DejaVu Serif" pitchFamily="18" charset="0"/>
                <a:ea typeface="DejaVu Serif" pitchFamily="18" charset="0"/>
                <a:cs typeface="DejaVu Serif" pitchFamily="18" charset="0"/>
                <a:hlinkClick r:id="rId4"/>
              </a:rPr>
              <a:t>https://studfile.net/preview/8071909/page:4</a:t>
            </a:r>
            <a:r>
              <a:rPr lang="de-DE" sz="2400" dirty="0" smtClean="0">
                <a:latin typeface="DejaVu Serif" pitchFamily="18" charset="0"/>
                <a:ea typeface="DejaVu Serif" pitchFamily="18" charset="0"/>
                <a:cs typeface="DejaVu Serif" pitchFamily="18" charset="0"/>
                <a:hlinkClick r:id="rId4"/>
              </a:rPr>
              <a:t>/</a:t>
            </a: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de-DE" sz="2400" dirty="0">
                <a:latin typeface="DejaVu Serif" pitchFamily="18" charset="0"/>
                <a:ea typeface="DejaVu Serif" pitchFamily="18" charset="0"/>
                <a:cs typeface="DejaVu Serif" pitchFamily="18" charset="0"/>
                <a:hlinkClick r:id="rId5"/>
              </a:rPr>
              <a:t>http://</a:t>
            </a:r>
            <a:r>
              <a:rPr lang="de-DE" sz="2400" dirty="0" smtClean="0">
                <a:latin typeface="DejaVu Serif" pitchFamily="18" charset="0"/>
                <a:ea typeface="DejaVu Serif" pitchFamily="18" charset="0"/>
                <a:cs typeface="DejaVu Serif" pitchFamily="18" charset="0"/>
                <a:hlinkClick r:id="rId5"/>
              </a:rPr>
              <a:t>eos.ibi.spb.ru/umk/1_17/5/5_R1_T3.html</a:t>
            </a: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de-DE" sz="2400" dirty="0">
                <a:latin typeface="DejaVu Serif" pitchFamily="18" charset="0"/>
                <a:ea typeface="DejaVu Serif" pitchFamily="18" charset="0"/>
                <a:cs typeface="DejaVu Serif" pitchFamily="18" charset="0"/>
                <a:hlinkClick r:id="rId6"/>
              </a:rPr>
              <a:t>https://ronl.org/prezentatsii/bzhd/348961</a:t>
            </a:r>
            <a:r>
              <a:rPr lang="de-DE" sz="2400" dirty="0" smtClean="0">
                <a:latin typeface="DejaVu Serif" pitchFamily="18" charset="0"/>
                <a:ea typeface="DejaVu Serif" pitchFamily="18" charset="0"/>
                <a:cs typeface="DejaVu Serif" pitchFamily="18" charset="0"/>
                <a:hlinkClick r:id="rId6"/>
              </a:rPr>
              <a:t>/</a:t>
            </a: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de-DE" sz="2400" dirty="0">
                <a:latin typeface="DejaVu Serif" pitchFamily="18" charset="0"/>
                <a:ea typeface="DejaVu Serif" pitchFamily="18" charset="0"/>
                <a:cs typeface="DejaVu Serif" pitchFamily="18" charset="0"/>
                <a:hlinkClick r:id="rId7"/>
              </a:rPr>
              <a:t>https://</a:t>
            </a:r>
            <a:r>
              <a:rPr lang="de-DE" sz="2400" dirty="0" smtClean="0">
                <a:latin typeface="DejaVu Serif" pitchFamily="18" charset="0"/>
                <a:ea typeface="DejaVu Serif" pitchFamily="18" charset="0"/>
                <a:cs typeface="DejaVu Serif" pitchFamily="18" charset="0"/>
                <a:hlinkClick r:id="rId7"/>
              </a:rPr>
              <a:t>studizba.com/lectures/3-bezopasnost-zhiznedeyatelnosti-i-ohrana-truda/63-lekcii-po-bzhd/966-3-negativnye-faktory-v-tehnosfere-klassifikaciya-harakteristika.html</a:t>
            </a: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sz="2400" dirty="0" smtClean="0">
              <a:latin typeface="DejaVu Serif" pitchFamily="18" charset="0"/>
              <a:ea typeface="DejaVu Serif" pitchFamily="18" charset="0"/>
              <a:cs typeface="DejaVu Serif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07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428651" y="620688"/>
            <a:ext cx="959929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 </a:t>
            </a:r>
            <a:endParaRPr lang="ru-RU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6386" name="Picture 2" descr="https://www.zastavki.com/pictures/1920x1200/2011/Games_Go_greener_029202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39976"/>
            <a:ext cx="6120680" cy="382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59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314</TotalTime>
  <Words>670</Words>
  <Application>Microsoft Office PowerPoint</Application>
  <PresentationFormat>Экран (4:3)</PresentationFormat>
  <Paragraphs>69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22</cp:revision>
  <dcterms:created xsi:type="dcterms:W3CDTF">2020-05-05T10:07:26Z</dcterms:created>
  <dcterms:modified xsi:type="dcterms:W3CDTF">2020-05-10T14:10:36Z</dcterms:modified>
</cp:coreProperties>
</file>