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8CAE56-9A08-4E38-B630-6B6FDEE275A4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52118D-0A33-4D86-BA13-30B30F3DCBCB}">
      <dgm:prSet phldrT="[Текст]"/>
      <dgm:spPr/>
      <dgm:t>
        <a:bodyPr/>
        <a:lstStyle/>
        <a:p>
          <a:pPr algn="just"/>
          <a:r>
            <a:rPr lang="ru-RU" dirty="0" smtClean="0"/>
            <a:t>Развитое законодательство, защищающее права инвалида на развитие, образование, социальную и трудовую интеграцию</a:t>
          </a:r>
          <a:endParaRPr lang="ru-RU" dirty="0"/>
        </a:p>
      </dgm:t>
    </dgm:pt>
    <dgm:pt modelId="{554C259F-7383-4334-8CDA-2561FDD213F3}" type="parTrans" cxnId="{3F9FF371-61E7-41F3-BC62-1D5C91E385A2}">
      <dgm:prSet/>
      <dgm:spPr/>
      <dgm:t>
        <a:bodyPr/>
        <a:lstStyle/>
        <a:p>
          <a:endParaRPr lang="ru-RU"/>
        </a:p>
      </dgm:t>
    </dgm:pt>
    <dgm:pt modelId="{6257F213-9302-4747-A3FF-B53484EF1185}" type="sibTrans" cxnId="{3F9FF371-61E7-41F3-BC62-1D5C91E385A2}">
      <dgm:prSet/>
      <dgm:spPr/>
      <dgm:t>
        <a:bodyPr/>
        <a:lstStyle/>
        <a:p>
          <a:endParaRPr lang="ru-RU"/>
        </a:p>
      </dgm:t>
    </dgm:pt>
    <dgm:pt modelId="{3DE86F23-B59A-42D8-8FA3-D32902EEFEDF}">
      <dgm:prSet phldrT="[Текст]"/>
      <dgm:spPr/>
      <dgm:t>
        <a:bodyPr/>
        <a:lstStyle/>
        <a:p>
          <a:r>
            <a:rPr lang="ru-RU" dirty="0" smtClean="0"/>
            <a:t>Практическим  отсутствием механизмов реализации законодательства</a:t>
          </a:r>
          <a:endParaRPr lang="ru-RU" dirty="0"/>
        </a:p>
      </dgm:t>
    </dgm:pt>
    <dgm:pt modelId="{E5A7E9D5-2CFD-442F-91EB-49E3D9109AFB}" type="parTrans" cxnId="{B60A4A53-4BAA-478B-ABD5-CDCFCE3B51B2}">
      <dgm:prSet/>
      <dgm:spPr/>
      <dgm:t>
        <a:bodyPr/>
        <a:lstStyle/>
        <a:p>
          <a:endParaRPr lang="ru-RU"/>
        </a:p>
      </dgm:t>
    </dgm:pt>
    <dgm:pt modelId="{D9116006-BB47-4880-B8B8-0FEEC95BC931}" type="sibTrans" cxnId="{B60A4A53-4BAA-478B-ABD5-CDCFCE3B51B2}">
      <dgm:prSet/>
      <dgm:spPr/>
      <dgm:t>
        <a:bodyPr/>
        <a:lstStyle/>
        <a:p>
          <a:endParaRPr lang="ru-RU"/>
        </a:p>
      </dgm:t>
    </dgm:pt>
    <dgm:pt modelId="{4CCCC58B-79AA-4AFC-B770-8E4FA72358AA}" type="pres">
      <dgm:prSet presAssocID="{1C8CAE56-9A08-4E38-B630-6B6FDEE275A4}" presName="Name0" presStyleCnt="0">
        <dgm:presLayoutVars>
          <dgm:dir/>
        </dgm:presLayoutVars>
      </dgm:prSet>
      <dgm:spPr/>
    </dgm:pt>
    <dgm:pt modelId="{47EB28E3-6B29-4C1D-BEDA-13CD5FC8371D}" type="pres">
      <dgm:prSet presAssocID="{3552118D-0A33-4D86-BA13-30B30F3DCBCB}" presName="noChildren" presStyleCnt="0"/>
      <dgm:spPr/>
    </dgm:pt>
    <dgm:pt modelId="{DA6EEA9E-6C1E-4D8E-92E4-539A65C1E074}" type="pres">
      <dgm:prSet presAssocID="{3552118D-0A33-4D86-BA13-30B30F3DCBCB}" presName="gap" presStyleCnt="0"/>
      <dgm:spPr/>
    </dgm:pt>
    <dgm:pt modelId="{103AB85D-26D1-44D1-A765-3F1A305FDFCE}" type="pres">
      <dgm:prSet presAssocID="{3552118D-0A33-4D86-BA13-30B30F3DCBCB}" presName="medCircle2" presStyleLbl="vennNode1" presStyleIdx="0" presStyleCnt="2"/>
      <dgm:spPr/>
    </dgm:pt>
    <dgm:pt modelId="{4C6CACDA-8263-4392-9EFC-B58E1581737A}" type="pres">
      <dgm:prSet presAssocID="{3552118D-0A33-4D86-BA13-30B30F3DCBCB}" presName="txLvlOnly1" presStyleLbl="revTx" presStyleIdx="0" presStyleCnt="2"/>
      <dgm:spPr/>
    </dgm:pt>
    <dgm:pt modelId="{FD936279-4E9F-4FEB-A702-D4DBE5DE3C89}" type="pres">
      <dgm:prSet presAssocID="{3DE86F23-B59A-42D8-8FA3-D32902EEFEDF}" presName="noChildren" presStyleCnt="0"/>
      <dgm:spPr/>
    </dgm:pt>
    <dgm:pt modelId="{89A7478F-F297-44D5-8C39-7CAA9D97E4DA}" type="pres">
      <dgm:prSet presAssocID="{3DE86F23-B59A-42D8-8FA3-D32902EEFEDF}" presName="gap" presStyleCnt="0"/>
      <dgm:spPr/>
    </dgm:pt>
    <dgm:pt modelId="{5DA95F37-1AEF-409C-B958-3D24FE0B1BAC}" type="pres">
      <dgm:prSet presAssocID="{3DE86F23-B59A-42D8-8FA3-D32902EEFEDF}" presName="medCircle2" presStyleLbl="vennNode1" presStyleIdx="1" presStyleCnt="2"/>
      <dgm:spPr/>
    </dgm:pt>
    <dgm:pt modelId="{ABB003E3-7C63-4F27-A5DA-4A74BD4AED85}" type="pres">
      <dgm:prSet presAssocID="{3DE86F23-B59A-42D8-8FA3-D32902EEFEDF}" presName="txLvlOnly1" presStyleLbl="revTx" presStyleIdx="1" presStyleCnt="2"/>
      <dgm:spPr/>
      <dgm:t>
        <a:bodyPr/>
        <a:lstStyle/>
        <a:p>
          <a:endParaRPr lang="ru-RU"/>
        </a:p>
      </dgm:t>
    </dgm:pt>
  </dgm:ptLst>
  <dgm:cxnLst>
    <dgm:cxn modelId="{AFA5E0A6-B785-452E-A925-1A4196EC6CFD}" type="presOf" srcId="{3DE86F23-B59A-42D8-8FA3-D32902EEFEDF}" destId="{ABB003E3-7C63-4F27-A5DA-4A74BD4AED85}" srcOrd="0" destOrd="0" presId="urn:microsoft.com/office/officeart/2008/layout/VerticalCircleList"/>
    <dgm:cxn modelId="{B87B3A2A-7DD9-4DF3-A03E-689A2DB71369}" type="presOf" srcId="{1C8CAE56-9A08-4E38-B630-6B6FDEE275A4}" destId="{4CCCC58B-79AA-4AFC-B770-8E4FA72358AA}" srcOrd="0" destOrd="0" presId="urn:microsoft.com/office/officeart/2008/layout/VerticalCircleList"/>
    <dgm:cxn modelId="{E9EB8487-740D-46FC-8439-F8E861621717}" type="presOf" srcId="{3552118D-0A33-4D86-BA13-30B30F3DCBCB}" destId="{4C6CACDA-8263-4392-9EFC-B58E1581737A}" srcOrd="0" destOrd="0" presId="urn:microsoft.com/office/officeart/2008/layout/VerticalCircleList"/>
    <dgm:cxn modelId="{3F9FF371-61E7-41F3-BC62-1D5C91E385A2}" srcId="{1C8CAE56-9A08-4E38-B630-6B6FDEE275A4}" destId="{3552118D-0A33-4D86-BA13-30B30F3DCBCB}" srcOrd="0" destOrd="0" parTransId="{554C259F-7383-4334-8CDA-2561FDD213F3}" sibTransId="{6257F213-9302-4747-A3FF-B53484EF1185}"/>
    <dgm:cxn modelId="{B60A4A53-4BAA-478B-ABD5-CDCFCE3B51B2}" srcId="{1C8CAE56-9A08-4E38-B630-6B6FDEE275A4}" destId="{3DE86F23-B59A-42D8-8FA3-D32902EEFEDF}" srcOrd="1" destOrd="0" parTransId="{E5A7E9D5-2CFD-442F-91EB-49E3D9109AFB}" sibTransId="{D9116006-BB47-4880-B8B8-0FEEC95BC931}"/>
    <dgm:cxn modelId="{71BD6EAE-66DB-431A-9BFD-6724880E2708}" type="presParOf" srcId="{4CCCC58B-79AA-4AFC-B770-8E4FA72358AA}" destId="{47EB28E3-6B29-4C1D-BEDA-13CD5FC8371D}" srcOrd="0" destOrd="0" presId="urn:microsoft.com/office/officeart/2008/layout/VerticalCircleList"/>
    <dgm:cxn modelId="{D21467C2-EE12-4582-A897-1B9FCC5543BD}" type="presParOf" srcId="{47EB28E3-6B29-4C1D-BEDA-13CD5FC8371D}" destId="{DA6EEA9E-6C1E-4D8E-92E4-539A65C1E074}" srcOrd="0" destOrd="0" presId="urn:microsoft.com/office/officeart/2008/layout/VerticalCircleList"/>
    <dgm:cxn modelId="{3DE762CE-4192-448A-B703-C822E6B30CC5}" type="presParOf" srcId="{47EB28E3-6B29-4C1D-BEDA-13CD5FC8371D}" destId="{103AB85D-26D1-44D1-A765-3F1A305FDFCE}" srcOrd="1" destOrd="0" presId="urn:microsoft.com/office/officeart/2008/layout/VerticalCircleList"/>
    <dgm:cxn modelId="{BA0FAF95-9FF4-43F7-AF3C-10C477CA2EE3}" type="presParOf" srcId="{47EB28E3-6B29-4C1D-BEDA-13CD5FC8371D}" destId="{4C6CACDA-8263-4392-9EFC-B58E1581737A}" srcOrd="2" destOrd="0" presId="urn:microsoft.com/office/officeart/2008/layout/VerticalCircleList"/>
    <dgm:cxn modelId="{1B3CB771-EA27-4A3F-8710-1D54504C1CB8}" type="presParOf" srcId="{4CCCC58B-79AA-4AFC-B770-8E4FA72358AA}" destId="{FD936279-4E9F-4FEB-A702-D4DBE5DE3C89}" srcOrd="1" destOrd="0" presId="urn:microsoft.com/office/officeart/2008/layout/VerticalCircleList"/>
    <dgm:cxn modelId="{CACB0F76-0646-4993-9BC3-76E0DDAAEAAB}" type="presParOf" srcId="{FD936279-4E9F-4FEB-A702-D4DBE5DE3C89}" destId="{89A7478F-F297-44D5-8C39-7CAA9D97E4DA}" srcOrd="0" destOrd="0" presId="urn:microsoft.com/office/officeart/2008/layout/VerticalCircleList"/>
    <dgm:cxn modelId="{EDAD1918-241F-484B-856C-B9D356F4AA04}" type="presParOf" srcId="{FD936279-4E9F-4FEB-A702-D4DBE5DE3C89}" destId="{5DA95F37-1AEF-409C-B958-3D24FE0B1BAC}" srcOrd="1" destOrd="0" presId="urn:microsoft.com/office/officeart/2008/layout/VerticalCircleList"/>
    <dgm:cxn modelId="{A78E74CD-48B3-4E48-9DFF-93D25B21B282}" type="presParOf" srcId="{FD936279-4E9F-4FEB-A702-D4DBE5DE3C89}" destId="{ABB003E3-7C63-4F27-A5DA-4A74BD4AED85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1C7252-3FEA-400F-A812-661AACBD30F3}" type="doc">
      <dgm:prSet loTypeId="urn:microsoft.com/office/officeart/2009/3/layout/RandomtoResultProcess" loCatId="process" qsTypeId="urn:microsoft.com/office/officeart/2005/8/quickstyle/simple2" qsCatId="simple" csTypeId="urn:microsoft.com/office/officeart/2005/8/colors/colorful4" csCatId="colorful" phldr="1"/>
      <dgm:spPr/>
    </dgm:pt>
    <dgm:pt modelId="{5341C335-F20F-4E1B-852F-EF1E9C33D2E5}">
      <dgm:prSet phldrT="[Текст]" custT="1"/>
      <dgm:spPr/>
      <dgm:t>
        <a:bodyPr/>
        <a:lstStyle/>
        <a:p>
          <a:r>
            <a:rPr lang="ru-RU" sz="1600" b="1" smtClean="0"/>
            <a:t>360 </a:t>
          </a:r>
          <a:r>
            <a:rPr lang="ru-RU" sz="1600" smtClean="0"/>
            <a:t>получателей социальных услуг</a:t>
          </a:r>
          <a:endParaRPr lang="ru-RU" sz="1600" dirty="0"/>
        </a:p>
      </dgm:t>
    </dgm:pt>
    <dgm:pt modelId="{8A0FD82B-034F-4A19-BFB6-4842A75D3D30}" type="parTrans" cxnId="{9CA1BBEB-2546-41BA-9B6A-FDFEB53FED0C}">
      <dgm:prSet/>
      <dgm:spPr/>
      <dgm:t>
        <a:bodyPr/>
        <a:lstStyle/>
        <a:p>
          <a:endParaRPr lang="ru-RU"/>
        </a:p>
      </dgm:t>
    </dgm:pt>
    <dgm:pt modelId="{F2C7DE9C-3B66-429F-AAF0-3ECE95418A74}" type="sibTrans" cxnId="{9CA1BBEB-2546-41BA-9B6A-FDFEB53FED0C}">
      <dgm:prSet/>
      <dgm:spPr/>
      <dgm:t>
        <a:bodyPr/>
        <a:lstStyle/>
        <a:p>
          <a:endParaRPr lang="ru-RU"/>
        </a:p>
      </dgm:t>
    </dgm:pt>
    <dgm:pt modelId="{76EB3D55-5688-4DB6-B814-85FBF4676F5E}">
      <dgm:prSet phldrT="[Текст]" custT="1"/>
      <dgm:spPr/>
      <dgm:t>
        <a:bodyPr/>
        <a:lstStyle/>
        <a:p>
          <a:r>
            <a:rPr lang="ru-RU" sz="1600" b="1" dirty="0" smtClean="0"/>
            <a:t>70 </a:t>
          </a:r>
          <a:r>
            <a:rPr lang="ru-RU" sz="1600" dirty="0" smtClean="0"/>
            <a:t>получателей социальных услуг владеют простыми трудовыми навыками</a:t>
          </a:r>
          <a:endParaRPr lang="ru-RU" sz="1600" dirty="0"/>
        </a:p>
      </dgm:t>
    </dgm:pt>
    <dgm:pt modelId="{7C1C3CDB-5308-4594-AECE-7B549280A7BB}" type="parTrans" cxnId="{6C0FC35B-6F2C-46E3-B024-AF53D2E0EAB8}">
      <dgm:prSet/>
      <dgm:spPr/>
      <dgm:t>
        <a:bodyPr/>
        <a:lstStyle/>
        <a:p>
          <a:endParaRPr lang="ru-RU"/>
        </a:p>
      </dgm:t>
    </dgm:pt>
    <dgm:pt modelId="{191ED5C3-B6C0-4073-AD96-2B63F7FB80AB}" type="sibTrans" cxnId="{6C0FC35B-6F2C-46E3-B024-AF53D2E0EAB8}">
      <dgm:prSet/>
      <dgm:spPr/>
      <dgm:t>
        <a:bodyPr/>
        <a:lstStyle/>
        <a:p>
          <a:endParaRPr lang="ru-RU"/>
        </a:p>
      </dgm:t>
    </dgm:pt>
    <dgm:pt modelId="{B05147F7-6CD8-4965-846A-97673DF6FD70}">
      <dgm:prSet phldrT="[Текст]" custT="1"/>
      <dgm:spPr/>
      <dgm:t>
        <a:bodyPr/>
        <a:lstStyle/>
        <a:p>
          <a:r>
            <a:rPr lang="ru-RU" sz="1400" b="1" i="1" smtClean="0"/>
            <a:t>3 получателей социальных услуг работают на штатных единицах</a:t>
          </a:r>
          <a:endParaRPr lang="ru-RU" sz="1400" b="1" i="1" dirty="0"/>
        </a:p>
      </dgm:t>
    </dgm:pt>
    <dgm:pt modelId="{1A3C1BE5-22BF-4D10-9045-470018AE3A4B}" type="parTrans" cxnId="{098FCCB2-D579-43B7-9329-9D624BD1B62B}">
      <dgm:prSet/>
      <dgm:spPr/>
      <dgm:t>
        <a:bodyPr/>
        <a:lstStyle/>
        <a:p>
          <a:endParaRPr lang="ru-RU"/>
        </a:p>
      </dgm:t>
    </dgm:pt>
    <dgm:pt modelId="{15AB5158-0BF8-40CE-B7CE-A8D4846882B0}" type="sibTrans" cxnId="{098FCCB2-D579-43B7-9329-9D624BD1B62B}">
      <dgm:prSet/>
      <dgm:spPr/>
      <dgm:t>
        <a:bodyPr/>
        <a:lstStyle/>
        <a:p>
          <a:endParaRPr lang="ru-RU"/>
        </a:p>
      </dgm:t>
    </dgm:pt>
    <dgm:pt modelId="{D085A9C6-60F3-4F27-A02B-EAC6EC8F27AE}" type="pres">
      <dgm:prSet presAssocID="{651C7252-3FEA-400F-A812-661AACBD30F3}" presName="Name0" presStyleCnt="0">
        <dgm:presLayoutVars>
          <dgm:dir/>
          <dgm:animOne val="branch"/>
          <dgm:animLvl val="lvl"/>
        </dgm:presLayoutVars>
      </dgm:prSet>
      <dgm:spPr/>
    </dgm:pt>
    <dgm:pt modelId="{CFFFD49F-DC88-48ED-86BD-3058B602304F}" type="pres">
      <dgm:prSet presAssocID="{5341C335-F20F-4E1B-852F-EF1E9C33D2E5}" presName="chaos" presStyleCnt="0"/>
      <dgm:spPr/>
    </dgm:pt>
    <dgm:pt modelId="{1630D7CE-7E21-4FA7-AACD-DEDF48323526}" type="pres">
      <dgm:prSet presAssocID="{5341C335-F20F-4E1B-852F-EF1E9C33D2E5}" presName="parTx1" presStyleLbl="revTx" presStyleIdx="0" presStyleCnt="2"/>
      <dgm:spPr/>
    </dgm:pt>
    <dgm:pt modelId="{43C7D8F7-A1B8-4A8F-8B40-6EFE186BA4B8}" type="pres">
      <dgm:prSet presAssocID="{5341C335-F20F-4E1B-852F-EF1E9C33D2E5}" presName="c1" presStyleLbl="node1" presStyleIdx="0" presStyleCnt="19"/>
      <dgm:spPr/>
    </dgm:pt>
    <dgm:pt modelId="{8582A29D-0EAB-4402-9DD5-91206038D898}" type="pres">
      <dgm:prSet presAssocID="{5341C335-F20F-4E1B-852F-EF1E9C33D2E5}" presName="c2" presStyleLbl="node1" presStyleIdx="1" presStyleCnt="19"/>
      <dgm:spPr/>
    </dgm:pt>
    <dgm:pt modelId="{F43ADB32-01D1-489A-AB1F-D66E2F211BA8}" type="pres">
      <dgm:prSet presAssocID="{5341C335-F20F-4E1B-852F-EF1E9C33D2E5}" presName="c3" presStyleLbl="node1" presStyleIdx="2" presStyleCnt="19"/>
      <dgm:spPr/>
    </dgm:pt>
    <dgm:pt modelId="{26581570-8EEA-4A7C-B9FC-6473CE4DDB71}" type="pres">
      <dgm:prSet presAssocID="{5341C335-F20F-4E1B-852F-EF1E9C33D2E5}" presName="c4" presStyleLbl="node1" presStyleIdx="3" presStyleCnt="19"/>
      <dgm:spPr/>
    </dgm:pt>
    <dgm:pt modelId="{3A0DAC45-782D-4E24-B021-90D96DD24632}" type="pres">
      <dgm:prSet presAssocID="{5341C335-F20F-4E1B-852F-EF1E9C33D2E5}" presName="c5" presStyleLbl="node1" presStyleIdx="4" presStyleCnt="19"/>
      <dgm:spPr/>
    </dgm:pt>
    <dgm:pt modelId="{00632821-7282-438C-A9D6-FE0CF1F449BE}" type="pres">
      <dgm:prSet presAssocID="{5341C335-F20F-4E1B-852F-EF1E9C33D2E5}" presName="c6" presStyleLbl="node1" presStyleIdx="5" presStyleCnt="19"/>
      <dgm:spPr/>
    </dgm:pt>
    <dgm:pt modelId="{D1122142-FC54-424B-A2F7-8370A7A0203D}" type="pres">
      <dgm:prSet presAssocID="{5341C335-F20F-4E1B-852F-EF1E9C33D2E5}" presName="c7" presStyleLbl="node1" presStyleIdx="6" presStyleCnt="19"/>
      <dgm:spPr/>
    </dgm:pt>
    <dgm:pt modelId="{205F081C-CB76-40EF-A1BE-952CA6EB759C}" type="pres">
      <dgm:prSet presAssocID="{5341C335-F20F-4E1B-852F-EF1E9C33D2E5}" presName="c8" presStyleLbl="node1" presStyleIdx="7" presStyleCnt="19"/>
      <dgm:spPr/>
    </dgm:pt>
    <dgm:pt modelId="{91504D9C-4376-4374-8109-34584BB821B4}" type="pres">
      <dgm:prSet presAssocID="{5341C335-F20F-4E1B-852F-EF1E9C33D2E5}" presName="c9" presStyleLbl="node1" presStyleIdx="8" presStyleCnt="19"/>
      <dgm:spPr/>
    </dgm:pt>
    <dgm:pt modelId="{C1CD8C74-B26F-4AF9-B391-208E5FC6C2B7}" type="pres">
      <dgm:prSet presAssocID="{5341C335-F20F-4E1B-852F-EF1E9C33D2E5}" presName="c10" presStyleLbl="node1" presStyleIdx="9" presStyleCnt="19"/>
      <dgm:spPr/>
    </dgm:pt>
    <dgm:pt modelId="{488CF155-F55D-426B-970D-3A326B92471F}" type="pres">
      <dgm:prSet presAssocID="{5341C335-F20F-4E1B-852F-EF1E9C33D2E5}" presName="c11" presStyleLbl="node1" presStyleIdx="10" presStyleCnt="19"/>
      <dgm:spPr/>
    </dgm:pt>
    <dgm:pt modelId="{3EBACBE0-80A6-461D-9FC7-943AFE7F5DB4}" type="pres">
      <dgm:prSet presAssocID="{5341C335-F20F-4E1B-852F-EF1E9C33D2E5}" presName="c12" presStyleLbl="node1" presStyleIdx="11" presStyleCnt="19"/>
      <dgm:spPr/>
    </dgm:pt>
    <dgm:pt modelId="{3F6FA19C-45AA-4A71-8566-EAEE3001B4B2}" type="pres">
      <dgm:prSet presAssocID="{5341C335-F20F-4E1B-852F-EF1E9C33D2E5}" presName="c13" presStyleLbl="node1" presStyleIdx="12" presStyleCnt="19"/>
      <dgm:spPr/>
    </dgm:pt>
    <dgm:pt modelId="{D4EFF66E-9503-409F-B7B7-63FF9A6D41A3}" type="pres">
      <dgm:prSet presAssocID="{5341C335-F20F-4E1B-852F-EF1E9C33D2E5}" presName="c14" presStyleLbl="node1" presStyleIdx="13" presStyleCnt="19"/>
      <dgm:spPr/>
    </dgm:pt>
    <dgm:pt modelId="{74C62050-E346-4B49-B5CB-60CF6ABA9447}" type="pres">
      <dgm:prSet presAssocID="{5341C335-F20F-4E1B-852F-EF1E9C33D2E5}" presName="c15" presStyleLbl="node1" presStyleIdx="14" presStyleCnt="19"/>
      <dgm:spPr/>
    </dgm:pt>
    <dgm:pt modelId="{ECEEEA1B-69C1-4016-801F-D2FC2DFDF0F7}" type="pres">
      <dgm:prSet presAssocID="{5341C335-F20F-4E1B-852F-EF1E9C33D2E5}" presName="c16" presStyleLbl="node1" presStyleIdx="15" presStyleCnt="19"/>
      <dgm:spPr/>
    </dgm:pt>
    <dgm:pt modelId="{5EB46025-DDA8-4008-841E-E5886BB5DA86}" type="pres">
      <dgm:prSet presAssocID="{5341C335-F20F-4E1B-852F-EF1E9C33D2E5}" presName="c17" presStyleLbl="node1" presStyleIdx="16" presStyleCnt="19"/>
      <dgm:spPr/>
    </dgm:pt>
    <dgm:pt modelId="{EDD1FE3C-2C89-4FBF-9450-1B3093BE4FF5}" type="pres">
      <dgm:prSet presAssocID="{5341C335-F20F-4E1B-852F-EF1E9C33D2E5}" presName="c18" presStyleLbl="node1" presStyleIdx="17" presStyleCnt="19"/>
      <dgm:spPr/>
    </dgm:pt>
    <dgm:pt modelId="{C0731CBC-3017-4447-A38C-A854460BE43A}" type="pres">
      <dgm:prSet presAssocID="{F2C7DE9C-3B66-429F-AAF0-3ECE95418A74}" presName="chevronComposite1" presStyleCnt="0"/>
      <dgm:spPr/>
    </dgm:pt>
    <dgm:pt modelId="{AA9E96B1-944B-4EF0-9C2B-4C4929DE702B}" type="pres">
      <dgm:prSet presAssocID="{F2C7DE9C-3B66-429F-AAF0-3ECE95418A74}" presName="chevron1" presStyleLbl="sibTrans2D1" presStyleIdx="0" presStyleCnt="2"/>
      <dgm:spPr/>
    </dgm:pt>
    <dgm:pt modelId="{7B2E96CA-3736-4213-9B82-B857986BFB20}" type="pres">
      <dgm:prSet presAssocID="{F2C7DE9C-3B66-429F-AAF0-3ECE95418A74}" presName="spChevron1" presStyleCnt="0"/>
      <dgm:spPr/>
    </dgm:pt>
    <dgm:pt modelId="{C700CE1F-8C71-4079-AE7C-F013F389F908}" type="pres">
      <dgm:prSet presAssocID="{76EB3D55-5688-4DB6-B814-85FBF4676F5E}" presName="middle" presStyleCnt="0"/>
      <dgm:spPr/>
    </dgm:pt>
    <dgm:pt modelId="{9033598A-F031-4DE3-8F2C-844D34F4A4C4}" type="pres">
      <dgm:prSet presAssocID="{76EB3D55-5688-4DB6-B814-85FBF4676F5E}" presName="parTxMid" presStyleLbl="revTx" presStyleIdx="1" presStyleCnt="2"/>
      <dgm:spPr/>
    </dgm:pt>
    <dgm:pt modelId="{EA8831EE-03E4-4C40-9B5E-21AC5191E942}" type="pres">
      <dgm:prSet presAssocID="{76EB3D55-5688-4DB6-B814-85FBF4676F5E}" presName="spMid" presStyleCnt="0"/>
      <dgm:spPr/>
    </dgm:pt>
    <dgm:pt modelId="{B80FE66A-59A2-4BB0-9A39-38BF1B9543C0}" type="pres">
      <dgm:prSet presAssocID="{191ED5C3-B6C0-4073-AD96-2B63F7FB80AB}" presName="chevronComposite1" presStyleCnt="0"/>
      <dgm:spPr/>
    </dgm:pt>
    <dgm:pt modelId="{EC5B7016-A4AA-4A2F-8B9B-86447F0EFBFA}" type="pres">
      <dgm:prSet presAssocID="{191ED5C3-B6C0-4073-AD96-2B63F7FB80AB}" presName="chevron1" presStyleLbl="sibTrans2D1" presStyleIdx="1" presStyleCnt="2"/>
      <dgm:spPr/>
    </dgm:pt>
    <dgm:pt modelId="{5E9D09F5-E3F9-422A-A26B-200321F0E8F5}" type="pres">
      <dgm:prSet presAssocID="{191ED5C3-B6C0-4073-AD96-2B63F7FB80AB}" presName="spChevron1" presStyleCnt="0"/>
      <dgm:spPr/>
    </dgm:pt>
    <dgm:pt modelId="{41396824-FDB4-475C-AEFF-D9CDBE13847D}" type="pres">
      <dgm:prSet presAssocID="{B05147F7-6CD8-4965-846A-97673DF6FD70}" presName="last" presStyleCnt="0"/>
      <dgm:spPr/>
    </dgm:pt>
    <dgm:pt modelId="{DB21B7B2-E87F-44A7-8D1D-6DD398E0A07D}" type="pres">
      <dgm:prSet presAssocID="{B05147F7-6CD8-4965-846A-97673DF6FD70}" presName="circleTx" presStyleLbl="node1" presStyleIdx="18" presStyleCnt="19"/>
      <dgm:spPr/>
    </dgm:pt>
    <dgm:pt modelId="{8C575AB9-AB38-4619-B1D3-EFD299C45E60}" type="pres">
      <dgm:prSet presAssocID="{B05147F7-6CD8-4965-846A-97673DF6FD70}" presName="spN" presStyleCnt="0"/>
      <dgm:spPr/>
    </dgm:pt>
  </dgm:ptLst>
  <dgm:cxnLst>
    <dgm:cxn modelId="{098FCCB2-D579-43B7-9329-9D624BD1B62B}" srcId="{651C7252-3FEA-400F-A812-661AACBD30F3}" destId="{B05147F7-6CD8-4965-846A-97673DF6FD70}" srcOrd="2" destOrd="0" parTransId="{1A3C1BE5-22BF-4D10-9045-470018AE3A4B}" sibTransId="{15AB5158-0BF8-40CE-B7CE-A8D4846882B0}"/>
    <dgm:cxn modelId="{1CA5E2B3-538D-430E-B0CC-7805C0C7FAD1}" type="presOf" srcId="{76EB3D55-5688-4DB6-B814-85FBF4676F5E}" destId="{9033598A-F031-4DE3-8F2C-844D34F4A4C4}" srcOrd="0" destOrd="0" presId="urn:microsoft.com/office/officeart/2009/3/layout/RandomtoResultProcess"/>
    <dgm:cxn modelId="{7B533AFE-5032-4F0A-B152-0B6FAF84F709}" type="presOf" srcId="{B05147F7-6CD8-4965-846A-97673DF6FD70}" destId="{DB21B7B2-E87F-44A7-8D1D-6DD398E0A07D}" srcOrd="0" destOrd="0" presId="urn:microsoft.com/office/officeart/2009/3/layout/RandomtoResultProcess"/>
    <dgm:cxn modelId="{1C8FEA56-D1B1-416D-9C1E-583F12D1CD48}" type="presOf" srcId="{651C7252-3FEA-400F-A812-661AACBD30F3}" destId="{D085A9C6-60F3-4F27-A02B-EAC6EC8F27AE}" srcOrd="0" destOrd="0" presId="urn:microsoft.com/office/officeart/2009/3/layout/RandomtoResultProcess"/>
    <dgm:cxn modelId="{6C0FC35B-6F2C-46E3-B024-AF53D2E0EAB8}" srcId="{651C7252-3FEA-400F-A812-661AACBD30F3}" destId="{76EB3D55-5688-4DB6-B814-85FBF4676F5E}" srcOrd="1" destOrd="0" parTransId="{7C1C3CDB-5308-4594-AECE-7B549280A7BB}" sibTransId="{191ED5C3-B6C0-4073-AD96-2B63F7FB80AB}"/>
    <dgm:cxn modelId="{F8C5E885-5B37-498F-8093-DB60623988AE}" type="presOf" srcId="{5341C335-F20F-4E1B-852F-EF1E9C33D2E5}" destId="{1630D7CE-7E21-4FA7-AACD-DEDF48323526}" srcOrd="0" destOrd="0" presId="urn:microsoft.com/office/officeart/2009/3/layout/RandomtoResultProcess"/>
    <dgm:cxn modelId="{9CA1BBEB-2546-41BA-9B6A-FDFEB53FED0C}" srcId="{651C7252-3FEA-400F-A812-661AACBD30F3}" destId="{5341C335-F20F-4E1B-852F-EF1E9C33D2E5}" srcOrd="0" destOrd="0" parTransId="{8A0FD82B-034F-4A19-BFB6-4842A75D3D30}" sibTransId="{F2C7DE9C-3B66-429F-AAF0-3ECE95418A74}"/>
    <dgm:cxn modelId="{C54FEDA0-2839-4775-8387-2C9F88FFADAD}" type="presParOf" srcId="{D085A9C6-60F3-4F27-A02B-EAC6EC8F27AE}" destId="{CFFFD49F-DC88-48ED-86BD-3058B602304F}" srcOrd="0" destOrd="0" presId="urn:microsoft.com/office/officeart/2009/3/layout/RandomtoResultProcess"/>
    <dgm:cxn modelId="{88209B0C-F883-4D56-849E-9ED028277763}" type="presParOf" srcId="{CFFFD49F-DC88-48ED-86BD-3058B602304F}" destId="{1630D7CE-7E21-4FA7-AACD-DEDF48323526}" srcOrd="0" destOrd="0" presId="urn:microsoft.com/office/officeart/2009/3/layout/RandomtoResultProcess"/>
    <dgm:cxn modelId="{332FE371-C19F-44CB-9928-5C4772175818}" type="presParOf" srcId="{CFFFD49F-DC88-48ED-86BD-3058B602304F}" destId="{43C7D8F7-A1B8-4A8F-8B40-6EFE186BA4B8}" srcOrd="1" destOrd="0" presId="urn:microsoft.com/office/officeart/2009/3/layout/RandomtoResultProcess"/>
    <dgm:cxn modelId="{1655EC5D-7487-4CB6-9D17-A4773993C7AF}" type="presParOf" srcId="{CFFFD49F-DC88-48ED-86BD-3058B602304F}" destId="{8582A29D-0EAB-4402-9DD5-91206038D898}" srcOrd="2" destOrd="0" presId="urn:microsoft.com/office/officeart/2009/3/layout/RandomtoResultProcess"/>
    <dgm:cxn modelId="{7AACC40A-E20C-498E-98D2-756090324FD4}" type="presParOf" srcId="{CFFFD49F-DC88-48ED-86BD-3058B602304F}" destId="{F43ADB32-01D1-489A-AB1F-D66E2F211BA8}" srcOrd="3" destOrd="0" presId="urn:microsoft.com/office/officeart/2009/3/layout/RandomtoResultProcess"/>
    <dgm:cxn modelId="{80413B71-120D-44D3-BD8C-4A8E2568A5DA}" type="presParOf" srcId="{CFFFD49F-DC88-48ED-86BD-3058B602304F}" destId="{26581570-8EEA-4A7C-B9FC-6473CE4DDB71}" srcOrd="4" destOrd="0" presId="urn:microsoft.com/office/officeart/2009/3/layout/RandomtoResultProcess"/>
    <dgm:cxn modelId="{B7B7E610-D010-4A05-8A8A-58F08FE9E548}" type="presParOf" srcId="{CFFFD49F-DC88-48ED-86BD-3058B602304F}" destId="{3A0DAC45-782D-4E24-B021-90D96DD24632}" srcOrd="5" destOrd="0" presId="urn:microsoft.com/office/officeart/2009/3/layout/RandomtoResultProcess"/>
    <dgm:cxn modelId="{464C04B1-E20E-4FEB-A03A-5BAC624057C8}" type="presParOf" srcId="{CFFFD49F-DC88-48ED-86BD-3058B602304F}" destId="{00632821-7282-438C-A9D6-FE0CF1F449BE}" srcOrd="6" destOrd="0" presId="urn:microsoft.com/office/officeart/2009/3/layout/RandomtoResultProcess"/>
    <dgm:cxn modelId="{6B190EBC-9AF8-490A-9110-BB2E6080FE85}" type="presParOf" srcId="{CFFFD49F-DC88-48ED-86BD-3058B602304F}" destId="{D1122142-FC54-424B-A2F7-8370A7A0203D}" srcOrd="7" destOrd="0" presId="urn:microsoft.com/office/officeart/2009/3/layout/RandomtoResultProcess"/>
    <dgm:cxn modelId="{02606B50-8651-4190-9BF1-103A0446CC71}" type="presParOf" srcId="{CFFFD49F-DC88-48ED-86BD-3058B602304F}" destId="{205F081C-CB76-40EF-A1BE-952CA6EB759C}" srcOrd="8" destOrd="0" presId="urn:microsoft.com/office/officeart/2009/3/layout/RandomtoResultProcess"/>
    <dgm:cxn modelId="{2C2881BC-A76B-4237-B548-D149E012F11B}" type="presParOf" srcId="{CFFFD49F-DC88-48ED-86BD-3058B602304F}" destId="{91504D9C-4376-4374-8109-34584BB821B4}" srcOrd="9" destOrd="0" presId="urn:microsoft.com/office/officeart/2009/3/layout/RandomtoResultProcess"/>
    <dgm:cxn modelId="{F58CBEC6-7B07-4BF2-81F3-F66C89FFEAF9}" type="presParOf" srcId="{CFFFD49F-DC88-48ED-86BD-3058B602304F}" destId="{C1CD8C74-B26F-4AF9-B391-208E5FC6C2B7}" srcOrd="10" destOrd="0" presId="urn:microsoft.com/office/officeart/2009/3/layout/RandomtoResultProcess"/>
    <dgm:cxn modelId="{8EB93F37-BEEA-4117-8DF7-243C9F6FDD19}" type="presParOf" srcId="{CFFFD49F-DC88-48ED-86BD-3058B602304F}" destId="{488CF155-F55D-426B-970D-3A326B92471F}" srcOrd="11" destOrd="0" presId="urn:microsoft.com/office/officeart/2009/3/layout/RandomtoResultProcess"/>
    <dgm:cxn modelId="{ACC12513-0E20-4E61-AF12-2D361C24A42C}" type="presParOf" srcId="{CFFFD49F-DC88-48ED-86BD-3058B602304F}" destId="{3EBACBE0-80A6-461D-9FC7-943AFE7F5DB4}" srcOrd="12" destOrd="0" presId="urn:microsoft.com/office/officeart/2009/3/layout/RandomtoResultProcess"/>
    <dgm:cxn modelId="{8B6CF4C4-8098-4715-A75C-6F4471172B5B}" type="presParOf" srcId="{CFFFD49F-DC88-48ED-86BD-3058B602304F}" destId="{3F6FA19C-45AA-4A71-8566-EAEE3001B4B2}" srcOrd="13" destOrd="0" presId="urn:microsoft.com/office/officeart/2009/3/layout/RandomtoResultProcess"/>
    <dgm:cxn modelId="{9FA21BE9-0AD0-4C52-A28B-65B1B2986516}" type="presParOf" srcId="{CFFFD49F-DC88-48ED-86BD-3058B602304F}" destId="{D4EFF66E-9503-409F-B7B7-63FF9A6D41A3}" srcOrd="14" destOrd="0" presId="urn:microsoft.com/office/officeart/2009/3/layout/RandomtoResultProcess"/>
    <dgm:cxn modelId="{13C4809E-A3AA-4940-9655-0E66300EF712}" type="presParOf" srcId="{CFFFD49F-DC88-48ED-86BD-3058B602304F}" destId="{74C62050-E346-4B49-B5CB-60CF6ABA9447}" srcOrd="15" destOrd="0" presId="urn:microsoft.com/office/officeart/2009/3/layout/RandomtoResultProcess"/>
    <dgm:cxn modelId="{F2EA89E7-7407-469E-9E84-F67AFC450970}" type="presParOf" srcId="{CFFFD49F-DC88-48ED-86BD-3058B602304F}" destId="{ECEEEA1B-69C1-4016-801F-D2FC2DFDF0F7}" srcOrd="16" destOrd="0" presId="urn:microsoft.com/office/officeart/2009/3/layout/RandomtoResultProcess"/>
    <dgm:cxn modelId="{FD1FE76E-27A2-4C4C-A0EC-D684627FD151}" type="presParOf" srcId="{CFFFD49F-DC88-48ED-86BD-3058B602304F}" destId="{5EB46025-DDA8-4008-841E-E5886BB5DA86}" srcOrd="17" destOrd="0" presId="urn:microsoft.com/office/officeart/2009/3/layout/RandomtoResultProcess"/>
    <dgm:cxn modelId="{CDCC2091-ADA5-43CF-A686-43912925F905}" type="presParOf" srcId="{CFFFD49F-DC88-48ED-86BD-3058B602304F}" destId="{EDD1FE3C-2C89-4FBF-9450-1B3093BE4FF5}" srcOrd="18" destOrd="0" presId="urn:microsoft.com/office/officeart/2009/3/layout/RandomtoResultProcess"/>
    <dgm:cxn modelId="{AC08CA5C-E993-4C6E-81F8-9EF7894C5BD4}" type="presParOf" srcId="{D085A9C6-60F3-4F27-A02B-EAC6EC8F27AE}" destId="{C0731CBC-3017-4447-A38C-A854460BE43A}" srcOrd="1" destOrd="0" presId="urn:microsoft.com/office/officeart/2009/3/layout/RandomtoResultProcess"/>
    <dgm:cxn modelId="{80BAB36B-851F-4EC2-B1A7-B2475E42C663}" type="presParOf" srcId="{C0731CBC-3017-4447-A38C-A854460BE43A}" destId="{AA9E96B1-944B-4EF0-9C2B-4C4929DE702B}" srcOrd="0" destOrd="0" presId="urn:microsoft.com/office/officeart/2009/3/layout/RandomtoResultProcess"/>
    <dgm:cxn modelId="{4653A566-4C60-4760-BD53-EE6FD5C6B219}" type="presParOf" srcId="{C0731CBC-3017-4447-A38C-A854460BE43A}" destId="{7B2E96CA-3736-4213-9B82-B857986BFB20}" srcOrd="1" destOrd="0" presId="urn:microsoft.com/office/officeart/2009/3/layout/RandomtoResultProcess"/>
    <dgm:cxn modelId="{F90FEDE5-F5C9-4699-A7B8-1C3E1145AB59}" type="presParOf" srcId="{D085A9C6-60F3-4F27-A02B-EAC6EC8F27AE}" destId="{C700CE1F-8C71-4079-AE7C-F013F389F908}" srcOrd="2" destOrd="0" presId="urn:microsoft.com/office/officeart/2009/3/layout/RandomtoResultProcess"/>
    <dgm:cxn modelId="{478D6471-6E4A-4449-9E2B-B8CDDA1D1B87}" type="presParOf" srcId="{C700CE1F-8C71-4079-AE7C-F013F389F908}" destId="{9033598A-F031-4DE3-8F2C-844D34F4A4C4}" srcOrd="0" destOrd="0" presId="urn:microsoft.com/office/officeart/2009/3/layout/RandomtoResultProcess"/>
    <dgm:cxn modelId="{B8D8C6CD-87D2-4903-8BC8-652C1D91A0AD}" type="presParOf" srcId="{C700CE1F-8C71-4079-AE7C-F013F389F908}" destId="{EA8831EE-03E4-4C40-9B5E-21AC5191E942}" srcOrd="1" destOrd="0" presId="urn:microsoft.com/office/officeart/2009/3/layout/RandomtoResultProcess"/>
    <dgm:cxn modelId="{BD2EBF22-8403-478E-917F-788E17C42D20}" type="presParOf" srcId="{D085A9C6-60F3-4F27-A02B-EAC6EC8F27AE}" destId="{B80FE66A-59A2-4BB0-9A39-38BF1B9543C0}" srcOrd="3" destOrd="0" presId="urn:microsoft.com/office/officeart/2009/3/layout/RandomtoResultProcess"/>
    <dgm:cxn modelId="{48C8C107-C100-41C4-A7F1-A062F34B9E77}" type="presParOf" srcId="{B80FE66A-59A2-4BB0-9A39-38BF1B9543C0}" destId="{EC5B7016-A4AA-4A2F-8B9B-86447F0EFBFA}" srcOrd="0" destOrd="0" presId="urn:microsoft.com/office/officeart/2009/3/layout/RandomtoResultProcess"/>
    <dgm:cxn modelId="{E5FB517C-EBA8-4EE2-A1CF-2912B592F7A7}" type="presParOf" srcId="{B80FE66A-59A2-4BB0-9A39-38BF1B9543C0}" destId="{5E9D09F5-E3F9-422A-A26B-200321F0E8F5}" srcOrd="1" destOrd="0" presId="urn:microsoft.com/office/officeart/2009/3/layout/RandomtoResultProcess"/>
    <dgm:cxn modelId="{86B90EB7-FD84-4FE5-B111-F88DB8C21E77}" type="presParOf" srcId="{D085A9C6-60F3-4F27-A02B-EAC6EC8F27AE}" destId="{41396824-FDB4-475C-AEFF-D9CDBE13847D}" srcOrd="4" destOrd="0" presId="urn:microsoft.com/office/officeart/2009/3/layout/RandomtoResultProcess"/>
    <dgm:cxn modelId="{093D14D5-3430-4277-96F6-DBF38A80FE86}" type="presParOf" srcId="{41396824-FDB4-475C-AEFF-D9CDBE13847D}" destId="{DB21B7B2-E87F-44A7-8D1D-6DD398E0A07D}" srcOrd="0" destOrd="0" presId="urn:microsoft.com/office/officeart/2009/3/layout/RandomtoResultProcess"/>
    <dgm:cxn modelId="{4828AD10-F7AA-4ABF-91B8-80C1DC679E63}" type="presParOf" srcId="{41396824-FDB4-475C-AEFF-D9CDBE13847D}" destId="{8C575AB9-AB38-4619-B1D3-EFD299C45E60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AB85D-26D1-44D1-A765-3F1A305FDFCE}">
      <dsp:nvSpPr>
        <dsp:cNvPr id="0" name=""/>
        <dsp:cNvSpPr/>
      </dsp:nvSpPr>
      <dsp:spPr>
        <a:xfrm>
          <a:off x="215174" y="907528"/>
          <a:ext cx="820663" cy="82066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C6CACDA-8263-4392-9EFC-B58E1581737A}">
      <dsp:nvSpPr>
        <dsp:cNvPr id="0" name=""/>
        <dsp:cNvSpPr/>
      </dsp:nvSpPr>
      <dsp:spPr>
        <a:xfrm>
          <a:off x="625506" y="907528"/>
          <a:ext cx="4378541" cy="8206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1590" rIns="0" bIns="21590" numCol="1" spcCol="1270" anchor="ctr" anchorCtr="0">
          <a:noAutofit/>
        </a:bodyPr>
        <a:lstStyle/>
        <a:p>
          <a:pPr lvl="0" algn="just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Развитое законодательство, защищающее права инвалида на развитие, образование, социальную и трудовую интеграцию</a:t>
          </a:r>
          <a:endParaRPr lang="ru-RU" sz="1700" kern="1200" dirty="0"/>
        </a:p>
      </dsp:txBody>
      <dsp:txXfrm>
        <a:off x="625506" y="907528"/>
        <a:ext cx="4378541" cy="820663"/>
      </dsp:txXfrm>
    </dsp:sp>
    <dsp:sp modelId="{5DA95F37-1AEF-409C-B958-3D24FE0B1BAC}">
      <dsp:nvSpPr>
        <dsp:cNvPr id="0" name=""/>
        <dsp:cNvSpPr/>
      </dsp:nvSpPr>
      <dsp:spPr>
        <a:xfrm>
          <a:off x="215174" y="1728192"/>
          <a:ext cx="820663" cy="82066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BB003E3-7C63-4F27-A5DA-4A74BD4AED85}">
      <dsp:nvSpPr>
        <dsp:cNvPr id="0" name=""/>
        <dsp:cNvSpPr/>
      </dsp:nvSpPr>
      <dsp:spPr>
        <a:xfrm>
          <a:off x="625506" y="1728192"/>
          <a:ext cx="4378541" cy="8206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1590" rIns="0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Практическим  отсутствием механизмов реализации законодательства</a:t>
          </a:r>
          <a:endParaRPr lang="ru-RU" sz="1700" kern="1200" dirty="0"/>
        </a:p>
      </dsp:txBody>
      <dsp:txXfrm>
        <a:off x="625506" y="1728192"/>
        <a:ext cx="4378541" cy="8206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30D7CE-7E21-4FA7-AACD-DEDF48323526}">
      <dsp:nvSpPr>
        <dsp:cNvPr id="0" name=""/>
        <dsp:cNvSpPr/>
      </dsp:nvSpPr>
      <dsp:spPr>
        <a:xfrm>
          <a:off x="140295" y="1933536"/>
          <a:ext cx="2035852" cy="670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360 </a:t>
          </a:r>
          <a:r>
            <a:rPr lang="ru-RU" sz="1600" kern="1200" smtClean="0"/>
            <a:t>получателей социальных услуг</a:t>
          </a:r>
          <a:endParaRPr lang="ru-RU" sz="1600" kern="1200" dirty="0"/>
        </a:p>
      </dsp:txBody>
      <dsp:txXfrm>
        <a:off x="140295" y="1933536"/>
        <a:ext cx="2035852" cy="670905"/>
      </dsp:txXfrm>
    </dsp:sp>
    <dsp:sp modelId="{43C7D8F7-A1B8-4A8F-8B40-6EFE186BA4B8}">
      <dsp:nvSpPr>
        <dsp:cNvPr id="0" name=""/>
        <dsp:cNvSpPr/>
      </dsp:nvSpPr>
      <dsp:spPr>
        <a:xfrm>
          <a:off x="137981" y="1729488"/>
          <a:ext cx="161942" cy="16194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582A29D-0EAB-4402-9DD5-91206038D898}">
      <dsp:nvSpPr>
        <dsp:cNvPr id="0" name=""/>
        <dsp:cNvSpPr/>
      </dsp:nvSpPr>
      <dsp:spPr>
        <a:xfrm>
          <a:off x="251341" y="1502768"/>
          <a:ext cx="161942" cy="161942"/>
        </a:xfrm>
        <a:prstGeom prst="ellipse">
          <a:avLst/>
        </a:prstGeom>
        <a:solidFill>
          <a:schemeClr val="accent4">
            <a:hueOff val="1134613"/>
            <a:satOff val="-1333"/>
            <a:lumOff val="512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43ADB32-01D1-489A-AB1F-D66E2F211BA8}">
      <dsp:nvSpPr>
        <dsp:cNvPr id="0" name=""/>
        <dsp:cNvSpPr/>
      </dsp:nvSpPr>
      <dsp:spPr>
        <a:xfrm>
          <a:off x="523405" y="1548112"/>
          <a:ext cx="254481" cy="254481"/>
        </a:xfrm>
        <a:prstGeom prst="ellipse">
          <a:avLst/>
        </a:prstGeom>
        <a:solidFill>
          <a:schemeClr val="accent4">
            <a:hueOff val="2269226"/>
            <a:satOff val="-2665"/>
            <a:lumOff val="102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6581570-8EEA-4A7C-B9FC-6473CE4DDB71}">
      <dsp:nvSpPr>
        <dsp:cNvPr id="0" name=""/>
        <dsp:cNvSpPr/>
      </dsp:nvSpPr>
      <dsp:spPr>
        <a:xfrm>
          <a:off x="750125" y="1298720"/>
          <a:ext cx="161942" cy="161942"/>
        </a:xfrm>
        <a:prstGeom prst="ellipse">
          <a:avLst/>
        </a:prstGeom>
        <a:solidFill>
          <a:schemeClr val="accent4">
            <a:hueOff val="3403840"/>
            <a:satOff val="-3998"/>
            <a:lumOff val="153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A0DAC45-782D-4E24-B021-90D96DD24632}">
      <dsp:nvSpPr>
        <dsp:cNvPr id="0" name=""/>
        <dsp:cNvSpPr/>
      </dsp:nvSpPr>
      <dsp:spPr>
        <a:xfrm>
          <a:off x="1044861" y="1208032"/>
          <a:ext cx="161942" cy="161942"/>
        </a:xfrm>
        <a:prstGeom prst="ellipse">
          <a:avLst/>
        </a:prstGeom>
        <a:solidFill>
          <a:schemeClr val="accent4">
            <a:hueOff val="4538453"/>
            <a:satOff val="-5330"/>
            <a:lumOff val="204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0632821-7282-438C-A9D6-FE0CF1F449BE}">
      <dsp:nvSpPr>
        <dsp:cNvPr id="0" name=""/>
        <dsp:cNvSpPr/>
      </dsp:nvSpPr>
      <dsp:spPr>
        <a:xfrm>
          <a:off x="1407613" y="1366736"/>
          <a:ext cx="161942" cy="161942"/>
        </a:xfrm>
        <a:prstGeom prst="ellipse">
          <a:avLst/>
        </a:prstGeom>
        <a:solidFill>
          <a:schemeClr val="accent4">
            <a:hueOff val="5673066"/>
            <a:satOff val="-6663"/>
            <a:lumOff val="256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1122142-FC54-424B-A2F7-8370A7A0203D}">
      <dsp:nvSpPr>
        <dsp:cNvPr id="0" name=""/>
        <dsp:cNvSpPr/>
      </dsp:nvSpPr>
      <dsp:spPr>
        <a:xfrm>
          <a:off x="1634333" y="1480096"/>
          <a:ext cx="254481" cy="254481"/>
        </a:xfrm>
        <a:prstGeom prst="ellipse">
          <a:avLst/>
        </a:prstGeom>
        <a:solidFill>
          <a:schemeClr val="accent4">
            <a:hueOff val="6807679"/>
            <a:satOff val="-7995"/>
            <a:lumOff val="3072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05F081C-CB76-40EF-A1BE-952CA6EB759C}">
      <dsp:nvSpPr>
        <dsp:cNvPr id="0" name=""/>
        <dsp:cNvSpPr/>
      </dsp:nvSpPr>
      <dsp:spPr>
        <a:xfrm>
          <a:off x="1951740" y="1729488"/>
          <a:ext cx="161942" cy="161942"/>
        </a:xfrm>
        <a:prstGeom prst="ellipse">
          <a:avLst/>
        </a:prstGeom>
        <a:solidFill>
          <a:schemeClr val="accent4">
            <a:hueOff val="7942292"/>
            <a:satOff val="-9328"/>
            <a:lumOff val="358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1504D9C-4376-4374-8109-34584BB821B4}">
      <dsp:nvSpPr>
        <dsp:cNvPr id="0" name=""/>
        <dsp:cNvSpPr/>
      </dsp:nvSpPr>
      <dsp:spPr>
        <a:xfrm>
          <a:off x="2087772" y="1978880"/>
          <a:ext cx="161942" cy="161942"/>
        </a:xfrm>
        <a:prstGeom prst="ellipse">
          <a:avLst/>
        </a:prstGeom>
        <a:solidFill>
          <a:schemeClr val="accent4">
            <a:hueOff val="9076905"/>
            <a:satOff val="-10660"/>
            <a:lumOff val="409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1CD8C74-B26F-4AF9-B391-208E5FC6C2B7}">
      <dsp:nvSpPr>
        <dsp:cNvPr id="0" name=""/>
        <dsp:cNvSpPr/>
      </dsp:nvSpPr>
      <dsp:spPr>
        <a:xfrm>
          <a:off x="908829" y="1502768"/>
          <a:ext cx="416424" cy="416424"/>
        </a:xfrm>
        <a:prstGeom prst="ellipse">
          <a:avLst/>
        </a:prstGeom>
        <a:solidFill>
          <a:schemeClr val="accent4">
            <a:hueOff val="10211518"/>
            <a:satOff val="-11993"/>
            <a:lumOff val="460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8CF155-F55D-426B-970D-3A326B92471F}">
      <dsp:nvSpPr>
        <dsp:cNvPr id="0" name=""/>
        <dsp:cNvSpPr/>
      </dsp:nvSpPr>
      <dsp:spPr>
        <a:xfrm>
          <a:off x="24621" y="2364304"/>
          <a:ext cx="161942" cy="161942"/>
        </a:xfrm>
        <a:prstGeom prst="ellipse">
          <a:avLst/>
        </a:prstGeom>
        <a:solidFill>
          <a:schemeClr val="accent4">
            <a:hueOff val="11346132"/>
            <a:satOff val="-13326"/>
            <a:lumOff val="512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EBACBE0-80A6-461D-9FC7-943AFE7F5DB4}">
      <dsp:nvSpPr>
        <dsp:cNvPr id="0" name=""/>
        <dsp:cNvSpPr/>
      </dsp:nvSpPr>
      <dsp:spPr>
        <a:xfrm>
          <a:off x="160653" y="2568352"/>
          <a:ext cx="254481" cy="254481"/>
        </a:xfrm>
        <a:prstGeom prst="ellipse">
          <a:avLst/>
        </a:prstGeom>
        <a:solidFill>
          <a:schemeClr val="accent4">
            <a:hueOff val="12480744"/>
            <a:satOff val="-14658"/>
            <a:lumOff val="5632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F6FA19C-45AA-4A71-8566-EAEE3001B4B2}">
      <dsp:nvSpPr>
        <dsp:cNvPr id="0" name=""/>
        <dsp:cNvSpPr/>
      </dsp:nvSpPr>
      <dsp:spPr>
        <a:xfrm>
          <a:off x="500733" y="2749728"/>
          <a:ext cx="370154" cy="370154"/>
        </a:xfrm>
        <a:prstGeom prst="ellipse">
          <a:avLst/>
        </a:prstGeom>
        <a:solidFill>
          <a:schemeClr val="accent4">
            <a:hueOff val="13615358"/>
            <a:satOff val="-15991"/>
            <a:lumOff val="614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4EFF66E-9503-409F-B7B7-63FF9A6D41A3}">
      <dsp:nvSpPr>
        <dsp:cNvPr id="0" name=""/>
        <dsp:cNvSpPr/>
      </dsp:nvSpPr>
      <dsp:spPr>
        <a:xfrm>
          <a:off x="976845" y="3044464"/>
          <a:ext cx="161942" cy="161942"/>
        </a:xfrm>
        <a:prstGeom prst="ellipse">
          <a:avLst/>
        </a:prstGeom>
        <a:solidFill>
          <a:schemeClr val="accent4">
            <a:hueOff val="14749970"/>
            <a:satOff val="-17323"/>
            <a:lumOff val="665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4C62050-E346-4B49-B5CB-60CF6ABA9447}">
      <dsp:nvSpPr>
        <dsp:cNvPr id="0" name=""/>
        <dsp:cNvSpPr/>
      </dsp:nvSpPr>
      <dsp:spPr>
        <a:xfrm>
          <a:off x="1067533" y="2749728"/>
          <a:ext cx="254481" cy="254481"/>
        </a:xfrm>
        <a:prstGeom prst="ellipse">
          <a:avLst/>
        </a:prstGeom>
        <a:solidFill>
          <a:schemeClr val="accent4">
            <a:hueOff val="15884584"/>
            <a:satOff val="-18656"/>
            <a:lumOff val="716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CEEEA1B-69C1-4016-801F-D2FC2DFDF0F7}">
      <dsp:nvSpPr>
        <dsp:cNvPr id="0" name=""/>
        <dsp:cNvSpPr/>
      </dsp:nvSpPr>
      <dsp:spPr>
        <a:xfrm>
          <a:off x="1294253" y="3067136"/>
          <a:ext cx="161942" cy="161942"/>
        </a:xfrm>
        <a:prstGeom prst="ellipse">
          <a:avLst/>
        </a:prstGeom>
        <a:solidFill>
          <a:schemeClr val="accent4">
            <a:hueOff val="17019197"/>
            <a:satOff val="-19988"/>
            <a:lumOff val="768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EB46025-DDA8-4008-841E-E5886BB5DA86}">
      <dsp:nvSpPr>
        <dsp:cNvPr id="0" name=""/>
        <dsp:cNvSpPr/>
      </dsp:nvSpPr>
      <dsp:spPr>
        <a:xfrm>
          <a:off x="1498301" y="2704384"/>
          <a:ext cx="370154" cy="370154"/>
        </a:xfrm>
        <a:prstGeom prst="ellipse">
          <a:avLst/>
        </a:prstGeom>
        <a:solidFill>
          <a:schemeClr val="accent4">
            <a:hueOff val="18153810"/>
            <a:satOff val="-21321"/>
            <a:lumOff val="8192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DD1FE3C-2C89-4FBF-9450-1B3093BE4FF5}">
      <dsp:nvSpPr>
        <dsp:cNvPr id="0" name=""/>
        <dsp:cNvSpPr/>
      </dsp:nvSpPr>
      <dsp:spPr>
        <a:xfrm>
          <a:off x="1997084" y="2613696"/>
          <a:ext cx="254481" cy="254481"/>
        </a:xfrm>
        <a:prstGeom prst="ellipse">
          <a:avLst/>
        </a:prstGeom>
        <a:solidFill>
          <a:schemeClr val="accent4">
            <a:hueOff val="19288423"/>
            <a:satOff val="-22653"/>
            <a:lumOff val="870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A9E96B1-944B-4EF0-9C2B-4C4929DE702B}">
      <dsp:nvSpPr>
        <dsp:cNvPr id="0" name=""/>
        <dsp:cNvSpPr/>
      </dsp:nvSpPr>
      <dsp:spPr>
        <a:xfrm>
          <a:off x="2251566" y="1547735"/>
          <a:ext cx="747376" cy="1426822"/>
        </a:xfrm>
        <a:prstGeom prst="chevron">
          <a:avLst>
            <a:gd name="adj" fmla="val 623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033598A-F031-4DE3-8F2C-844D34F4A4C4}">
      <dsp:nvSpPr>
        <dsp:cNvPr id="0" name=""/>
        <dsp:cNvSpPr/>
      </dsp:nvSpPr>
      <dsp:spPr>
        <a:xfrm>
          <a:off x="2998942" y="1548428"/>
          <a:ext cx="2038298" cy="14268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70 </a:t>
          </a:r>
          <a:r>
            <a:rPr lang="ru-RU" sz="1600" kern="1200" dirty="0" smtClean="0"/>
            <a:t>получателей социальных услуг владеют простыми трудовыми навыками</a:t>
          </a:r>
          <a:endParaRPr lang="ru-RU" sz="1600" kern="1200" dirty="0"/>
        </a:p>
      </dsp:txBody>
      <dsp:txXfrm>
        <a:off x="2998942" y="1548428"/>
        <a:ext cx="2038298" cy="1426808"/>
      </dsp:txXfrm>
    </dsp:sp>
    <dsp:sp modelId="{EC5B7016-A4AA-4A2F-8B9B-86447F0EFBFA}">
      <dsp:nvSpPr>
        <dsp:cNvPr id="0" name=""/>
        <dsp:cNvSpPr/>
      </dsp:nvSpPr>
      <dsp:spPr>
        <a:xfrm>
          <a:off x="5037240" y="1547735"/>
          <a:ext cx="747376" cy="1426822"/>
        </a:xfrm>
        <a:prstGeom prst="chevron">
          <a:avLst>
            <a:gd name="adj" fmla="val 62310"/>
          </a:avLst>
        </a:prstGeom>
        <a:solidFill>
          <a:schemeClr val="accent4">
            <a:hueOff val="20423036"/>
            <a:satOff val="-23986"/>
            <a:lumOff val="9216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B21B7B2-E87F-44A7-8D1D-6DD398E0A07D}">
      <dsp:nvSpPr>
        <dsp:cNvPr id="0" name=""/>
        <dsp:cNvSpPr/>
      </dsp:nvSpPr>
      <dsp:spPr>
        <a:xfrm>
          <a:off x="5866148" y="1429820"/>
          <a:ext cx="1732553" cy="1732553"/>
        </a:xfrm>
        <a:prstGeom prst="ellipse">
          <a:avLst/>
        </a:prstGeom>
        <a:solidFill>
          <a:schemeClr val="accent4">
            <a:hueOff val="20423036"/>
            <a:satOff val="-23986"/>
            <a:lumOff val="921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smtClean="0"/>
            <a:t>3 получателей социальных услуг работают на штатных единицах</a:t>
          </a:r>
          <a:endParaRPr lang="ru-RU" sz="1400" b="1" i="1" kern="1200" dirty="0"/>
        </a:p>
      </dsp:txBody>
      <dsp:txXfrm>
        <a:off x="6119875" y="1683547"/>
        <a:ext cx="1225099" cy="1225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045F221-EA70-48C7-91D3-A22C708D2031}" type="datetimeFigureOut">
              <a:rPr lang="ru-RU" smtClean="0"/>
              <a:t>24.10.2017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E1B7319-EAE3-4086-A7CB-715FE6D8677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1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rmAutofit/>
          </a:bodyPr>
          <a:lstStyle/>
          <a:p>
            <a:pPr algn="just"/>
            <a:r>
              <a:rPr lang="ru-RU" altLang="ru-RU" sz="2000" b="1" dirty="0">
                <a:solidFill>
                  <a:srgbClr val="FF0000"/>
                </a:solidFill>
                <a:latin typeface="Georgia"/>
              </a:rPr>
              <a:t>Государственное бюджетное специализированное стационарное учреждение социальной обслуживания граждан пожилого возраста и инвалидов «Волжский психоневрологический интернат»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buNone/>
            </a:pPr>
            <a:endParaRPr lang="ru-RU" sz="3600" b="1" dirty="0" smtClean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0" indent="0" algn="r">
              <a:buNone/>
            </a:pPr>
            <a:r>
              <a:rPr lang="ru-RU" sz="2800" b="1" dirty="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Социально-педагогическое</a:t>
            </a:r>
            <a:r>
              <a:rPr lang="ru-RU" sz="28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трудовое сопровождение людей с тяжелыми, множественными нарушениями развития</a:t>
            </a:r>
            <a:r>
              <a:rPr lang="ru-RU" sz="4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40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dirty="0" smtClean="0"/>
          </a:p>
          <a:p>
            <a:pPr marL="0" indent="0" algn="r">
              <a:buNone/>
            </a:pPr>
            <a:endParaRPr lang="ru-RU" dirty="0"/>
          </a:p>
          <a:p>
            <a:pPr marL="0" indent="0" algn="r">
              <a:buNone/>
            </a:pPr>
            <a:endParaRPr lang="ru-RU" dirty="0" smtClean="0"/>
          </a:p>
          <a:p>
            <a:pPr marL="0" indent="0" algn="r">
              <a:buNone/>
            </a:pPr>
            <a:r>
              <a:rPr lang="ru-RU" dirty="0" smtClean="0"/>
              <a:t>Сергеева </a:t>
            </a:r>
            <a:r>
              <a:rPr lang="ru-RU" dirty="0" smtClean="0"/>
              <a:t>О.С.</a:t>
            </a:r>
          </a:p>
          <a:p>
            <a:pPr marL="0" indent="0" algn="r">
              <a:buNone/>
            </a:pPr>
            <a:r>
              <a:rPr lang="ru-RU" dirty="0" smtClean="0"/>
              <a:t>Заместить директора</a:t>
            </a:r>
          </a:p>
          <a:p>
            <a:pPr marL="0" indent="0" algn="r">
              <a:buNone/>
            </a:pPr>
            <a:r>
              <a:rPr lang="ru-RU" dirty="0" smtClean="0"/>
              <a:t> по социальным вопросам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Сложность реабилитации лиц, с тяжелыми множественными нарушениями</a:t>
            </a:r>
            <a:r>
              <a:rPr lang="ru-RU" sz="2400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обусловлена отчасти их  клиническими особенностями.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214422"/>
            <a:ext cx="8572560" cy="5643578"/>
          </a:xfrm>
        </p:spPr>
        <p:txBody>
          <a:bodyPr>
            <a:normAutofit fontScale="47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ru-RU" sz="3500" dirty="0" smtClean="0"/>
              <a:t>ограничением </a:t>
            </a:r>
            <a:r>
              <a:rPr lang="ru-RU" sz="3500" dirty="0"/>
              <a:t>возможностей передвижения</a:t>
            </a:r>
            <a:r>
              <a:rPr lang="ru-RU" sz="3500" dirty="0" smtClean="0"/>
              <a:t>,</a:t>
            </a:r>
          </a:p>
          <a:p>
            <a:pPr>
              <a:buFont typeface="Courier New" pitchFamily="49" charset="0"/>
              <a:buChar char="o"/>
            </a:pPr>
            <a:r>
              <a:rPr lang="ru-RU" sz="3500" dirty="0" smtClean="0"/>
              <a:t>иные физические возможности, </a:t>
            </a:r>
          </a:p>
          <a:p>
            <a:pPr>
              <a:buFont typeface="Courier New" pitchFamily="49" charset="0"/>
              <a:buChar char="o"/>
            </a:pPr>
            <a:r>
              <a:rPr lang="ru-RU" sz="3500" dirty="0" smtClean="0"/>
              <a:t>ограничение </a:t>
            </a:r>
            <a:r>
              <a:rPr lang="ru-RU" sz="3500" dirty="0"/>
              <a:t>возможности восприятия, </a:t>
            </a:r>
            <a:endParaRPr lang="ru-RU" sz="3500" dirty="0" smtClean="0"/>
          </a:p>
          <a:p>
            <a:pPr>
              <a:buFont typeface="Courier New" pitchFamily="49" charset="0"/>
              <a:buChar char="o"/>
            </a:pPr>
            <a:r>
              <a:rPr lang="ru-RU" sz="3500" dirty="0" smtClean="0"/>
              <a:t>Ограничение возможности социального </a:t>
            </a:r>
            <a:r>
              <a:rPr lang="ru-RU" sz="3500" dirty="0"/>
              <a:t>и ситуационного </a:t>
            </a:r>
            <a:r>
              <a:rPr lang="ru-RU" sz="3500" dirty="0" err="1"/>
              <a:t>адаптирования</a:t>
            </a:r>
            <a:r>
              <a:rPr lang="ru-RU" sz="3500" dirty="0"/>
              <a:t>. </a:t>
            </a:r>
            <a:endParaRPr lang="ru-RU" sz="3500" dirty="0" smtClean="0"/>
          </a:p>
          <a:p>
            <a:pPr algn="just">
              <a:buNone/>
            </a:pPr>
            <a:r>
              <a:rPr lang="ru-RU" sz="3500" dirty="0" smtClean="0"/>
              <a:t>     От </a:t>
            </a:r>
            <a:r>
              <a:rPr lang="ru-RU" sz="3500" dirty="0"/>
              <a:t>специалистов требуется обеспечение соответствующих </a:t>
            </a:r>
            <a:r>
              <a:rPr lang="ru-RU" sz="3500" dirty="0" smtClean="0"/>
              <a:t>условий реабилитации </a:t>
            </a:r>
            <a:r>
              <a:rPr lang="ru-RU" sz="3500" dirty="0"/>
              <a:t>граждан с особыми потребностями, оказание им помощи в комплексе с медицинскими мероприятиями. </a:t>
            </a:r>
            <a:endParaRPr lang="ru-RU" sz="3500" dirty="0" smtClean="0"/>
          </a:p>
          <a:p>
            <a:pPr algn="just">
              <a:buNone/>
            </a:pPr>
            <a:r>
              <a:rPr lang="ru-RU" sz="3500" dirty="0" smtClean="0"/>
              <a:t>     Цель </a:t>
            </a:r>
            <a:r>
              <a:rPr lang="ru-RU" sz="3500" dirty="0"/>
              <a:t>организации реабилитационных мероприятий для лиц с тяжелыми множественными нарушениями -  </a:t>
            </a:r>
            <a:r>
              <a:rPr lang="ru-RU" sz="3500" dirty="0">
                <a:solidFill>
                  <a:srgbClr val="FF0000"/>
                </a:solidFill>
              </a:rPr>
              <a:t>комплексная помощь</a:t>
            </a:r>
            <a:r>
              <a:rPr lang="ru-RU" sz="3500" dirty="0"/>
              <a:t>, которая направлена на компенсацию обстоятельств,  которые ухудшают или могут ухудшить их  жизнедеятельность,  повысить их  самостоятельность. Одной из важнейших задач является </a:t>
            </a:r>
            <a:r>
              <a:rPr lang="ru-RU" sz="3500" dirty="0">
                <a:solidFill>
                  <a:srgbClr val="FF0000"/>
                </a:solidFill>
              </a:rPr>
              <a:t>сохранение и поддержание человека с особыми потребностями (группы или коллектива) в состоянии активного, творческого и самостоятельного отношения к себе, своей жизни и деятельности</a:t>
            </a:r>
            <a:r>
              <a:rPr lang="ru-RU" sz="3500" dirty="0" smtClean="0"/>
              <a:t>.</a:t>
            </a:r>
          </a:p>
          <a:p>
            <a:pPr algn="just">
              <a:buNone/>
            </a:pPr>
            <a:r>
              <a:rPr lang="ru-RU" sz="3500" dirty="0" smtClean="0"/>
              <a:t>      Одновременно</a:t>
            </a:r>
            <a:r>
              <a:rPr lang="ru-RU" sz="3500" dirty="0"/>
              <a:t>, чтобы инвалид смог адаптироваться в социуме, </a:t>
            </a:r>
            <a:r>
              <a:rPr lang="ru-RU" sz="3500" dirty="0" smtClean="0"/>
              <a:t>необходимо сделать </a:t>
            </a:r>
            <a:r>
              <a:rPr lang="ru-RU" sz="3500" dirty="0"/>
              <a:t>среду его обитания максимально для него доступной, т.е. приспособить среду к возможностям </a:t>
            </a:r>
            <a:r>
              <a:rPr lang="ru-RU" sz="3500" dirty="0" smtClean="0"/>
              <a:t>инвалида. </a:t>
            </a:r>
            <a:r>
              <a:rPr lang="ru-RU" sz="3500" dirty="0">
                <a:solidFill>
                  <a:srgbClr val="FF0000"/>
                </a:solidFill>
              </a:rPr>
              <a:t>Организация доступной среды</a:t>
            </a:r>
            <a:r>
              <a:rPr lang="ru-RU" sz="3500" dirty="0"/>
              <a:t> предполагает не только наличие приспособлений облегчающих передвижение и организацию жизни  лиц с особыми потребностями, но и обученный как действовать в различных ситуациях персонал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43998" cy="127049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Условия необходимые для </a:t>
            </a:r>
            <a:r>
              <a:rPr lang="ru-RU" sz="2400" b="1" dirty="0">
                <a:solidFill>
                  <a:srgbClr val="FF0000"/>
                </a:solidFill>
              </a:rPr>
              <a:t>организации социально – трудовой </a:t>
            </a:r>
            <a:r>
              <a:rPr lang="ru-RU" sz="2400" b="1" dirty="0" smtClean="0">
                <a:solidFill>
                  <a:srgbClr val="FF0000"/>
                </a:solidFill>
              </a:rPr>
              <a:t>реабилитации </a:t>
            </a:r>
            <a:r>
              <a:rPr lang="ru-RU" sz="2400" b="1" dirty="0" smtClean="0"/>
              <a:t>( сформулированные А.И.Мещеряковым </a:t>
            </a:r>
            <a:r>
              <a:rPr lang="ru-RU" sz="2400" b="1" dirty="0"/>
              <a:t>(1974</a:t>
            </a:r>
            <a:r>
              <a:rPr lang="ru-RU" sz="2400" b="1" dirty="0" smtClean="0"/>
              <a:t>) на примере воспитания слепоглухих  детей) 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714488"/>
            <a:ext cx="8401080" cy="4643470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None/>
            </a:pPr>
            <a:r>
              <a:rPr lang="ru-RU" dirty="0" smtClean="0"/>
              <a:t>1. </a:t>
            </a:r>
            <a:r>
              <a:rPr lang="ru-RU" dirty="0" smtClean="0">
                <a:solidFill>
                  <a:srgbClr val="FF0000"/>
                </a:solidFill>
              </a:rPr>
              <a:t>Практические   </a:t>
            </a:r>
            <a:r>
              <a:rPr lang="ru-RU" dirty="0">
                <a:solidFill>
                  <a:srgbClr val="FF0000"/>
                </a:solidFill>
              </a:rPr>
              <a:t>действия с предметами</a:t>
            </a:r>
            <a:r>
              <a:rPr lang="ru-RU" dirty="0"/>
              <a:t> (в том числе орудийные) что формирует полноценный образ </a:t>
            </a:r>
            <a:r>
              <a:rPr lang="ru-RU" dirty="0" smtClean="0"/>
              <a:t>предмета</a:t>
            </a:r>
          </a:p>
          <a:p>
            <a:pPr marL="514350" indent="-514350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2. </a:t>
            </a:r>
            <a:r>
              <a:rPr lang="ru-RU" dirty="0" smtClean="0">
                <a:solidFill>
                  <a:srgbClr val="FF0000"/>
                </a:solidFill>
              </a:rPr>
              <a:t>Использование   </a:t>
            </a:r>
            <a:r>
              <a:rPr lang="ru-RU" dirty="0">
                <a:solidFill>
                  <a:srgbClr val="FF0000"/>
                </a:solidFill>
              </a:rPr>
              <a:t>социальных способов действия с вещами, входящими в непосредственное окружение человека </a:t>
            </a:r>
            <a:r>
              <a:rPr lang="ru-RU" dirty="0"/>
              <a:t>т.е. действия направленные на удовлетворение потребностей лица с ограниченными возможностями </a:t>
            </a:r>
            <a:r>
              <a:rPr lang="ru-RU" dirty="0" smtClean="0"/>
              <a:t>здоровья. </a:t>
            </a:r>
            <a:r>
              <a:rPr lang="ru-RU" dirty="0"/>
              <a:t>Вначале это органические потребности (в еде, сне, защите от холода и др.). Затем, с развитием предметной деятельности, образуются новые потребности, удовлетворение которых,  требует овладения новым способом </a:t>
            </a:r>
            <a:r>
              <a:rPr lang="ru-RU" dirty="0" smtClean="0"/>
              <a:t>деятельности. </a:t>
            </a:r>
            <a:r>
              <a:rPr lang="ru-RU" dirty="0"/>
              <a:t>В разрешении противоречий между потребностями и способами их удовлетворения заключается </a:t>
            </a:r>
            <a:r>
              <a:rPr lang="ru-RU" dirty="0">
                <a:solidFill>
                  <a:srgbClr val="FF0000"/>
                </a:solidFill>
              </a:rPr>
              <a:t>источник развития поведения </a:t>
            </a:r>
            <a:r>
              <a:rPr lang="ru-RU" dirty="0"/>
              <a:t>лица с ограниченными возможностями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Условия необходимые для организации социально – трудовой реабилитации </a:t>
            </a:r>
            <a:r>
              <a:rPr lang="ru-RU" sz="2400" b="1" dirty="0" smtClean="0"/>
              <a:t>( сформулированные А.И.Мещеряковым (1974) на примере воспитания слепоглухих  детей)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412776"/>
            <a:ext cx="9001156" cy="5230934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2900" dirty="0" smtClean="0"/>
              <a:t>              </a:t>
            </a:r>
            <a:r>
              <a:rPr lang="ru-RU" sz="6400" dirty="0" smtClean="0"/>
              <a:t>Областью </a:t>
            </a:r>
            <a:r>
              <a:rPr lang="ru-RU" sz="6400" dirty="0"/>
              <a:t>деятельности лица с множественными тяжелыми нарушениями, имеющей важнейшее образовательное значение, становятся </a:t>
            </a:r>
            <a:r>
              <a:rPr lang="ru-RU" sz="6400" dirty="0">
                <a:solidFill>
                  <a:srgbClr val="FF0000"/>
                </a:solidFill>
              </a:rPr>
              <a:t>самообслуживание и ручной труд</a:t>
            </a:r>
            <a:r>
              <a:rPr lang="ru-RU" sz="6400" dirty="0"/>
              <a:t>. Именно в этой сфере впервые организуется доступное полноценное социальное взаимодействие с внешней средой. Социальное поведение  существенно обогащается, когда человек с ограниченными возможностями здоровья включается в коллективное самообслуживание, коллективный бытовой труд. </a:t>
            </a:r>
            <a:r>
              <a:rPr lang="ru-RU" sz="6400" dirty="0">
                <a:solidFill>
                  <a:srgbClr val="FF0000"/>
                </a:solidFill>
              </a:rPr>
              <a:t>Овладение функциями окружающих предметов </a:t>
            </a:r>
            <a:r>
              <a:rPr lang="ru-RU" sz="6400" dirty="0"/>
              <a:t>в процессе социально – трудового обучения является </a:t>
            </a:r>
            <a:r>
              <a:rPr lang="ru-RU" sz="6400" dirty="0">
                <a:solidFill>
                  <a:srgbClr val="FF0000"/>
                </a:solidFill>
              </a:rPr>
              <a:t>необходимым условием мягкой социальной адаптации </a:t>
            </a:r>
            <a:r>
              <a:rPr lang="ru-RU" sz="6400" dirty="0"/>
              <a:t>лица с ограниченными возможностями. </a:t>
            </a:r>
            <a:endParaRPr lang="ru-RU" sz="6400" dirty="0" smtClean="0"/>
          </a:p>
          <a:p>
            <a:pPr algn="just">
              <a:buNone/>
            </a:pPr>
            <a:endParaRPr lang="ru-RU" sz="6400" dirty="0" smtClean="0"/>
          </a:p>
          <a:p>
            <a:pPr algn="just">
              <a:buNone/>
            </a:pPr>
            <a:r>
              <a:rPr lang="ru-RU" sz="6400" dirty="0" smtClean="0"/>
              <a:t>       </a:t>
            </a:r>
            <a:r>
              <a:rPr lang="ru-RU" sz="6400" dirty="0" smtClean="0">
                <a:solidFill>
                  <a:srgbClr val="FF0000"/>
                </a:solidFill>
              </a:rPr>
              <a:t>Взаимодействие </a:t>
            </a:r>
            <a:r>
              <a:rPr lang="ru-RU" sz="6400" dirty="0">
                <a:solidFill>
                  <a:srgbClr val="FF0000"/>
                </a:solidFill>
              </a:rPr>
              <a:t>со специалистами  </a:t>
            </a:r>
            <a:r>
              <a:rPr lang="ru-RU" sz="6400" dirty="0"/>
              <a:t>в процессе социально – трудовой реабилитации  является благоприятной основой для развития </a:t>
            </a:r>
            <a:r>
              <a:rPr lang="ru-RU" sz="6400" dirty="0">
                <a:solidFill>
                  <a:srgbClr val="FF0000"/>
                </a:solidFill>
              </a:rPr>
              <a:t>коммуникативной деятельности </a:t>
            </a:r>
            <a:r>
              <a:rPr lang="ru-RU" sz="6400" dirty="0" smtClean="0"/>
              <a:t>инвалида.</a:t>
            </a:r>
          </a:p>
          <a:p>
            <a:pPr algn="just">
              <a:buNone/>
            </a:pPr>
            <a:endParaRPr lang="ru-RU" sz="6400" dirty="0" smtClean="0"/>
          </a:p>
          <a:p>
            <a:pPr algn="just">
              <a:buNone/>
            </a:pPr>
            <a:r>
              <a:rPr lang="ru-RU" sz="6400" dirty="0" smtClean="0"/>
              <a:t>       Реализация </a:t>
            </a:r>
            <a:r>
              <a:rPr lang="ru-RU" sz="6400" dirty="0">
                <a:solidFill>
                  <a:srgbClr val="FF0000"/>
                </a:solidFill>
              </a:rPr>
              <a:t>реабилитационного поте</a:t>
            </a:r>
            <a:r>
              <a:rPr lang="ru-RU" sz="6400" dirty="0"/>
              <a:t>нциала лица  с множественными тяжелыми нарушениями существенным образом зависит от того, как </a:t>
            </a:r>
            <a:r>
              <a:rPr lang="ru-RU" sz="6400" dirty="0">
                <a:solidFill>
                  <a:srgbClr val="FF0000"/>
                </a:solidFill>
              </a:rPr>
              <a:t>содержание образования связано с его </a:t>
            </a:r>
            <a:r>
              <a:rPr lang="ru-RU" sz="6400" dirty="0" smtClean="0">
                <a:solidFill>
                  <a:srgbClr val="FF0000"/>
                </a:solidFill>
              </a:rPr>
              <a:t>жизнью</a:t>
            </a:r>
            <a:r>
              <a:rPr lang="ru-RU" sz="6400" dirty="0" smtClean="0"/>
              <a:t>.</a:t>
            </a:r>
          </a:p>
          <a:p>
            <a:pPr algn="just">
              <a:buNone/>
            </a:pPr>
            <a:endParaRPr lang="ru-RU" sz="6400" dirty="0" smtClean="0"/>
          </a:p>
          <a:p>
            <a:pPr algn="just">
              <a:buNone/>
            </a:pPr>
            <a:r>
              <a:rPr lang="ru-RU" sz="6400" dirty="0" smtClean="0"/>
              <a:t>       Для </a:t>
            </a:r>
            <a:r>
              <a:rPr lang="ru-RU" sz="6400" dirty="0"/>
              <a:t>лиц со сложным дефектом в этом смысле имеют наиболее существенное значение следующие </a:t>
            </a:r>
            <a:r>
              <a:rPr lang="ru-RU" sz="6400" b="1" dirty="0">
                <a:solidFill>
                  <a:srgbClr val="FF0000"/>
                </a:solidFill>
              </a:rPr>
              <a:t>содержательные области их образования</a:t>
            </a:r>
            <a:r>
              <a:rPr lang="ru-RU" sz="6400" dirty="0" smtClean="0"/>
              <a:t>: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6400" dirty="0"/>
              <a:t> </a:t>
            </a:r>
            <a:r>
              <a:rPr lang="ru-RU" sz="6400" dirty="0" smtClean="0"/>
              <a:t>трудовое </a:t>
            </a:r>
            <a:r>
              <a:rPr lang="ru-RU" sz="6400" dirty="0"/>
              <a:t>обучение (включая бытовой труд и домоводство</a:t>
            </a:r>
            <a:r>
              <a:rPr lang="ru-RU" sz="6400" dirty="0" smtClean="0"/>
              <a:t>),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6400" dirty="0" smtClean="0"/>
              <a:t> </a:t>
            </a:r>
            <a:r>
              <a:rPr lang="ru-RU" sz="6400" dirty="0"/>
              <a:t>профессионально-трудовое </a:t>
            </a:r>
            <a:r>
              <a:rPr lang="ru-RU" sz="6400" dirty="0" smtClean="0"/>
              <a:t>обучение,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6400" dirty="0" smtClean="0"/>
              <a:t> </a:t>
            </a:r>
            <a:r>
              <a:rPr lang="ru-RU" sz="6400" dirty="0"/>
              <a:t>социально-бытовая ориентировка</a:t>
            </a:r>
            <a:endParaRPr lang="ru-RU" sz="6400" dirty="0" smtClean="0"/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642194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Организация  работы по профессионально-трудовому сопровождению и социально-бытовой реабилитации лиц с тяжелыми множественными нарушениями развития  </a:t>
            </a:r>
            <a: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на примере психоневрологического интерната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916832"/>
            <a:ext cx="8686800" cy="453650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400" dirty="0" smtClean="0"/>
              <a:t>      </a:t>
            </a:r>
          </a:p>
          <a:p>
            <a:pPr algn="just">
              <a:buNone/>
            </a:pPr>
            <a:r>
              <a:rPr lang="ru-RU" sz="2400" dirty="0" smtClean="0"/>
              <a:t>      Организация </a:t>
            </a:r>
            <a:r>
              <a:rPr lang="ru-RU" sz="2400" dirty="0"/>
              <a:t>воспитательно-образовательной работы, </a:t>
            </a:r>
            <a:r>
              <a:rPr lang="ru-RU" sz="2400" dirty="0" smtClean="0"/>
              <a:t>ее содержание</a:t>
            </a:r>
            <a:r>
              <a:rPr lang="ru-RU" sz="2400" dirty="0"/>
              <a:t>, формы и методы </a:t>
            </a:r>
            <a:r>
              <a:rPr lang="ru-RU" sz="2400" dirty="0" smtClean="0"/>
              <a:t> </a:t>
            </a:r>
            <a:r>
              <a:rPr lang="ru-RU" sz="2400" dirty="0"/>
              <a:t>должны быть </a:t>
            </a:r>
            <a:r>
              <a:rPr lang="ru-RU" sz="2400" dirty="0">
                <a:solidFill>
                  <a:srgbClr val="FF0000"/>
                </a:solidFill>
              </a:rPr>
              <a:t>адекватными </a:t>
            </a:r>
            <a:r>
              <a:rPr lang="ru-RU" sz="2400" dirty="0" smtClean="0">
                <a:solidFill>
                  <a:srgbClr val="FF0000"/>
                </a:solidFill>
              </a:rPr>
              <a:t> возможностям </a:t>
            </a:r>
            <a:r>
              <a:rPr lang="ru-RU" sz="2400" dirty="0" smtClean="0"/>
              <a:t>лиц с </a:t>
            </a:r>
            <a: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тяжелыми</a:t>
            </a:r>
            <a:r>
              <a:rPr lang="ru-RU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множественными нарушениями </a:t>
            </a:r>
            <a:r>
              <a:rPr lang="ru-RU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развития</a:t>
            </a:r>
            <a:r>
              <a:rPr lang="ru-RU" sz="23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endParaRPr lang="ru-RU" sz="23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just">
              <a:buNone/>
            </a:pPr>
            <a:r>
              <a:rPr lang="ru-RU" sz="2400" dirty="0" smtClean="0"/>
              <a:t>      Лечебно </a:t>
            </a:r>
            <a:r>
              <a:rPr lang="ru-RU" sz="2400" dirty="0"/>
              <a:t>– трудовая деятельность получателей социальных услуг в учреждении осуществляется в </a:t>
            </a:r>
            <a:r>
              <a:rPr lang="ru-RU" sz="2400" dirty="0">
                <a:solidFill>
                  <a:srgbClr val="FF0000"/>
                </a:solidFill>
              </a:rPr>
              <a:t>соответствии  с их физическими возможностями, медицинскими показаниями </a:t>
            </a:r>
            <a:r>
              <a:rPr lang="ru-RU" sz="2400" dirty="0"/>
              <a:t>и иными обстоятельствами. Основным документом, регламентирующим  ее организацию,  является «Положение об организации лечебно-трудовой реабилитации граждан пожилого возраста</a:t>
            </a:r>
            <a:r>
              <a:rPr lang="ru-RU" sz="2400" dirty="0" smtClean="0"/>
              <a:t>».</a:t>
            </a:r>
          </a:p>
          <a:p>
            <a:pPr algn="just">
              <a:buNone/>
            </a:pPr>
            <a:r>
              <a:rPr lang="ru-RU" sz="2400" dirty="0" smtClean="0"/>
              <a:t>      </a:t>
            </a:r>
            <a:r>
              <a:rPr lang="ru-RU" sz="2400" dirty="0" smtClean="0">
                <a:solidFill>
                  <a:srgbClr val="FF0000"/>
                </a:solidFill>
              </a:rPr>
              <a:t>Цель</a:t>
            </a:r>
            <a:r>
              <a:rPr lang="ru-RU" sz="2400" dirty="0" smtClean="0"/>
              <a:t> </a:t>
            </a:r>
            <a:r>
              <a:rPr lang="ru-RU" sz="2400" dirty="0"/>
              <a:t>лечебно-трудовой реабилитации</a:t>
            </a:r>
            <a:r>
              <a:rPr lang="ru-RU" sz="2400" b="1" i="1" dirty="0"/>
              <a:t> </a:t>
            </a:r>
            <a:r>
              <a:rPr lang="ru-RU" sz="2400" dirty="0"/>
              <a:t>– создание условий для использования остаточных трудовых возможностей, улучшение общего состояния здоровья получателей социальных услуг, их трудовое обучение, переобучение и освоение новой профессии посредством организации лечебно-трудовой деятельности граждан на добровольной основе с учетом их состояния здоровья, желаний и на основании заключения врача интерната (для инвалидов – в соответствии с рекомендациями федерального государственного учреждения медико-социальной экспертизы)</a:t>
            </a:r>
            <a:endParaRPr lang="ru-RU" sz="24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570186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Организация  работы по профессионально-трудовому сопровождению и социально-бытовой реабилитации лиц с тяжелыми множественными нарушениями развития  </a:t>
            </a:r>
            <a: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на примере психоневрологического интерната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88840"/>
            <a:ext cx="8363272" cy="4440556"/>
          </a:xfrm>
        </p:spPr>
        <p:txBody>
          <a:bodyPr>
            <a:normAutofit fontScale="32500" lnSpcReduction="20000"/>
          </a:bodyPr>
          <a:lstStyle/>
          <a:p>
            <a:pPr algn="just"/>
            <a:endParaRPr lang="ru-RU" dirty="0" smtClean="0">
              <a:solidFill>
                <a:srgbClr val="FF0000"/>
              </a:solidFill>
            </a:endParaRPr>
          </a:p>
          <a:p>
            <a:pPr algn="just"/>
            <a:r>
              <a:rPr lang="ru-RU" sz="4900" dirty="0" smtClean="0">
                <a:solidFill>
                  <a:srgbClr val="FF0000"/>
                </a:solidFill>
              </a:rPr>
              <a:t>Задачи</a:t>
            </a:r>
            <a:r>
              <a:rPr lang="ru-RU" sz="4900" dirty="0" smtClean="0"/>
              <a:t> </a:t>
            </a:r>
            <a:r>
              <a:rPr lang="ru-RU" sz="4900" dirty="0"/>
              <a:t>лечебно-трудовой реабилитации – вовлечение получателей социальных услуг в лечебно трудовую деятельность, проведение мероприятий по </a:t>
            </a:r>
            <a:r>
              <a:rPr lang="ru-RU" sz="4900" dirty="0">
                <a:solidFill>
                  <a:srgbClr val="FF0000"/>
                </a:solidFill>
              </a:rPr>
              <a:t>частичному восстановлению ослабленной или утраченной функции</a:t>
            </a:r>
            <a:r>
              <a:rPr lang="ru-RU" sz="4900" dirty="0"/>
              <a:t>, </a:t>
            </a:r>
            <a:r>
              <a:rPr lang="ru-RU" sz="4900" dirty="0">
                <a:solidFill>
                  <a:srgbClr val="FF0000"/>
                </a:solidFill>
              </a:rPr>
              <a:t>привитие навыков к трудовой деятельности</a:t>
            </a:r>
            <a:r>
              <a:rPr lang="ru-RU" sz="4900" dirty="0"/>
              <a:t>, обучение доступным профессиональным навыкам</a:t>
            </a:r>
            <a:r>
              <a:rPr lang="ru-RU" sz="4900" dirty="0" smtClean="0"/>
              <a:t>.</a:t>
            </a:r>
          </a:p>
          <a:p>
            <a:pPr algn="just">
              <a:buNone/>
            </a:pPr>
            <a:endParaRPr lang="ru-RU" sz="4900" dirty="0"/>
          </a:p>
          <a:p>
            <a:pPr algn="just"/>
            <a:r>
              <a:rPr lang="ru-RU" sz="4900" dirty="0">
                <a:solidFill>
                  <a:srgbClr val="FF0000"/>
                </a:solidFill>
              </a:rPr>
              <a:t>Основной проблемой </a:t>
            </a:r>
            <a:r>
              <a:rPr lang="ru-RU" sz="4900" dirty="0"/>
              <a:t>при организации профессионально – трудового сопровождения лиц   со сложной структурой дефекта, проживающих в учреждении,  является </a:t>
            </a:r>
            <a:r>
              <a:rPr lang="ru-RU" sz="4900" dirty="0">
                <a:solidFill>
                  <a:srgbClr val="FF0000"/>
                </a:solidFill>
              </a:rPr>
              <a:t>неадекватная оценка своего трудового потенциала</a:t>
            </a:r>
            <a:r>
              <a:rPr lang="ru-RU" sz="4900" dirty="0"/>
              <a:t>. Это затрудняет профессиональный выбор данных лиц. Задачей специалистов является оказание этой помощи. </a:t>
            </a:r>
            <a:r>
              <a:rPr lang="ru-RU" sz="4900" dirty="0">
                <a:solidFill>
                  <a:srgbClr val="FF0000"/>
                </a:solidFill>
              </a:rPr>
              <a:t>Комплекс психолого-педагогических, медицинских мероприятий</a:t>
            </a:r>
            <a:r>
              <a:rPr lang="ru-RU" sz="4900" dirty="0"/>
              <a:t>, направлен на подготовку получателей социальных услуг к тому или иному виду деятельности </a:t>
            </a:r>
            <a:r>
              <a:rPr lang="ru-RU" sz="4900" dirty="0">
                <a:solidFill>
                  <a:srgbClr val="FF0000"/>
                </a:solidFill>
              </a:rPr>
              <a:t>наиболее соответствующей индивидуальным </a:t>
            </a:r>
            <a:r>
              <a:rPr lang="ru-RU" sz="4900" dirty="0"/>
              <a:t>анатомо-физиологическим, психоневрологическим </a:t>
            </a:r>
            <a:r>
              <a:rPr lang="ru-RU" sz="4900" dirty="0">
                <a:solidFill>
                  <a:srgbClr val="FF0000"/>
                </a:solidFill>
              </a:rPr>
              <a:t>особенностям человека</a:t>
            </a:r>
            <a:r>
              <a:rPr lang="ru-RU" sz="4900" dirty="0"/>
              <a:t>, состоянию его здоровья, на основе учета его способностей, склонностей, интересов</a:t>
            </a:r>
            <a:r>
              <a:rPr lang="ru-RU" sz="4900" dirty="0" smtClean="0"/>
              <a:t>.</a:t>
            </a:r>
          </a:p>
          <a:p>
            <a:pPr algn="just">
              <a:buNone/>
            </a:pPr>
            <a:endParaRPr lang="ru-RU" sz="4900" dirty="0" smtClean="0"/>
          </a:p>
          <a:p>
            <a:pPr algn="just"/>
            <a:r>
              <a:rPr lang="ru-RU" sz="4900" dirty="0"/>
              <a:t>Мероприятия, организуемые в рамках лечебно – трудовой реабилитации </a:t>
            </a:r>
            <a:r>
              <a:rPr lang="ru-RU" sz="4900" dirty="0">
                <a:solidFill>
                  <a:srgbClr val="FF0000"/>
                </a:solidFill>
              </a:rPr>
              <a:t>отличаются по своему характеру и сложности</a:t>
            </a:r>
            <a:r>
              <a:rPr lang="ru-RU" sz="4900" dirty="0"/>
              <a:t>. Они  назначаются в соответствии  с возможностями граждан с ограниченными возможностями здоровья  с различным уровнем интеллекта, физического дефекта, остаточной трудоспособности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42617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Организация  работы по профессионально-трудовому сопровождению и социально-бытовой реабилитации лиц с тяжелыми множественными нарушениями развития  </a:t>
            </a:r>
            <a: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на примере психоневрологического интерната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714488"/>
            <a:ext cx="8643998" cy="4714908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1800" dirty="0" smtClean="0">
                <a:solidFill>
                  <a:srgbClr val="FF0000"/>
                </a:solidFill>
              </a:rPr>
              <a:t>Продолжительность</a:t>
            </a:r>
            <a:r>
              <a:rPr lang="ru-RU" sz="1800" dirty="0" smtClean="0"/>
              <a:t> лечебно-трудовой деятельности не превышает четырех часов. Участие в лечебно – трудовой деятельности не превышает пяти дней в неделю. По желанию, лицам участвующим в мероприятиях по лечебно – трудовой деятельности, предоставляется ежегодный отпуск в течение одного месяца. В учреждении выделены </a:t>
            </a:r>
            <a:r>
              <a:rPr lang="ru-RU" sz="1800" dirty="0" smtClean="0">
                <a:solidFill>
                  <a:srgbClr val="FF0000"/>
                </a:solidFill>
              </a:rPr>
              <a:t>направления</a:t>
            </a:r>
            <a:r>
              <a:rPr lang="ru-RU" sz="1800" dirty="0" smtClean="0"/>
              <a:t> лечебно – трудовой деятельности. Трудовая деятельность в учреждении основана на бригадно-звеньевом  и индивидуальном принципе. Каждая бригада отвечает за свой закрепленный участок работы.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ru-RU" sz="1800" dirty="0" smtClean="0"/>
              <a:t>Работа на приусадебном участке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ru-RU" sz="1800" dirty="0"/>
              <a:t>Благоустройство территории </a:t>
            </a:r>
            <a:r>
              <a:rPr lang="ru-RU" sz="1800" dirty="0" smtClean="0"/>
              <a:t>учреждения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ru-RU" sz="1800" dirty="0"/>
              <a:t>Помощь младшему медицинскому персоналу в уборке </a:t>
            </a:r>
            <a:r>
              <a:rPr lang="ru-RU" sz="1800" dirty="0" smtClean="0"/>
              <a:t>помещений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ru-RU" sz="1800" dirty="0"/>
              <a:t>Бригада </a:t>
            </a:r>
            <a:r>
              <a:rPr lang="ru-RU" sz="1800" dirty="0" smtClean="0"/>
              <a:t>дежурных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ru-RU" sz="1800" dirty="0" smtClean="0"/>
              <a:t>Работа в швейной мастерской</a:t>
            </a:r>
          </a:p>
          <a:p>
            <a:pPr>
              <a:buNone/>
            </a:pPr>
            <a:r>
              <a:rPr lang="ru-RU" sz="1800" dirty="0"/>
              <a:t>Организация лечебно – трудовой деятельности по </a:t>
            </a:r>
            <a:r>
              <a:rPr lang="ru-RU" sz="1800" dirty="0">
                <a:solidFill>
                  <a:srgbClr val="FF0000"/>
                </a:solidFill>
              </a:rPr>
              <a:t>бригадному принципу </a:t>
            </a:r>
            <a:r>
              <a:rPr lang="ru-RU" sz="1800" dirty="0"/>
              <a:t>позволяет повысить самостоятельность и ответственность лиц с множественными тяжелыми нарушениями, развить и совершенствовать коммуникативные функции, обучить получателей социальных услуг  взаимному сотрудничеству,  </a:t>
            </a:r>
          </a:p>
          <a:p>
            <a:pPr>
              <a:buNone/>
            </a:pPr>
            <a:r>
              <a:rPr lang="ru-RU" sz="1800" dirty="0">
                <a:solidFill>
                  <a:srgbClr val="FF0000"/>
                </a:solidFill>
              </a:rPr>
              <a:t>Индивидуальный подход </a:t>
            </a:r>
            <a:r>
              <a:rPr lang="ru-RU" sz="1800" dirty="0"/>
              <a:t>к каждому получателю социальных услуг позволяет раскрыть и мобилизовать  его внутренний ресурс, сформировать и развить способность к самоконтролю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фотографии\стенд\стенд\социально-трудовая реабелитация\DSC02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359570"/>
            <a:ext cx="3312368" cy="220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cuments\фотографии\стенд\стенд\социально-трудовая реабелитация\P102052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22"/>
          <a:stretch/>
        </p:blipFill>
        <p:spPr bwMode="auto">
          <a:xfrm>
            <a:off x="5147748" y="466840"/>
            <a:ext cx="3341829" cy="214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cuments\фотографии\2013\трудотерапия\IMG_361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959" b="13422"/>
          <a:stretch/>
        </p:blipFill>
        <p:spPr bwMode="auto">
          <a:xfrm>
            <a:off x="179513" y="260648"/>
            <a:ext cx="3312368" cy="234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ocuments\фотографии\2013\фото - реабилитация 08.2013\соц. трудов. реабил\P10205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69" y="4242588"/>
            <a:ext cx="2939819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Documents\фотографии\2013\фото - реабилитация 08.2013\соц. трудов. реабил\P10205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748" y="3832040"/>
            <a:ext cx="3487216" cy="261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403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1"/>
          <a:stretch/>
        </p:blipFill>
        <p:spPr bwMode="auto">
          <a:xfrm>
            <a:off x="4633913" y="333375"/>
            <a:ext cx="4510087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user\Documents\фотографии\2013\трудотерапия\IMG_34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16"/>
          <a:stretch/>
        </p:blipFill>
        <p:spPr bwMode="auto">
          <a:xfrm>
            <a:off x="234496" y="332656"/>
            <a:ext cx="3995936" cy="273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ocuments\фотографии\2013\трудотерапия\P10007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23" y="3501008"/>
            <a:ext cx="3971933" cy="29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525" y="3501008"/>
            <a:ext cx="4392488" cy="291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19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49817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Организация  работы по профессионально-трудовому сопровождению и социально-бытовой реабилитации лиц с тяжелыми множественными нарушениями развития  </a:t>
            </a:r>
            <a: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на примере психоневрологического интерната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772816"/>
            <a:ext cx="8363272" cy="4824536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/>
              <a:t>На каждого получателя социальных услуг ведется </a:t>
            </a:r>
            <a:r>
              <a:rPr lang="ru-RU" dirty="0">
                <a:solidFill>
                  <a:srgbClr val="FF0000"/>
                </a:solidFill>
              </a:rPr>
              <a:t>индивидуальная карта лечебно-трудовой деятельности</a:t>
            </a:r>
            <a:r>
              <a:rPr lang="ru-RU" dirty="0"/>
              <a:t>, где </a:t>
            </a:r>
            <a:r>
              <a:rPr lang="ru-RU" dirty="0" smtClean="0"/>
              <a:t>фиксируются:</a:t>
            </a:r>
          </a:p>
          <a:p>
            <a:pPr algn="just">
              <a:buFontTx/>
              <a:buChar char="-"/>
            </a:pPr>
            <a:r>
              <a:rPr lang="ru-RU" dirty="0" smtClean="0"/>
              <a:t>результаты </a:t>
            </a:r>
            <a:r>
              <a:rPr lang="ru-RU" dirty="0"/>
              <a:t>лечебно-трудовой деятельности</a:t>
            </a:r>
            <a:r>
              <a:rPr lang="ru-RU" dirty="0" smtClean="0"/>
              <a:t>,</a:t>
            </a:r>
          </a:p>
          <a:p>
            <a:pPr algn="just">
              <a:buFontTx/>
              <a:buChar char="-"/>
            </a:pPr>
            <a:r>
              <a:rPr lang="ru-RU" dirty="0" smtClean="0"/>
              <a:t>отношение </a:t>
            </a:r>
            <a:r>
              <a:rPr lang="ru-RU" dirty="0"/>
              <a:t>получателя социальных услуг  к ней</a:t>
            </a:r>
            <a:r>
              <a:rPr lang="ru-RU" dirty="0" smtClean="0"/>
              <a:t>,</a:t>
            </a:r>
          </a:p>
          <a:p>
            <a:pPr algn="just">
              <a:buFontTx/>
              <a:buChar char="-"/>
            </a:pPr>
            <a:r>
              <a:rPr lang="ru-RU" dirty="0" smtClean="0"/>
              <a:t> </a:t>
            </a:r>
            <a:r>
              <a:rPr lang="ru-RU" dirty="0"/>
              <a:t>виды и продолжительность лечебно-трудовой </a:t>
            </a:r>
            <a:r>
              <a:rPr lang="ru-RU" dirty="0" smtClean="0"/>
              <a:t>деятельности. </a:t>
            </a:r>
            <a:endParaRPr lang="ru-RU" dirty="0" smtClean="0"/>
          </a:p>
          <a:p>
            <a:pPr algn="just">
              <a:buFontTx/>
              <a:buChar char="-"/>
            </a:pPr>
            <a:endParaRPr lang="ru-RU" dirty="0" smtClean="0"/>
          </a:p>
          <a:p>
            <a:pPr marL="274320" lvl="1" indent="0" algn="just">
              <a:buNone/>
            </a:pPr>
            <a:r>
              <a:rPr lang="ru-RU" dirty="0" smtClean="0"/>
              <a:t>Данные </a:t>
            </a:r>
            <a:r>
              <a:rPr lang="ru-RU" dirty="0"/>
              <a:t>в карту фиксируются врачом – психиатром  и  специалистом по социальной работе, проводящим комплекс мероприятий по трудовому сопровождению . Ежегодно проводиться промежуточный контроль лечебно – трудовой деятельности. Перевод  с одного вида лечебно-трудовой деятельности  на другой   производится только с разрешения врача, контролирующего лечебно-трудовую деятельность и согласия самого гражданина</a:t>
            </a:r>
            <a:r>
              <a:rPr lang="ru-RU" dirty="0" smtClean="0"/>
              <a:t>.</a:t>
            </a:r>
          </a:p>
          <a:p>
            <a:pPr algn="just">
              <a:buNone/>
            </a:pPr>
            <a:endParaRPr lang="ru-RU" dirty="0" smtClean="0"/>
          </a:p>
          <a:p>
            <a:pPr algn="just"/>
            <a:r>
              <a:rPr lang="ru-RU" dirty="0" smtClean="0"/>
              <a:t>На </a:t>
            </a:r>
            <a:r>
              <a:rPr lang="ru-RU" dirty="0"/>
              <a:t>каждый вид деятельности разработана </a:t>
            </a:r>
            <a:r>
              <a:rPr lang="ru-RU" dirty="0">
                <a:solidFill>
                  <a:srgbClr val="FF0000"/>
                </a:solidFill>
              </a:rPr>
              <a:t>инструкция по технике безопасности</a:t>
            </a:r>
            <a:r>
              <a:rPr lang="ru-RU" dirty="0"/>
              <a:t>, технологическая карта. Со всеми получателями социальных услуг ежедневно проводится </a:t>
            </a:r>
            <a:r>
              <a:rPr lang="ru-RU" dirty="0">
                <a:solidFill>
                  <a:srgbClr val="FF0000"/>
                </a:solidFill>
              </a:rPr>
              <a:t>инструктаж по охране труда </a:t>
            </a:r>
            <a:r>
              <a:rPr lang="ru-RU" dirty="0"/>
              <a:t>на рабочих местах. </a:t>
            </a:r>
            <a:r>
              <a:rPr lang="ru-RU" dirty="0" smtClean="0"/>
              <a:t>Мероприятия проводятся под </a:t>
            </a:r>
            <a:r>
              <a:rPr lang="ru-RU" dirty="0"/>
              <a:t>постоянным контролем ответственных </a:t>
            </a:r>
            <a:r>
              <a:rPr lang="ru-RU" dirty="0" smtClean="0"/>
              <a:t>лиц из </a:t>
            </a:r>
            <a:r>
              <a:rPr lang="ru-RU" dirty="0"/>
              <a:t>числа сотрудников, которые ежедневно расписываются в журнале за жизнь и безопасность </a:t>
            </a:r>
            <a:r>
              <a:rPr lang="ru-RU" dirty="0" smtClean="0"/>
              <a:t>получателей социальных услуг  </a:t>
            </a:r>
            <a:r>
              <a:rPr lang="ru-RU" dirty="0"/>
              <a:t>на рабочем месте. Обо всех изменениях в психическом и физическом состоянии незамедлительно сообщается дежурному медицинскому персоналу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172819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Основная проблема трудового сопровождения носит правовой характер – наличие у граждан с ментальными особенностями заключение 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бюро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медико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– социальной экспертизы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900180"/>
              </p:ext>
            </p:extLst>
          </p:nvPr>
        </p:nvGraphicFramePr>
        <p:xfrm>
          <a:off x="0" y="1124744"/>
          <a:ext cx="5004048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018413116"/>
              </p:ext>
            </p:extLst>
          </p:nvPr>
        </p:nvGraphicFramePr>
        <p:xfrm>
          <a:off x="1331640" y="2420888"/>
          <a:ext cx="7704856" cy="4437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074" name="Picture 2" descr="C:\Users\user\Documents\фотографии\2013\фото - реабилитация 08.2013\соц. трудов. реабил\P102053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12776"/>
            <a:ext cx="3227851" cy="24208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7503" y="5805264"/>
            <a:ext cx="87129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Недостаточная целенаправленная трудовая занятость лиц с ограниченными возможностями здоровья со сложным дефектом приводит к ухудшению их качества жизни и  снижает их социальную защищенность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5725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141</TotalTime>
  <Words>1211</Words>
  <Application>Microsoft Office PowerPoint</Application>
  <PresentationFormat>Экран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Справедливость</vt:lpstr>
      <vt:lpstr>Государственное бюджетное специализированное стационарное учреждение социальной обслуживания граждан пожилого возраста и инвалидов «Волжский психоневрологический интернат»</vt:lpstr>
      <vt:lpstr>Сложность реабилитации лиц, с тяжелыми множественными нарушениями обусловлена отчасти их  клиническими особенностями.</vt:lpstr>
      <vt:lpstr>Условия необходимые для организации социально – трудовой реабилитации ( сформулированные А.И.Мещеряковым (1974) на примере воспитания слепоглухих  детей) </vt:lpstr>
      <vt:lpstr>Условия необходимые для организации социально – трудовой реабилитации ( сформулированные А.И.Мещеряковым (1974) на примере воспитания слепоглухих  детей) </vt:lpstr>
      <vt:lpstr>Организация  работы по профессионально-трудовому сопровождению и социально-бытовой реабилитации лиц с тяжелыми множественными нарушениями развития    на примере психоневрологического интерната</vt:lpstr>
      <vt:lpstr>Организация  работы по профессионально-трудовому сопровождению и социально-бытовой реабилитации лиц с тяжелыми множественными нарушениями развития    на примере психоневрологического интерната</vt:lpstr>
      <vt:lpstr>Организация  работы по профессионально-трудовому сопровождению и социально-бытовой реабилитации лиц с тяжелыми множественными нарушениями развития    на примере психоневрологического интерната</vt:lpstr>
      <vt:lpstr>Презентация PowerPoint</vt:lpstr>
      <vt:lpstr>Презентация PowerPoint</vt:lpstr>
      <vt:lpstr>Организация  работы по профессионально-трудовому сопровождению и социально-бытовой реабилитации лиц с тяжелыми множественными нарушениями развития    на примере психоневрологического интерната</vt:lpstr>
      <vt:lpstr>Основная проблема трудового сопровождения носит правовой характер – наличие у граждан с ментальными особенностями заключение  бюро медико – социальной экспертизы</vt:lpstr>
    </vt:vector>
  </TitlesOfParts>
  <Company>USN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Социально-педагогическое, трудовое сопровождение людей с тяжелыми, множественными нарушениями развития</dc:title>
  <dc:creator>c400</dc:creator>
  <cp:lastModifiedBy>user</cp:lastModifiedBy>
  <cp:revision>13</cp:revision>
  <dcterms:created xsi:type="dcterms:W3CDTF">2017-10-22T09:11:37Z</dcterms:created>
  <dcterms:modified xsi:type="dcterms:W3CDTF">2017-10-24T13:11:43Z</dcterms:modified>
</cp:coreProperties>
</file>