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2" r:id="rId4"/>
    <p:sldId id="263" r:id="rId5"/>
    <p:sldId id="264" r:id="rId6"/>
    <p:sldId id="265" r:id="rId7"/>
    <p:sldId id="267" r:id="rId8"/>
    <p:sldId id="268" r:id="rId9"/>
    <p:sldId id="269" r:id="rId1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257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9200" y="5387975"/>
            <a:ext cx="7772400" cy="1470025"/>
          </a:xfrm>
        </p:spPr>
        <p:txBody>
          <a:bodyPr>
            <a:normAutofit/>
          </a:bodyPr>
          <a:lstStyle/>
          <a:p>
            <a:pPr algn="r"/>
            <a:endParaRPr lang="ru-RU" sz="36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762000"/>
            <a:ext cx="7916333" cy="4191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8382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u="sng" dirty="0" smtClean="0">
                <a:solidFill>
                  <a:srgbClr val="FFC000"/>
                </a:solidFill>
              </a:rPr>
              <a:t>В настоящее время не существует единого определения </a:t>
            </a:r>
            <a:r>
              <a:rPr lang="en-US" sz="3600" u="sng" dirty="0" smtClean="0">
                <a:solidFill>
                  <a:srgbClr val="FFC000"/>
                </a:solidFill>
              </a:rPr>
              <a:t>Public Relations </a:t>
            </a:r>
            <a:r>
              <a:rPr lang="ru-RU" sz="3600" u="sng" dirty="0" smtClean="0">
                <a:solidFill>
                  <a:srgbClr val="FFC000"/>
                </a:solidFill>
              </a:rPr>
              <a:t>. </a:t>
            </a:r>
            <a:r>
              <a:rPr lang="en-US" sz="3600" u="sng" dirty="0" smtClean="0">
                <a:solidFill>
                  <a:srgbClr val="FFC000"/>
                </a:solidFill>
              </a:rPr>
              <a:t>PR </a:t>
            </a:r>
            <a:r>
              <a:rPr lang="ru-RU" sz="3600" u="sng" dirty="0" smtClean="0">
                <a:solidFill>
                  <a:srgbClr val="FFC000"/>
                </a:solidFill>
              </a:rPr>
              <a:t>можно рассматривать как:</a:t>
            </a:r>
          </a:p>
          <a:p>
            <a:pPr>
              <a:buFontTx/>
              <a:buChar char="-"/>
            </a:pPr>
            <a:r>
              <a:rPr lang="ru-RU" sz="3600" i="1" dirty="0" smtClean="0">
                <a:solidFill>
                  <a:srgbClr val="DB2573"/>
                </a:solidFill>
              </a:rPr>
              <a:t>Искусство </a:t>
            </a:r>
          </a:p>
          <a:p>
            <a:pPr>
              <a:buFontTx/>
              <a:buChar char="-"/>
            </a:pPr>
            <a:r>
              <a:rPr lang="ru-RU" sz="3600" i="1" dirty="0" smtClean="0">
                <a:solidFill>
                  <a:srgbClr val="DB2573"/>
                </a:solidFill>
              </a:rPr>
              <a:t>Науку</a:t>
            </a:r>
          </a:p>
          <a:p>
            <a:pPr>
              <a:buFontTx/>
              <a:buChar char="-"/>
            </a:pPr>
            <a:r>
              <a:rPr lang="ru-RU" sz="3600" i="1" dirty="0" smtClean="0">
                <a:solidFill>
                  <a:srgbClr val="DB2573"/>
                </a:solidFill>
              </a:rPr>
              <a:t>Механизм социального управления и т.д.</a:t>
            </a:r>
          </a:p>
        </p:txBody>
      </p:sp>
    </p:spTree>
    <p:extLst>
      <p:ext uri="{BB962C8B-B14F-4D97-AF65-F5344CB8AC3E}">
        <p14:creationId xmlns:p14="http://schemas.microsoft.com/office/powerpoint/2010/main" xmlns="" val="4093414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Развитие 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 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 России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417638"/>
            <a:ext cx="4648200" cy="495731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FFFF00"/>
                </a:solidFill>
              </a:rPr>
              <a:t>История отечественных связей с общественностью насчитывает чуть более десяти лет. Большинство исследователей сходятся во мнении, PR – деятельность зародилась в России в конце 80-х годов, а как самостоятельная форма деловой активности кристаллизуется во второй половине 1990 – начале 1991 года.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1867" y="1276919"/>
            <a:ext cx="2619375" cy="26193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3000" y="4267200"/>
            <a:ext cx="3028950" cy="23068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Этапы развития Связей с общественностью в России</a:t>
            </a:r>
            <a:r>
              <a:rPr lang="ru-RU" b="1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400" b="1" dirty="0" smtClean="0">
                <a:solidFill>
                  <a:schemeClr val="bg1"/>
                </a:solidFill>
              </a:rPr>
              <a:t>     </a:t>
            </a:r>
            <a:r>
              <a:rPr lang="ru-RU" sz="4400" b="1" u="sng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 период 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доинституциональный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(1988-1991)</a:t>
            </a:r>
            <a:r>
              <a:rPr lang="ru-RU" dirty="0" smtClean="0">
                <a:solidFill>
                  <a:schemeClr val="bg1"/>
                </a:solidFill>
              </a:rPr>
              <a:t> </a:t>
            </a:r>
            <a:endParaRPr lang="ru-RU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ru-RU" dirty="0" smtClean="0">
                <a:solidFill>
                  <a:srgbClr val="FFFF00"/>
                </a:solidFill>
              </a:rPr>
              <a:t>Формируется первый признак института – выделяются субъекты конкретной профессиональной сферы и возникают соответствующие отношения между ними и обществом.</a:t>
            </a: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b="1" dirty="0" smtClean="0">
                <a:solidFill>
                  <a:schemeClr val="bg1"/>
                </a:solidFill>
              </a:rPr>
              <a:t>     </a:t>
            </a:r>
            <a:r>
              <a:rPr lang="ru-RU" sz="4400" b="1" u="sng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 период- 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первичная институционализация (1991-1994)</a:t>
            </a:r>
            <a:r>
              <a:rPr lang="ru-RU" sz="3600" b="1" dirty="0" smtClean="0">
                <a:solidFill>
                  <a:schemeClr val="bg1"/>
                </a:solidFill>
              </a:rPr>
              <a:t> 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FFFF00"/>
                </a:solidFill>
              </a:rPr>
              <a:t>С</a:t>
            </a:r>
            <a:r>
              <a:rPr lang="ru-RU" dirty="0" smtClean="0">
                <a:solidFill>
                  <a:srgbClr val="FFFF00"/>
                </a:solidFill>
              </a:rPr>
              <a:t>тадия формирования начальной организации субъектов.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3810000"/>
            <a:ext cx="5363198" cy="2066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7620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400" b="1" u="sng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 период 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вторичная </a:t>
            </a:r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институализация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ctr">
              <a:buNone/>
            </a:pP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 1994 года </a:t>
            </a:r>
            <a:r>
              <a:rPr lang="ru-RU" b="1" dirty="0" smtClean="0">
                <a:solidFill>
                  <a:srgbClr val="FFFF00"/>
                </a:solidFill>
              </a:rPr>
              <a:t>- </a:t>
            </a:r>
            <a:r>
              <a:rPr lang="ru-RU" dirty="0" smtClean="0">
                <a:solidFill>
                  <a:srgbClr val="FFFF00"/>
                </a:solidFill>
              </a:rPr>
              <a:t>система специфических норм, предписаний, регулирующих поведение специалистов СО.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600" y="3352800"/>
            <a:ext cx="3352800" cy="25146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800" y="3276600"/>
            <a:ext cx="2514600" cy="33634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382000" cy="1524000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smtClean="0"/>
              <a:t>Связи </a:t>
            </a:r>
            <a:r>
              <a:rPr lang="ru-RU" dirty="0"/>
              <a:t>с общественностью в органах государственной </a:t>
            </a:r>
            <a:r>
              <a:rPr lang="ru-RU" dirty="0" smtClean="0"/>
              <a:t>власти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800" y="2590800"/>
            <a:ext cx="3800475" cy="35814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191000" y="1600200"/>
            <a:ext cx="453174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rgbClr val="FFFF00"/>
                </a:solidFill>
              </a:rPr>
              <a:t>Участие </a:t>
            </a:r>
            <a:r>
              <a:rPr lang="en-US" sz="2200" dirty="0" smtClean="0">
                <a:solidFill>
                  <a:srgbClr val="FFFF00"/>
                </a:solidFill>
              </a:rPr>
              <a:t>PR </a:t>
            </a:r>
            <a:r>
              <a:rPr lang="ru-RU" sz="2200" dirty="0" smtClean="0">
                <a:solidFill>
                  <a:srgbClr val="FFFF00"/>
                </a:solidFill>
              </a:rPr>
              <a:t>в </a:t>
            </a:r>
            <a:r>
              <a:rPr lang="ru-RU" sz="2200" dirty="0" err="1" smtClean="0">
                <a:solidFill>
                  <a:srgbClr val="FFFF00"/>
                </a:solidFill>
              </a:rPr>
              <a:t>гос</a:t>
            </a:r>
            <a:r>
              <a:rPr lang="ru-RU" sz="2200" dirty="0" smtClean="0">
                <a:solidFill>
                  <a:srgbClr val="FFFF00"/>
                </a:solidFill>
              </a:rPr>
              <a:t> управлении </a:t>
            </a:r>
            <a:r>
              <a:rPr lang="ru-RU" sz="2200" dirty="0">
                <a:solidFill>
                  <a:srgbClr val="FFFF00"/>
                </a:solidFill>
              </a:rPr>
              <a:t>можно охарактеризовать как содействие государству в разрешении объективных противоречий между плюрализмом политической сферы общества и целостностью государственной власти. </a:t>
            </a:r>
            <a:r>
              <a:rPr lang="ru-RU" sz="2200" dirty="0" smtClean="0">
                <a:solidFill>
                  <a:srgbClr val="FFFF00"/>
                </a:solidFill>
              </a:rPr>
              <a:t>Государственные </a:t>
            </a:r>
            <a:r>
              <a:rPr lang="ru-RU" sz="2200" dirty="0">
                <a:solidFill>
                  <a:srgbClr val="FFFF00"/>
                </a:solidFill>
              </a:rPr>
              <a:t>службы должны совершенствоваться и способствовать формированию гражданского общества, для чего приоритетным направлением является налаживание прямых и обратных связей с гражданами. </a:t>
            </a:r>
          </a:p>
        </p:txBody>
      </p:sp>
    </p:spTree>
    <p:extLst>
      <p:ext uri="{BB962C8B-B14F-4D97-AF65-F5344CB8AC3E}">
        <p14:creationId xmlns:p14="http://schemas.microsoft.com/office/powerpoint/2010/main" xmlns="" val="5062013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К основным </a:t>
            </a:r>
            <a:r>
              <a:rPr lang="ru-RU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функциональным задачам ПР в системе гос. управления можно отнести</a:t>
            </a:r>
            <a:r>
              <a:rPr lang="ru-RU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: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FF00"/>
                </a:solidFill>
              </a:rPr>
              <a:t>- </a:t>
            </a:r>
            <a:r>
              <a:rPr lang="ru-RU" dirty="0">
                <a:solidFill>
                  <a:srgbClr val="FFFF00"/>
                </a:solidFill>
              </a:rPr>
              <a:t>участие в демократизации государственного управления;</a:t>
            </a:r>
          </a:p>
          <a:p>
            <a:pPr marL="0" indent="0">
              <a:buNone/>
            </a:pPr>
            <a:r>
              <a:rPr lang="ru-RU" dirty="0">
                <a:solidFill>
                  <a:srgbClr val="FFFF00"/>
                </a:solidFill>
              </a:rPr>
              <a:t>- содействие становлению гражданского общества.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5600" y="3810000"/>
            <a:ext cx="2152650" cy="28235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19600"/>
            <a:ext cx="3200400" cy="2132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5295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/>
              <a:t> PR-служб в органах государ­ственной власти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>
                <a:solidFill>
                  <a:srgbClr val="FFFF00"/>
                </a:solidFill>
              </a:rPr>
              <a:t>· информационно-аналитический отдел.</a:t>
            </a:r>
          </a:p>
          <a:p>
            <a:endParaRPr lang="ru-RU" dirty="0">
              <a:solidFill>
                <a:srgbClr val="FFFF00"/>
              </a:solidFill>
            </a:endParaRPr>
          </a:p>
          <a:p>
            <a:r>
              <a:rPr lang="ru-RU" dirty="0">
                <a:solidFill>
                  <a:srgbClr val="FFFF00"/>
                </a:solidFill>
              </a:rPr>
              <a:t>· отдел по информационным коммуникациям.</a:t>
            </a:r>
          </a:p>
          <a:p>
            <a:endParaRPr lang="ru-RU" dirty="0">
              <a:solidFill>
                <a:srgbClr val="FFFF00"/>
              </a:solidFill>
            </a:endParaRPr>
          </a:p>
          <a:p>
            <a:r>
              <a:rPr lang="ru-RU" dirty="0">
                <a:solidFill>
                  <a:srgbClr val="FFFF00"/>
                </a:solidFill>
              </a:rPr>
              <a:t>· отдел по работе с политическими партиями и общественными орга­низациями.</a:t>
            </a:r>
          </a:p>
          <a:p>
            <a:endParaRPr lang="ru-RU" dirty="0">
              <a:solidFill>
                <a:srgbClr val="FFFF00"/>
              </a:solidFill>
            </a:endParaRPr>
          </a:p>
          <a:p>
            <a:r>
              <a:rPr lang="ru-RU" dirty="0">
                <a:solidFill>
                  <a:srgbClr val="FFFF00"/>
                </a:solidFill>
              </a:rPr>
              <a:t>· организационно-правовой отдел.</a:t>
            </a:r>
          </a:p>
        </p:txBody>
      </p:sp>
    </p:spTree>
    <p:extLst>
      <p:ext uri="{BB962C8B-B14F-4D97-AF65-F5344CB8AC3E}">
        <p14:creationId xmlns:p14="http://schemas.microsoft.com/office/powerpoint/2010/main" xmlns="" val="2296245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224</Words>
  <Application>Microsoft Office PowerPoint</Application>
  <PresentationFormat>Экран (4:3)</PresentationFormat>
  <Paragraphs>26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Office Theme</vt:lpstr>
      <vt:lpstr>Слайд 1</vt:lpstr>
      <vt:lpstr>Слайд 2</vt:lpstr>
      <vt:lpstr>Развитие PR в России</vt:lpstr>
      <vt:lpstr>Этапы развития Связей с общественностью в России:</vt:lpstr>
      <vt:lpstr>Слайд 5</vt:lpstr>
      <vt:lpstr>Слайд 6</vt:lpstr>
      <vt:lpstr> Связи с общественностью в органах государственной власти</vt:lpstr>
      <vt:lpstr>Слайд 8</vt:lpstr>
      <vt:lpstr> PR-служб в органах государ­ственной власти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Этапы становления и тенденции в развитии PR</dc:title>
  <dc:creator>user</dc:creator>
  <cp:lastModifiedBy>1</cp:lastModifiedBy>
  <cp:revision>19</cp:revision>
  <dcterms:modified xsi:type="dcterms:W3CDTF">2017-10-22T13:38:02Z</dcterms:modified>
</cp:coreProperties>
</file>